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30" r:id="rId73"/>
    <p:sldId id="327" r:id="rId74"/>
    <p:sldId id="328" r:id="rId75"/>
    <p:sldId id="329" r:id="rId76"/>
  </p:sldIdLst>
  <p:sldSz cx="18288000" cy="10287000"/>
  <p:notesSz cx="6858000" cy="9144000"/>
  <p:embeddedFontLst>
    <p:embeddedFont>
      <p:font typeface="Calibri (MS)" panose="020F0502020204030204" pitchFamily="34" charset="0"/>
      <p:regular r:id="rId77"/>
    </p:embeddedFont>
    <p:embeddedFont>
      <p:font typeface="Open Sans" panose="020B0606030504020204" pitchFamily="34" charset="0"/>
      <p:regular r:id="rId78"/>
      <p:bold r:id="rId79"/>
      <p:italic r:id="rId80"/>
      <p:boldItalic r:id="rId81"/>
    </p:embeddedFont>
    <p:embeddedFont>
      <p:font typeface="Poppins" panose="02000000000000000000" pitchFamily="2" charset="77"/>
      <p:regular r:id="rId82"/>
    </p:embeddedFont>
    <p:embeddedFont>
      <p:font typeface="Poppins Bold" pitchFamily="2" charset="77"/>
      <p:regular r:id="rId83"/>
      <p:bold r:id="rId84"/>
    </p:embeddedFont>
    <p:embeddedFont>
      <p:font typeface="Poppins Bold Italics" panose="02000000000000000000" pitchFamily="2" charset="77"/>
      <p:regular r:id="rId85"/>
    </p:embeddedFont>
    <p:embeddedFont>
      <p:font typeface="Poppins Italics" panose="02000000000000000000" pitchFamily="2" charset="77"/>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A88"/>
    <a:srgbClr val="1C4B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01" autoAdjust="0"/>
    <p:restoredTop sz="94659" autoAdjust="0"/>
  </p:normalViewPr>
  <p:slideViewPr>
    <p:cSldViewPr>
      <p:cViewPr varScale="1">
        <p:scale>
          <a:sx n="47" d="100"/>
          <a:sy n="47" d="100"/>
        </p:scale>
        <p:origin x="232"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Lídia Camurça Leibel" userId="a243fcfe75b744e1" providerId="LiveId" clId="{F9B1B2D3-1723-4684-BF3B-600032ABD54C}"/>
    <pc:docChg chg="modSld">
      <pc:chgData name="Ana Lídia Camurça Leibel" userId="a243fcfe75b744e1" providerId="LiveId" clId="{F9B1B2D3-1723-4684-BF3B-600032ABD54C}" dt="2026-01-19T20:23:29.833" v="2" actId="1076"/>
      <pc:docMkLst>
        <pc:docMk/>
      </pc:docMkLst>
      <pc:sldChg chg="modSp mod">
        <pc:chgData name="Ana Lídia Camurça Leibel" userId="a243fcfe75b744e1" providerId="LiveId" clId="{F9B1B2D3-1723-4684-BF3B-600032ABD54C}" dt="2026-01-19T20:22:56.222" v="0" actId="1076"/>
        <pc:sldMkLst>
          <pc:docMk/>
          <pc:sldMk cId="0" sldId="262"/>
        </pc:sldMkLst>
        <pc:spChg chg="mod">
          <ac:chgData name="Ana Lídia Camurça Leibel" userId="a243fcfe75b744e1" providerId="LiveId" clId="{F9B1B2D3-1723-4684-BF3B-600032ABD54C}" dt="2026-01-19T20:22:56.222" v="0" actId="1076"/>
          <ac:spMkLst>
            <pc:docMk/>
            <pc:sldMk cId="0" sldId="262"/>
            <ac:spMk id="11" creationId="{00000000-0000-0000-0000-000000000000}"/>
          </ac:spMkLst>
        </pc:spChg>
      </pc:sldChg>
      <pc:sldChg chg="modSp mod">
        <pc:chgData name="Ana Lídia Camurça Leibel" userId="a243fcfe75b744e1" providerId="LiveId" clId="{F9B1B2D3-1723-4684-BF3B-600032ABD54C}" dt="2026-01-19T20:23:15.760" v="1" actId="1076"/>
        <pc:sldMkLst>
          <pc:docMk/>
          <pc:sldMk cId="0" sldId="267"/>
        </pc:sldMkLst>
        <pc:spChg chg="mod">
          <ac:chgData name="Ana Lídia Camurça Leibel" userId="a243fcfe75b744e1" providerId="LiveId" clId="{F9B1B2D3-1723-4684-BF3B-600032ABD54C}" dt="2026-01-19T20:23:15.760" v="1" actId="1076"/>
          <ac:spMkLst>
            <pc:docMk/>
            <pc:sldMk cId="0" sldId="267"/>
            <ac:spMk id="8" creationId="{00000000-0000-0000-0000-000000000000}"/>
          </ac:spMkLst>
        </pc:spChg>
      </pc:sldChg>
      <pc:sldChg chg="modSp mod">
        <pc:chgData name="Ana Lídia Camurça Leibel" userId="a243fcfe75b744e1" providerId="LiveId" clId="{F9B1B2D3-1723-4684-BF3B-600032ABD54C}" dt="2026-01-19T20:23:29.833" v="2" actId="1076"/>
        <pc:sldMkLst>
          <pc:docMk/>
          <pc:sldMk cId="0" sldId="273"/>
        </pc:sldMkLst>
        <pc:spChg chg="mod">
          <ac:chgData name="Ana Lídia Camurça Leibel" userId="a243fcfe75b744e1" providerId="LiveId" clId="{F9B1B2D3-1723-4684-BF3B-600032ABD54C}" dt="2026-01-19T20:23:29.833" v="2" actId="1076"/>
          <ac:spMkLst>
            <pc:docMk/>
            <pc:sldMk cId="0" sldId="273"/>
            <ac:spMk id="1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jpe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9.png"/><Relationship Id="rId7"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8.svg"/><Relationship Id="rId7" Type="http://schemas.openxmlformats.org/officeDocument/2006/relationships/image" Target="../media/image4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4.sv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25361" y="61235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3" name="Freeform 3"/>
          <p:cNvSpPr/>
          <p:nvPr/>
        </p:nvSpPr>
        <p:spPr>
          <a:xfrm>
            <a:off x="0" y="0"/>
            <a:ext cx="9248775" cy="10287000"/>
          </a:xfrm>
          <a:custGeom>
            <a:avLst/>
            <a:gdLst/>
            <a:ahLst/>
            <a:cxnLst/>
            <a:rect l="l" t="t" r="r" b="b"/>
            <a:pathLst>
              <a:path w="9248775" h="10287000">
                <a:moveTo>
                  <a:pt x="0" y="0"/>
                </a:moveTo>
                <a:lnTo>
                  <a:pt x="9248775" y="0"/>
                </a:lnTo>
                <a:lnTo>
                  <a:pt x="9248775" y="10287000"/>
                </a:lnTo>
                <a:lnTo>
                  <a:pt x="0" y="10287000"/>
                </a:lnTo>
                <a:lnTo>
                  <a:pt x="0" y="0"/>
                </a:lnTo>
                <a:close/>
              </a:path>
            </a:pathLst>
          </a:custGeom>
          <a:blipFill>
            <a:blip r:embed="rId3"/>
            <a:stretch>
              <a:fillRect l="-102"/>
            </a:stretch>
          </a:blipFill>
        </p:spPr>
        <p:txBody>
          <a:bodyPr/>
          <a:lstStyle/>
          <a:p>
            <a:endParaRPr lang="pt-BR" dirty="0"/>
          </a:p>
        </p:txBody>
      </p:sp>
      <p:sp>
        <p:nvSpPr>
          <p:cNvPr id="4" name="Freeform 4"/>
          <p:cNvSpPr/>
          <p:nvPr/>
        </p:nvSpPr>
        <p:spPr>
          <a:xfrm>
            <a:off x="15013822" y="345658"/>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4"/>
            <a:stretch>
              <a:fillRect/>
            </a:stretch>
          </a:blipFill>
        </p:spPr>
        <p:txBody>
          <a:bodyPr/>
          <a:lstStyle/>
          <a:p>
            <a:endParaRPr lang="pt-BR" dirty="0"/>
          </a:p>
        </p:txBody>
      </p:sp>
      <p:sp>
        <p:nvSpPr>
          <p:cNvPr id="5" name="TextBox 5"/>
          <p:cNvSpPr txBox="1"/>
          <p:nvPr/>
        </p:nvSpPr>
        <p:spPr>
          <a:xfrm>
            <a:off x="11109091" y="2939850"/>
            <a:ext cx="6150209" cy="2373663"/>
          </a:xfrm>
          <a:prstGeom prst="rect">
            <a:avLst/>
          </a:prstGeom>
        </p:spPr>
        <p:txBody>
          <a:bodyPr lIns="0" tIns="0" rIns="0" bIns="0" rtlCol="0" anchor="t">
            <a:spAutoFit/>
          </a:bodyPr>
          <a:lstStyle/>
          <a:p>
            <a:pPr algn="r">
              <a:lnSpc>
                <a:spcPts val="9157"/>
              </a:lnSpc>
            </a:pPr>
            <a:r>
              <a:rPr lang="pt-BR" sz="8032" b="1" dirty="0">
                <a:solidFill>
                  <a:srgbClr val="1C4B92"/>
                </a:solidFill>
                <a:latin typeface="Poppins Bold"/>
                <a:ea typeface="Poppins Bold"/>
                <a:cs typeface="Poppins Bold"/>
                <a:sym typeface="Poppins Bold"/>
              </a:rPr>
              <a:t>JORNADA DO CLIENTE</a:t>
            </a:r>
          </a:p>
        </p:txBody>
      </p:sp>
      <p:sp>
        <p:nvSpPr>
          <p:cNvPr id="6" name="TextBox 6"/>
          <p:cNvSpPr txBox="1"/>
          <p:nvPr/>
        </p:nvSpPr>
        <p:spPr>
          <a:xfrm>
            <a:off x="10985329" y="5893466"/>
            <a:ext cx="6273971" cy="947439"/>
          </a:xfrm>
          <a:prstGeom prst="rect">
            <a:avLst/>
          </a:prstGeom>
        </p:spPr>
        <p:txBody>
          <a:bodyPr lIns="0" tIns="0" rIns="0" bIns="0" rtlCol="0" anchor="t">
            <a:spAutoFit/>
          </a:bodyPr>
          <a:lstStyle/>
          <a:p>
            <a:pPr algn="r">
              <a:lnSpc>
                <a:spcPts val="2412"/>
              </a:lnSpc>
            </a:pPr>
            <a:r>
              <a:rPr lang="pt-BR" sz="2627" b="1" spc="13" dirty="0">
                <a:solidFill>
                  <a:srgbClr val="1C4B92"/>
                </a:solidFill>
                <a:latin typeface="Poppins Bold"/>
                <a:ea typeface="Poppins Bold"/>
                <a:cs typeface="Poppins Bold"/>
                <a:sym typeface="Poppins Bold"/>
              </a:rPr>
              <a:t>Pesquisa Qualitativa com Clientes e Colaboradores</a:t>
            </a:r>
          </a:p>
          <a:p>
            <a:pPr algn="r">
              <a:lnSpc>
                <a:spcPts val="2412"/>
              </a:lnSpc>
            </a:pPr>
            <a:r>
              <a:rPr lang="pt-BR" sz="2627" b="1" spc="13" dirty="0">
                <a:solidFill>
                  <a:srgbClr val="1C4B92"/>
                </a:solidFill>
                <a:latin typeface="Poppins Bold"/>
                <a:ea typeface="Poppins Bold"/>
                <a:cs typeface="Poppins Bold"/>
                <a:sym typeface="Poppins Bold"/>
              </a:rPr>
              <a:t> Entrevistas em Profundidade</a:t>
            </a:r>
          </a:p>
        </p:txBody>
      </p:sp>
      <p:sp>
        <p:nvSpPr>
          <p:cNvPr id="7" name="TextBox 7"/>
          <p:cNvSpPr txBox="1"/>
          <p:nvPr/>
        </p:nvSpPr>
        <p:spPr>
          <a:xfrm>
            <a:off x="15538552" y="9210675"/>
            <a:ext cx="1720748" cy="564257"/>
          </a:xfrm>
          <a:prstGeom prst="rect">
            <a:avLst/>
          </a:prstGeom>
        </p:spPr>
        <p:txBody>
          <a:bodyPr lIns="0" tIns="0" rIns="0" bIns="0" rtlCol="0" anchor="t">
            <a:spAutoFit/>
          </a:bodyPr>
          <a:lstStyle/>
          <a:p>
            <a:pPr algn="l">
              <a:lnSpc>
                <a:spcPts val="2204"/>
              </a:lnSpc>
            </a:pPr>
            <a:r>
              <a:rPr lang="pt-BR" sz="1575" spc="242" dirty="0">
                <a:solidFill>
                  <a:srgbClr val="1C4B92"/>
                </a:solidFill>
                <a:latin typeface="Poppins"/>
                <a:ea typeface="Poppins"/>
                <a:cs typeface="Poppins"/>
                <a:sym typeface="Poppins"/>
              </a:rPr>
              <a:t>JANEIRO 2026</a:t>
            </a:r>
          </a:p>
        </p:txBody>
      </p:sp>
      <p:sp>
        <p:nvSpPr>
          <p:cNvPr id="8" name="TextBox 6">
            <a:extLst>
              <a:ext uri="{FF2B5EF4-FFF2-40B4-BE49-F238E27FC236}">
                <a16:creationId xmlns:a16="http://schemas.microsoft.com/office/drawing/2014/main" id="{195EB069-75F1-4F0D-6CC6-5CEA27E78AD8}"/>
              </a:ext>
            </a:extLst>
          </p:cNvPr>
          <p:cNvSpPr txBox="1"/>
          <p:nvPr/>
        </p:nvSpPr>
        <p:spPr>
          <a:xfrm>
            <a:off x="10985328" y="7088972"/>
            <a:ext cx="6273971" cy="331886"/>
          </a:xfrm>
          <a:prstGeom prst="rect">
            <a:avLst/>
          </a:prstGeom>
        </p:spPr>
        <p:txBody>
          <a:bodyPr lIns="0" tIns="0" rIns="0" bIns="0" rtlCol="0" anchor="t">
            <a:spAutoFit/>
          </a:bodyPr>
          <a:lstStyle/>
          <a:p>
            <a:pPr algn="r">
              <a:lnSpc>
                <a:spcPts val="2412"/>
              </a:lnSpc>
            </a:pPr>
            <a:r>
              <a:rPr lang="pt-BR" sz="2627" b="1" spc="13" dirty="0">
                <a:solidFill>
                  <a:srgbClr val="1C4B92"/>
                </a:solidFill>
                <a:latin typeface="Poppins Bold"/>
                <a:ea typeface="Poppins Bold"/>
                <a:cs typeface="Poppins Bold"/>
                <a:sym typeface="Poppins Bold"/>
              </a:rPr>
              <a:t>Sesc 504 Sul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1.1</a:t>
            </a:r>
          </a:p>
        </p:txBody>
      </p:sp>
      <p:sp>
        <p:nvSpPr>
          <p:cNvPr id="3" name="TextBox 3"/>
          <p:cNvSpPr txBox="1"/>
          <p:nvPr/>
        </p:nvSpPr>
        <p:spPr>
          <a:xfrm>
            <a:off x="1028700" y="1152525"/>
            <a:ext cx="9646727" cy="318474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A IMAGEM SESC E A ESCOLHA PELA INSTITUIÇÃO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45783" y="3958666"/>
            <a:ext cx="5105637" cy="6659672"/>
            <a:chOff x="0" y="0"/>
            <a:chExt cx="1050543" cy="1370303"/>
          </a:xfrm>
        </p:grpSpPr>
        <p:sp>
          <p:nvSpPr>
            <p:cNvPr id="3" name="Freeform 3"/>
            <p:cNvSpPr/>
            <p:nvPr/>
          </p:nvSpPr>
          <p:spPr>
            <a:xfrm>
              <a:off x="0" y="0"/>
              <a:ext cx="1050543" cy="1370303"/>
            </a:xfrm>
            <a:custGeom>
              <a:avLst/>
              <a:gdLst/>
              <a:ahLst/>
              <a:cxnLst/>
              <a:rect l="l" t="t" r="r" b="b"/>
              <a:pathLst>
                <a:path w="1050543" h="1370303">
                  <a:moveTo>
                    <a:pt x="29616" y="0"/>
                  </a:moveTo>
                  <a:lnTo>
                    <a:pt x="1020926" y="0"/>
                  </a:lnTo>
                  <a:cubicBezTo>
                    <a:pt x="1028781" y="0"/>
                    <a:pt x="1036314" y="3120"/>
                    <a:pt x="1041868" y="8674"/>
                  </a:cubicBezTo>
                  <a:cubicBezTo>
                    <a:pt x="1047422" y="14228"/>
                    <a:pt x="1050543" y="21761"/>
                    <a:pt x="1050543" y="29616"/>
                  </a:cubicBezTo>
                  <a:lnTo>
                    <a:pt x="1050543" y="1340687"/>
                  </a:lnTo>
                  <a:cubicBezTo>
                    <a:pt x="1050543" y="1348541"/>
                    <a:pt x="1047422" y="1356074"/>
                    <a:pt x="1041868" y="1361629"/>
                  </a:cubicBezTo>
                  <a:cubicBezTo>
                    <a:pt x="1036314" y="1367183"/>
                    <a:pt x="1028781" y="1370303"/>
                    <a:pt x="1020926" y="1370303"/>
                  </a:cubicBezTo>
                  <a:lnTo>
                    <a:pt x="29616" y="1370303"/>
                  </a:lnTo>
                  <a:cubicBezTo>
                    <a:pt x="21761" y="1370303"/>
                    <a:pt x="14228" y="1367183"/>
                    <a:pt x="8674" y="1361629"/>
                  </a:cubicBezTo>
                  <a:cubicBezTo>
                    <a:pt x="3120" y="1356074"/>
                    <a:pt x="0" y="1348541"/>
                    <a:pt x="0" y="1340687"/>
                  </a:cubicBezTo>
                  <a:lnTo>
                    <a:pt x="0" y="29616"/>
                  </a:lnTo>
                  <a:cubicBezTo>
                    <a:pt x="0" y="21761"/>
                    <a:pt x="3120" y="14228"/>
                    <a:pt x="8674" y="8674"/>
                  </a:cubicBezTo>
                  <a:cubicBezTo>
                    <a:pt x="14228" y="3120"/>
                    <a:pt x="21761" y="0"/>
                    <a:pt x="29616" y="0"/>
                  </a:cubicBezTo>
                  <a:close/>
                </a:path>
              </a:pathLst>
            </a:custGeom>
            <a:solidFill>
              <a:srgbClr val="56AA88"/>
            </a:solidFill>
          </p:spPr>
          <p:txBody>
            <a:bodyPr/>
            <a:lstStyle/>
            <a:p>
              <a:endParaRPr lang="pt-BR" dirty="0"/>
            </a:p>
          </p:txBody>
        </p:sp>
        <p:sp>
          <p:nvSpPr>
            <p:cNvPr id="4" name="TextBox 4"/>
            <p:cNvSpPr txBox="1"/>
            <p:nvPr/>
          </p:nvSpPr>
          <p:spPr>
            <a:xfrm>
              <a:off x="0" y="95250"/>
              <a:ext cx="1050543" cy="1275053"/>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a:off x="11596109" y="3958666"/>
            <a:ext cx="5105637" cy="6659672"/>
            <a:chOff x="0" y="0"/>
            <a:chExt cx="1050543" cy="1370303"/>
          </a:xfrm>
        </p:grpSpPr>
        <p:sp>
          <p:nvSpPr>
            <p:cNvPr id="6" name="Freeform 6"/>
            <p:cNvSpPr/>
            <p:nvPr/>
          </p:nvSpPr>
          <p:spPr>
            <a:xfrm>
              <a:off x="0" y="0"/>
              <a:ext cx="1050543" cy="1370303"/>
            </a:xfrm>
            <a:custGeom>
              <a:avLst/>
              <a:gdLst/>
              <a:ahLst/>
              <a:cxnLst/>
              <a:rect l="l" t="t" r="r" b="b"/>
              <a:pathLst>
                <a:path w="1050543" h="1370303">
                  <a:moveTo>
                    <a:pt x="29616" y="0"/>
                  </a:moveTo>
                  <a:lnTo>
                    <a:pt x="1020926" y="0"/>
                  </a:lnTo>
                  <a:cubicBezTo>
                    <a:pt x="1028781" y="0"/>
                    <a:pt x="1036314" y="3120"/>
                    <a:pt x="1041868" y="8674"/>
                  </a:cubicBezTo>
                  <a:cubicBezTo>
                    <a:pt x="1047422" y="14228"/>
                    <a:pt x="1050543" y="21761"/>
                    <a:pt x="1050543" y="29616"/>
                  </a:cubicBezTo>
                  <a:lnTo>
                    <a:pt x="1050543" y="1340687"/>
                  </a:lnTo>
                  <a:cubicBezTo>
                    <a:pt x="1050543" y="1348541"/>
                    <a:pt x="1047422" y="1356074"/>
                    <a:pt x="1041868" y="1361629"/>
                  </a:cubicBezTo>
                  <a:cubicBezTo>
                    <a:pt x="1036314" y="1367183"/>
                    <a:pt x="1028781" y="1370303"/>
                    <a:pt x="1020926" y="1370303"/>
                  </a:cubicBezTo>
                  <a:lnTo>
                    <a:pt x="29616" y="1370303"/>
                  </a:lnTo>
                  <a:cubicBezTo>
                    <a:pt x="21761" y="1370303"/>
                    <a:pt x="14228" y="1367183"/>
                    <a:pt x="8674" y="1361629"/>
                  </a:cubicBezTo>
                  <a:cubicBezTo>
                    <a:pt x="3120" y="1356074"/>
                    <a:pt x="0" y="1348541"/>
                    <a:pt x="0" y="1340687"/>
                  </a:cubicBezTo>
                  <a:lnTo>
                    <a:pt x="0" y="29616"/>
                  </a:lnTo>
                  <a:cubicBezTo>
                    <a:pt x="0" y="21761"/>
                    <a:pt x="3120" y="14228"/>
                    <a:pt x="8674" y="8674"/>
                  </a:cubicBezTo>
                  <a:cubicBezTo>
                    <a:pt x="14228" y="3120"/>
                    <a:pt x="21761" y="0"/>
                    <a:pt x="29616" y="0"/>
                  </a:cubicBezTo>
                  <a:close/>
                </a:path>
              </a:pathLst>
            </a:custGeom>
            <a:solidFill>
              <a:srgbClr val="56AA88"/>
            </a:solidFill>
          </p:spPr>
          <p:txBody>
            <a:bodyPr/>
            <a:lstStyle/>
            <a:p>
              <a:endParaRPr lang="pt-BR" dirty="0"/>
            </a:p>
          </p:txBody>
        </p:sp>
        <p:sp>
          <p:nvSpPr>
            <p:cNvPr id="7" name="TextBox 7"/>
            <p:cNvSpPr txBox="1"/>
            <p:nvPr/>
          </p:nvSpPr>
          <p:spPr>
            <a:xfrm>
              <a:off x="0" y="95250"/>
              <a:ext cx="1050543" cy="1275053"/>
            </a:xfrm>
            <a:prstGeom prst="rect">
              <a:avLst/>
            </a:prstGeom>
          </p:spPr>
          <p:txBody>
            <a:bodyPr lIns="50800" tIns="50800" rIns="50800" bIns="50800" rtlCol="0" anchor="ctr"/>
            <a:lstStyle/>
            <a:p>
              <a:pPr algn="ctr">
                <a:lnSpc>
                  <a:spcPts val="901"/>
                </a:lnSpc>
              </a:pPr>
              <a:endParaRPr lang="pt-BR" dirty="0"/>
            </a:p>
          </p:txBody>
        </p:sp>
      </p:grpSp>
      <p:sp>
        <p:nvSpPr>
          <p:cNvPr id="8" name="TextBox 8"/>
          <p:cNvSpPr txBox="1"/>
          <p:nvPr/>
        </p:nvSpPr>
        <p:spPr>
          <a:xfrm>
            <a:off x="6491917" y="3280738"/>
            <a:ext cx="4613369" cy="4767548"/>
          </a:xfrm>
          <a:prstGeom prst="rect">
            <a:avLst/>
          </a:prstGeom>
        </p:spPr>
        <p:txBody>
          <a:bodyPr lIns="0" tIns="0" rIns="0" bIns="0" rtlCol="0" anchor="t">
            <a:spAutoFit/>
          </a:bodyPr>
          <a:lstStyle/>
          <a:p>
            <a:pPr algn="l">
              <a:lnSpc>
                <a:spcPts val="4480"/>
              </a:lnSpc>
              <a:spcBef>
                <a:spcPct val="0"/>
              </a:spcBef>
            </a:pPr>
            <a:r>
              <a:rPr lang="pt-BR" sz="3200" b="1" dirty="0">
                <a:solidFill>
                  <a:srgbClr val="45056E"/>
                </a:solidFill>
                <a:latin typeface="Poppins Bold"/>
                <a:ea typeface="Poppins Bold"/>
                <a:cs typeface="Poppins Bold"/>
                <a:sym typeface="Poppins Bold"/>
              </a:rPr>
              <a:t>2   </a:t>
            </a:r>
            <a:r>
              <a:rPr lang="pt-BR" sz="3200" b="1" u="none" strike="noStrike" dirty="0">
                <a:solidFill>
                  <a:srgbClr val="45056E"/>
                </a:solidFill>
                <a:latin typeface="Poppins Bold"/>
                <a:ea typeface="Poppins Bold"/>
                <a:cs typeface="Poppins Bold"/>
                <a:sym typeface="Poppins Bold"/>
              </a:rPr>
              <a:t>Qualidade</a:t>
            </a:r>
          </a:p>
          <a:p>
            <a:pPr algn="l">
              <a:lnSpc>
                <a:spcPts val="3363"/>
              </a:lnSpc>
              <a:spcBef>
                <a:spcPct val="0"/>
              </a:spcBef>
            </a:pPr>
            <a:endParaRPr lang="pt-BR" sz="3200" b="1" u="none" strike="noStrike" dirty="0">
              <a:solidFill>
                <a:srgbClr val="45056E"/>
              </a:solidFill>
              <a:latin typeface="Poppins Bold"/>
              <a:ea typeface="Poppins Bold"/>
              <a:cs typeface="Poppins Bold"/>
              <a:sym typeface="Poppins Bold"/>
            </a:endParaRPr>
          </a:p>
          <a:p>
            <a:pPr marL="518699" lvl="1" indent="-259350" algn="l">
              <a:lnSpc>
                <a:spcPts val="3363"/>
              </a:lnSpc>
              <a:spcBef>
                <a:spcPct val="0"/>
              </a:spcBef>
              <a:buFont typeface="Arial"/>
              <a:buChar char="•"/>
            </a:pPr>
            <a:r>
              <a:rPr lang="pt-BR" sz="2402" u="none" strike="noStrike" dirty="0">
                <a:solidFill>
                  <a:srgbClr val="FDFEFE"/>
                </a:solidFill>
                <a:latin typeface="Poppins"/>
                <a:ea typeface="Poppins"/>
                <a:cs typeface="Poppins"/>
                <a:sym typeface="Poppins"/>
              </a:rPr>
              <a:t>O Sesc remete a uma organização confiável e bem feita e que prima pela qualidade do serviço. Entrega o que promete. </a:t>
            </a:r>
          </a:p>
          <a:p>
            <a:pPr algn="l">
              <a:lnSpc>
                <a:spcPts val="3363"/>
              </a:lnSpc>
              <a:spcBef>
                <a:spcPct val="0"/>
              </a:spcBef>
            </a:pPr>
            <a:endParaRPr lang="pt-BR" sz="2402" u="none" strike="noStrike" dirty="0">
              <a:solidFill>
                <a:srgbClr val="FDFEFE"/>
              </a:solidFill>
              <a:latin typeface="Poppins"/>
              <a:ea typeface="Poppins"/>
              <a:cs typeface="Poppins"/>
              <a:sym typeface="Poppins"/>
            </a:endParaRPr>
          </a:p>
          <a:p>
            <a:pPr marL="518699" lvl="1" indent="-259350" algn="l">
              <a:lnSpc>
                <a:spcPts val="3363"/>
              </a:lnSpc>
              <a:spcBef>
                <a:spcPct val="0"/>
              </a:spcBef>
              <a:buFont typeface="Arial"/>
              <a:buChar char="•"/>
            </a:pPr>
            <a:r>
              <a:rPr lang="pt-BR" sz="2402" u="none" strike="noStrike" dirty="0">
                <a:solidFill>
                  <a:srgbClr val="FDFEFE"/>
                </a:solidFill>
                <a:latin typeface="Poppins"/>
                <a:ea typeface="Poppins"/>
                <a:cs typeface="Poppins"/>
                <a:sym typeface="Poppins"/>
              </a:rPr>
              <a:t>É um pilar institucional e racional (mas não emocional). </a:t>
            </a:r>
          </a:p>
        </p:txBody>
      </p:sp>
      <p:grpSp>
        <p:nvGrpSpPr>
          <p:cNvPr id="9" name="Group 9"/>
          <p:cNvGrpSpPr/>
          <p:nvPr/>
        </p:nvGrpSpPr>
        <p:grpSpPr>
          <a:xfrm>
            <a:off x="895457" y="3958666"/>
            <a:ext cx="5105637" cy="6659672"/>
            <a:chOff x="0" y="0"/>
            <a:chExt cx="1050543" cy="1370303"/>
          </a:xfrm>
        </p:grpSpPr>
        <p:sp>
          <p:nvSpPr>
            <p:cNvPr id="10" name="Freeform 10"/>
            <p:cNvSpPr/>
            <p:nvPr/>
          </p:nvSpPr>
          <p:spPr>
            <a:xfrm>
              <a:off x="0" y="0"/>
              <a:ext cx="1050543" cy="1370303"/>
            </a:xfrm>
            <a:custGeom>
              <a:avLst/>
              <a:gdLst/>
              <a:ahLst/>
              <a:cxnLst/>
              <a:rect l="l" t="t" r="r" b="b"/>
              <a:pathLst>
                <a:path w="1050543" h="1370303">
                  <a:moveTo>
                    <a:pt x="29616" y="0"/>
                  </a:moveTo>
                  <a:lnTo>
                    <a:pt x="1020926" y="0"/>
                  </a:lnTo>
                  <a:cubicBezTo>
                    <a:pt x="1028781" y="0"/>
                    <a:pt x="1036314" y="3120"/>
                    <a:pt x="1041868" y="8674"/>
                  </a:cubicBezTo>
                  <a:cubicBezTo>
                    <a:pt x="1047422" y="14228"/>
                    <a:pt x="1050543" y="21761"/>
                    <a:pt x="1050543" y="29616"/>
                  </a:cubicBezTo>
                  <a:lnTo>
                    <a:pt x="1050543" y="1340687"/>
                  </a:lnTo>
                  <a:cubicBezTo>
                    <a:pt x="1050543" y="1348541"/>
                    <a:pt x="1047422" y="1356074"/>
                    <a:pt x="1041868" y="1361629"/>
                  </a:cubicBezTo>
                  <a:cubicBezTo>
                    <a:pt x="1036314" y="1367183"/>
                    <a:pt x="1028781" y="1370303"/>
                    <a:pt x="1020926" y="1370303"/>
                  </a:cubicBezTo>
                  <a:lnTo>
                    <a:pt x="29616" y="1370303"/>
                  </a:lnTo>
                  <a:cubicBezTo>
                    <a:pt x="21761" y="1370303"/>
                    <a:pt x="14228" y="1367183"/>
                    <a:pt x="8674" y="1361629"/>
                  </a:cubicBezTo>
                  <a:cubicBezTo>
                    <a:pt x="3120" y="1356074"/>
                    <a:pt x="0" y="1348541"/>
                    <a:pt x="0" y="1340687"/>
                  </a:cubicBezTo>
                  <a:lnTo>
                    <a:pt x="0" y="29616"/>
                  </a:lnTo>
                  <a:cubicBezTo>
                    <a:pt x="0" y="21761"/>
                    <a:pt x="3120" y="14228"/>
                    <a:pt x="8674" y="8674"/>
                  </a:cubicBezTo>
                  <a:cubicBezTo>
                    <a:pt x="14228" y="3120"/>
                    <a:pt x="21761" y="0"/>
                    <a:pt x="29616" y="0"/>
                  </a:cubicBezTo>
                  <a:close/>
                </a:path>
              </a:pathLst>
            </a:custGeom>
            <a:solidFill>
              <a:srgbClr val="56AA88"/>
            </a:solidFill>
          </p:spPr>
          <p:txBody>
            <a:bodyPr/>
            <a:lstStyle/>
            <a:p>
              <a:endParaRPr lang="pt-BR" dirty="0"/>
            </a:p>
          </p:txBody>
        </p:sp>
        <p:sp>
          <p:nvSpPr>
            <p:cNvPr id="11" name="TextBox 11"/>
            <p:cNvSpPr txBox="1"/>
            <p:nvPr/>
          </p:nvSpPr>
          <p:spPr>
            <a:xfrm>
              <a:off x="0" y="95250"/>
              <a:ext cx="1050543" cy="1275053"/>
            </a:xfrm>
            <a:prstGeom prst="rect">
              <a:avLst/>
            </a:prstGeom>
          </p:spPr>
          <p:txBody>
            <a:bodyPr lIns="50800" tIns="50800" rIns="50800" bIns="50800" rtlCol="0" anchor="ctr"/>
            <a:lstStyle/>
            <a:p>
              <a:pPr algn="ctr">
                <a:lnSpc>
                  <a:spcPts val="901"/>
                </a:lnSpc>
              </a:pPr>
              <a:endParaRPr lang="pt-BR" dirty="0"/>
            </a:p>
          </p:txBody>
        </p:sp>
      </p:grpSp>
      <p:sp>
        <p:nvSpPr>
          <p:cNvPr id="12" name="TextBox 12"/>
          <p:cNvSpPr txBox="1"/>
          <p:nvPr/>
        </p:nvSpPr>
        <p:spPr>
          <a:xfrm>
            <a:off x="1028700" y="699827"/>
            <a:ext cx="11911013" cy="1927860"/>
          </a:xfrm>
          <a:prstGeom prst="rect">
            <a:avLst/>
          </a:prstGeom>
        </p:spPr>
        <p:txBody>
          <a:bodyPr lIns="0" tIns="0" rIns="0" bIns="0" rtlCol="0" anchor="t">
            <a:spAutoFit/>
          </a:bodyPr>
          <a:lstStyle/>
          <a:p>
            <a:pPr marL="0" lvl="0" indent="0" algn="l">
              <a:lnSpc>
                <a:spcPts val="5040"/>
              </a:lnSpc>
              <a:spcBef>
                <a:spcPct val="0"/>
              </a:spcBef>
            </a:pPr>
            <a:r>
              <a:rPr lang="pt-BR" sz="3600" b="1" u="none" strike="noStrike" dirty="0">
                <a:solidFill>
                  <a:srgbClr val="56AA88"/>
                </a:solidFill>
                <a:latin typeface="Poppins Bold"/>
                <a:ea typeface="Poppins Bold"/>
                <a:cs typeface="Poppins Bold"/>
                <a:sym typeface="Poppins Bold"/>
              </a:rPr>
              <a:t>No imaginário dos usuários, o Sesc é fortemente associado à ideia de COLETIVIDADE, que se desdobra em 3 aspectos:</a:t>
            </a:r>
          </a:p>
        </p:txBody>
      </p:sp>
      <p:sp>
        <p:nvSpPr>
          <p:cNvPr id="13" name="TextBox 13"/>
          <p:cNvSpPr txBox="1"/>
          <p:nvPr/>
        </p:nvSpPr>
        <p:spPr>
          <a:xfrm>
            <a:off x="1028700" y="3280738"/>
            <a:ext cx="4855549" cy="4767548"/>
          </a:xfrm>
          <a:prstGeom prst="rect">
            <a:avLst/>
          </a:prstGeom>
        </p:spPr>
        <p:txBody>
          <a:bodyPr lIns="0" tIns="0" rIns="0" bIns="0" rtlCol="0" anchor="t">
            <a:spAutoFit/>
          </a:bodyPr>
          <a:lstStyle/>
          <a:p>
            <a:pPr algn="l">
              <a:lnSpc>
                <a:spcPts val="4480"/>
              </a:lnSpc>
              <a:spcBef>
                <a:spcPct val="0"/>
              </a:spcBef>
            </a:pPr>
            <a:r>
              <a:rPr lang="pt-BR" sz="3200" b="1" dirty="0">
                <a:solidFill>
                  <a:srgbClr val="45056E"/>
                </a:solidFill>
                <a:latin typeface="Poppins Bold"/>
                <a:ea typeface="Poppins Bold"/>
                <a:cs typeface="Poppins Bold"/>
                <a:sym typeface="Poppins Bold"/>
              </a:rPr>
              <a:t>1   </a:t>
            </a:r>
            <a:r>
              <a:rPr lang="pt-BR" sz="3200" b="1" u="none" strike="noStrike" dirty="0">
                <a:solidFill>
                  <a:srgbClr val="45056E"/>
                </a:solidFill>
                <a:latin typeface="Poppins Bold"/>
                <a:ea typeface="Poppins Bold"/>
                <a:cs typeface="Poppins Bold"/>
                <a:sym typeface="Poppins Bold"/>
              </a:rPr>
              <a:t>Organização</a:t>
            </a:r>
          </a:p>
          <a:p>
            <a:pPr algn="l">
              <a:lnSpc>
                <a:spcPts val="3363"/>
              </a:lnSpc>
              <a:spcBef>
                <a:spcPct val="0"/>
              </a:spcBef>
            </a:pPr>
            <a:r>
              <a:rPr lang="pt-BR" sz="2402" b="1" u="none" strike="noStrike" dirty="0">
                <a:solidFill>
                  <a:srgbClr val="45056E"/>
                </a:solidFill>
                <a:latin typeface="Poppins Bold"/>
                <a:ea typeface="Poppins Bold"/>
                <a:cs typeface="Poppins Bold"/>
                <a:sym typeface="Poppins Bold"/>
              </a:rPr>
              <a:t> </a:t>
            </a:r>
          </a:p>
          <a:p>
            <a:pPr marL="518699" lvl="1" indent="-259350" algn="l">
              <a:lnSpc>
                <a:spcPts val="3363"/>
              </a:lnSpc>
              <a:spcBef>
                <a:spcPct val="0"/>
              </a:spcBef>
              <a:buFont typeface="Arial"/>
              <a:buChar char="•"/>
            </a:pPr>
            <a:r>
              <a:rPr lang="pt-BR" sz="2402" u="none" strike="noStrike" dirty="0">
                <a:solidFill>
                  <a:srgbClr val="FDFEFE"/>
                </a:solidFill>
                <a:latin typeface="Poppins"/>
                <a:ea typeface="Poppins"/>
                <a:cs typeface="Poppins"/>
                <a:sym typeface="Poppins"/>
              </a:rPr>
              <a:t>Remete à ideia de funcionamento, prestação de serviço ao pé da letra. As ‘coisas de fato acontecem’.</a:t>
            </a:r>
          </a:p>
          <a:p>
            <a:pPr algn="l">
              <a:lnSpc>
                <a:spcPts val="3363"/>
              </a:lnSpc>
              <a:spcBef>
                <a:spcPct val="0"/>
              </a:spcBef>
            </a:pPr>
            <a:endParaRPr lang="pt-BR" sz="2402" u="none" strike="noStrike" dirty="0">
              <a:solidFill>
                <a:srgbClr val="FDFEFE"/>
              </a:solidFill>
              <a:latin typeface="Poppins"/>
              <a:ea typeface="Poppins"/>
              <a:cs typeface="Poppins"/>
              <a:sym typeface="Poppins"/>
            </a:endParaRPr>
          </a:p>
          <a:p>
            <a:pPr marL="518699" lvl="1" indent="-259350" algn="l">
              <a:lnSpc>
                <a:spcPts val="3363"/>
              </a:lnSpc>
              <a:spcBef>
                <a:spcPct val="0"/>
              </a:spcBef>
              <a:buFont typeface="Arial"/>
              <a:buChar char="•"/>
            </a:pPr>
            <a:r>
              <a:rPr lang="pt-BR" sz="2402" u="none" strike="noStrike" dirty="0">
                <a:solidFill>
                  <a:srgbClr val="FDFEFE"/>
                </a:solidFill>
                <a:latin typeface="Poppins"/>
                <a:ea typeface="Poppins"/>
                <a:cs typeface="Poppins"/>
                <a:sym typeface="Poppins"/>
              </a:rPr>
              <a:t>Há métodos, regras, fluxos claros e criteriosos. Não há associação à ideia de burocratização.</a:t>
            </a:r>
          </a:p>
        </p:txBody>
      </p:sp>
      <p:sp>
        <p:nvSpPr>
          <p:cNvPr id="14" name="TextBox 14"/>
          <p:cNvSpPr txBox="1"/>
          <p:nvPr/>
        </p:nvSpPr>
        <p:spPr>
          <a:xfrm>
            <a:off x="11751217" y="3280738"/>
            <a:ext cx="4795421" cy="6245299"/>
          </a:xfrm>
          <a:prstGeom prst="rect">
            <a:avLst/>
          </a:prstGeom>
        </p:spPr>
        <p:txBody>
          <a:bodyPr lIns="0" tIns="0" rIns="0" bIns="0" rtlCol="0" anchor="t">
            <a:spAutoFit/>
          </a:bodyPr>
          <a:lstStyle/>
          <a:p>
            <a:pPr algn="l">
              <a:lnSpc>
                <a:spcPts val="4480"/>
              </a:lnSpc>
              <a:spcBef>
                <a:spcPct val="0"/>
              </a:spcBef>
            </a:pPr>
            <a:r>
              <a:rPr lang="pt-BR" sz="3200" b="1" dirty="0">
                <a:solidFill>
                  <a:srgbClr val="45056E"/>
                </a:solidFill>
                <a:latin typeface="Poppins Bold"/>
                <a:ea typeface="Poppins Bold"/>
                <a:cs typeface="Poppins Bold"/>
                <a:sym typeface="Poppins Bold"/>
              </a:rPr>
              <a:t>3   </a:t>
            </a:r>
            <a:r>
              <a:rPr lang="pt-BR" sz="3200" b="1" u="none" strike="noStrike" dirty="0">
                <a:solidFill>
                  <a:srgbClr val="45056E"/>
                </a:solidFill>
                <a:latin typeface="Poppins Bold"/>
                <a:ea typeface="Poppins Bold"/>
                <a:cs typeface="Poppins Bold"/>
                <a:sym typeface="Poppins Bold"/>
              </a:rPr>
              <a:t>Acolhimento</a:t>
            </a:r>
          </a:p>
          <a:p>
            <a:pPr algn="l">
              <a:lnSpc>
                <a:spcPts val="3363"/>
              </a:lnSpc>
              <a:spcBef>
                <a:spcPct val="0"/>
              </a:spcBef>
            </a:pPr>
            <a:endParaRPr lang="pt-BR" sz="3200" b="1" u="none" strike="noStrike" dirty="0">
              <a:solidFill>
                <a:srgbClr val="45056E"/>
              </a:solidFill>
              <a:latin typeface="Poppins Bold"/>
              <a:ea typeface="Poppins Bold"/>
              <a:cs typeface="Poppins Bold"/>
              <a:sym typeface="Poppins Bold"/>
            </a:endParaRPr>
          </a:p>
          <a:p>
            <a:pPr marL="518699" lvl="1" indent="-259350" algn="l">
              <a:lnSpc>
                <a:spcPts val="3363"/>
              </a:lnSpc>
              <a:buFont typeface="Arial"/>
              <a:buChar char="•"/>
            </a:pPr>
            <a:r>
              <a:rPr lang="pt-BR" sz="2402" u="none" strike="noStrike" dirty="0">
                <a:solidFill>
                  <a:srgbClr val="FDFEFE"/>
                </a:solidFill>
                <a:latin typeface="Poppins"/>
                <a:ea typeface="Poppins"/>
                <a:cs typeface="Poppins"/>
                <a:sym typeface="Poppins"/>
              </a:rPr>
              <a:t>Relaciona-se à ideia de cuidado, respeito e pertencimento. </a:t>
            </a:r>
          </a:p>
          <a:p>
            <a:pPr algn="l">
              <a:lnSpc>
                <a:spcPts val="3363"/>
              </a:lnSpc>
            </a:pPr>
            <a:endParaRPr lang="pt-BR" sz="2402" u="none" strike="noStrike" dirty="0">
              <a:solidFill>
                <a:srgbClr val="FDFEFE"/>
              </a:solidFill>
              <a:latin typeface="Poppins"/>
              <a:ea typeface="Poppins"/>
              <a:cs typeface="Poppins"/>
              <a:sym typeface="Poppins"/>
            </a:endParaRPr>
          </a:p>
          <a:p>
            <a:pPr marL="518699" lvl="1" indent="-259350" algn="l">
              <a:lnSpc>
                <a:spcPts val="3363"/>
              </a:lnSpc>
              <a:buFont typeface="Arial"/>
              <a:buChar char="•"/>
            </a:pPr>
            <a:r>
              <a:rPr lang="pt-BR" sz="2402" u="none" strike="noStrike" dirty="0">
                <a:solidFill>
                  <a:srgbClr val="FDFEFE"/>
                </a:solidFill>
                <a:latin typeface="Poppins"/>
                <a:ea typeface="Poppins"/>
                <a:cs typeface="Poppins"/>
                <a:sym typeface="Poppins"/>
              </a:rPr>
              <a:t>Não é associado especificamente ao serviço em si, mas à experiência humana em sentido mais completo.</a:t>
            </a:r>
          </a:p>
          <a:p>
            <a:pPr algn="l">
              <a:lnSpc>
                <a:spcPts val="3363"/>
              </a:lnSpc>
            </a:pPr>
            <a:endParaRPr lang="pt-BR" sz="2402" u="none" strike="noStrike" dirty="0">
              <a:solidFill>
                <a:srgbClr val="FDFEFE"/>
              </a:solidFill>
              <a:latin typeface="Poppins"/>
              <a:ea typeface="Poppins"/>
              <a:cs typeface="Poppins"/>
              <a:sym typeface="Poppins"/>
            </a:endParaRPr>
          </a:p>
          <a:p>
            <a:pPr marL="518699" lvl="1" indent="-259350" algn="l">
              <a:lnSpc>
                <a:spcPts val="3363"/>
              </a:lnSpc>
              <a:buFont typeface="Arial"/>
              <a:buChar char="•"/>
            </a:pPr>
            <a:r>
              <a:rPr lang="pt-BR" sz="2402" u="none" strike="noStrike" dirty="0">
                <a:solidFill>
                  <a:srgbClr val="FDFEFE"/>
                </a:solidFill>
                <a:latin typeface="Poppins"/>
                <a:ea typeface="Poppins"/>
                <a:cs typeface="Poppins"/>
                <a:sym typeface="Poppins"/>
              </a:rPr>
              <a:t>Acolher aqui também refere-se à cuidar. </a:t>
            </a:r>
          </a:p>
        </p:txBody>
      </p:sp>
      <p:sp>
        <p:nvSpPr>
          <p:cNvPr id="15" name="Freeform 15"/>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16" name="Freeform 16"/>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88394" y="-445124"/>
            <a:ext cx="13916578" cy="10804325"/>
          </a:xfrm>
          <a:custGeom>
            <a:avLst/>
            <a:gdLst/>
            <a:ahLst/>
            <a:cxnLst/>
            <a:rect l="l" t="t" r="r" b="b"/>
            <a:pathLst>
              <a:path w="13916578" h="10804325">
                <a:moveTo>
                  <a:pt x="0" y="0"/>
                </a:moveTo>
                <a:lnTo>
                  <a:pt x="13916578" y="0"/>
                </a:lnTo>
                <a:lnTo>
                  <a:pt x="13916578" y="10804325"/>
                </a:lnTo>
                <a:lnTo>
                  <a:pt x="0" y="10804325"/>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1028700" y="1009139"/>
            <a:ext cx="6806724" cy="3947900"/>
          </a:xfrm>
          <a:custGeom>
            <a:avLst/>
            <a:gdLst/>
            <a:ahLst/>
            <a:cxnLst/>
            <a:rect l="l" t="t" r="r" b="b"/>
            <a:pathLst>
              <a:path w="6806724" h="3947900">
                <a:moveTo>
                  <a:pt x="0" y="0"/>
                </a:moveTo>
                <a:lnTo>
                  <a:pt x="6806724" y="0"/>
                </a:lnTo>
                <a:lnTo>
                  <a:pt x="6806724" y="3947900"/>
                </a:lnTo>
                <a:lnTo>
                  <a:pt x="0" y="39479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dirty="0"/>
          </a:p>
        </p:txBody>
      </p:sp>
      <p:sp>
        <p:nvSpPr>
          <p:cNvPr id="4" name="Freeform 4"/>
          <p:cNvSpPr/>
          <p:nvPr/>
        </p:nvSpPr>
        <p:spPr>
          <a:xfrm>
            <a:off x="2560132" y="5198981"/>
            <a:ext cx="6998826" cy="4059319"/>
          </a:xfrm>
          <a:custGeom>
            <a:avLst/>
            <a:gdLst/>
            <a:ahLst/>
            <a:cxnLst/>
            <a:rect l="l" t="t" r="r" b="b"/>
            <a:pathLst>
              <a:path w="6998826" h="4059319">
                <a:moveTo>
                  <a:pt x="0" y="0"/>
                </a:moveTo>
                <a:lnTo>
                  <a:pt x="6998826" y="0"/>
                </a:lnTo>
                <a:lnTo>
                  <a:pt x="6998826" y="4059319"/>
                </a:lnTo>
                <a:lnTo>
                  <a:pt x="0" y="405931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dirty="0"/>
          </a:p>
        </p:txBody>
      </p:sp>
      <p:sp>
        <p:nvSpPr>
          <p:cNvPr id="5" name="TextBox 5"/>
          <p:cNvSpPr txBox="1"/>
          <p:nvPr/>
        </p:nvSpPr>
        <p:spPr>
          <a:xfrm>
            <a:off x="1242003" y="1318221"/>
            <a:ext cx="6435859" cy="3476329"/>
          </a:xfrm>
          <a:prstGeom prst="rect">
            <a:avLst/>
          </a:prstGeom>
        </p:spPr>
        <p:txBody>
          <a:bodyPr lIns="0" tIns="0" rIns="0" bIns="0" rtlCol="0" anchor="t">
            <a:spAutoFit/>
          </a:bodyPr>
          <a:lstStyle/>
          <a:p>
            <a:pPr marL="0" lvl="0" indent="0" algn="l">
              <a:lnSpc>
                <a:spcPts val="3959"/>
              </a:lnSpc>
              <a:spcBef>
                <a:spcPct val="0"/>
              </a:spcBef>
            </a:pPr>
            <a:r>
              <a:rPr lang="pt-BR" sz="2828" u="none" strike="noStrike" spc="11" dirty="0">
                <a:solidFill>
                  <a:srgbClr val="45056E"/>
                </a:solidFill>
                <a:latin typeface="Poppins"/>
                <a:ea typeface="Poppins"/>
                <a:cs typeface="Poppins"/>
                <a:sym typeface="Poppins"/>
              </a:rPr>
              <a:t>“Olha, vai parecer que eu sou puxa-saco, viu? Porque eu sou literalmente apaixonada pelo Sesc. (…) O Sesc, pra mim, é tudo de bom.”</a:t>
            </a:r>
          </a:p>
          <a:p>
            <a:pPr marL="0" lvl="0" indent="0" algn="l">
              <a:lnSpc>
                <a:spcPts val="3959"/>
              </a:lnSpc>
              <a:spcBef>
                <a:spcPct val="0"/>
              </a:spcBef>
            </a:pPr>
            <a:endParaRPr lang="pt-BR" sz="2828" u="none" strike="noStrike" spc="11" dirty="0">
              <a:solidFill>
                <a:srgbClr val="45056E"/>
              </a:solidFill>
              <a:latin typeface="Poppins"/>
              <a:ea typeface="Poppins"/>
              <a:cs typeface="Poppins"/>
              <a:sym typeface="Poppins"/>
            </a:endParaRPr>
          </a:p>
          <a:p>
            <a:pPr marL="0" lvl="0" indent="0" algn="l">
              <a:lnSpc>
                <a:spcPts val="3959"/>
              </a:lnSpc>
              <a:spcBef>
                <a:spcPct val="0"/>
              </a:spcBef>
            </a:pPr>
            <a:r>
              <a:rPr lang="pt-BR" sz="2828" b="1" u="none" strike="noStrike" spc="11" dirty="0">
                <a:solidFill>
                  <a:srgbClr val="45056E"/>
                </a:solidFill>
                <a:latin typeface="Poppins Bold"/>
                <a:ea typeface="Poppins Bold"/>
                <a:cs typeface="Poppins Bold"/>
                <a:sym typeface="Poppins Bold"/>
              </a:rPr>
              <a:t>(usuária –saúde)</a:t>
            </a:r>
          </a:p>
        </p:txBody>
      </p:sp>
      <p:sp>
        <p:nvSpPr>
          <p:cNvPr id="6" name="TextBox 6"/>
          <p:cNvSpPr txBox="1"/>
          <p:nvPr/>
        </p:nvSpPr>
        <p:spPr>
          <a:xfrm>
            <a:off x="2698616" y="5578236"/>
            <a:ext cx="6741973" cy="3476329"/>
          </a:xfrm>
          <a:prstGeom prst="rect">
            <a:avLst/>
          </a:prstGeom>
        </p:spPr>
        <p:txBody>
          <a:bodyPr lIns="0" tIns="0" rIns="0" bIns="0" rtlCol="0" anchor="t">
            <a:spAutoFit/>
          </a:bodyPr>
          <a:lstStyle/>
          <a:p>
            <a:pPr marL="0" lvl="0" indent="0" algn="l">
              <a:lnSpc>
                <a:spcPts val="3959"/>
              </a:lnSpc>
              <a:spcBef>
                <a:spcPct val="0"/>
              </a:spcBef>
            </a:pPr>
            <a:r>
              <a:rPr lang="pt-BR" sz="2828" u="none" strike="noStrike" spc="11" dirty="0">
                <a:solidFill>
                  <a:srgbClr val="45056E"/>
                </a:solidFill>
                <a:latin typeface="Poppins"/>
                <a:ea typeface="Poppins"/>
                <a:cs typeface="Poppins"/>
                <a:sym typeface="Poppins"/>
              </a:rPr>
              <a:t>“Eu sinto que no Sesc o atendimento é diferente, eles pegam na mão mesmo. Não é só passar o treino, eles acompanham, corrigem, se preocupam.” </a:t>
            </a:r>
          </a:p>
          <a:p>
            <a:pPr marL="0" lvl="0" indent="0" algn="l">
              <a:lnSpc>
                <a:spcPts val="3959"/>
              </a:lnSpc>
              <a:spcBef>
                <a:spcPct val="0"/>
              </a:spcBef>
            </a:pPr>
            <a:endParaRPr lang="pt-BR" sz="2828" u="none" strike="noStrike" spc="11" dirty="0">
              <a:solidFill>
                <a:srgbClr val="45056E"/>
              </a:solidFill>
              <a:latin typeface="Poppins"/>
              <a:ea typeface="Poppins"/>
              <a:cs typeface="Poppins"/>
              <a:sym typeface="Poppins"/>
            </a:endParaRPr>
          </a:p>
          <a:p>
            <a:pPr marL="0" lvl="0" indent="0" algn="l">
              <a:lnSpc>
                <a:spcPts val="3959"/>
              </a:lnSpc>
              <a:spcBef>
                <a:spcPct val="0"/>
              </a:spcBef>
            </a:pPr>
            <a:r>
              <a:rPr lang="pt-BR" sz="2828" b="1" u="none" strike="noStrike" spc="11" dirty="0">
                <a:solidFill>
                  <a:srgbClr val="45056E"/>
                </a:solidFill>
                <a:latin typeface="Poppins Bold"/>
                <a:ea typeface="Poppins Bold"/>
                <a:cs typeface="Poppins Bold"/>
                <a:sym typeface="Poppins Bold"/>
              </a:rPr>
              <a:t>(usuário – esportes)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12</a:t>
            </a:r>
          </a:p>
        </p:txBody>
      </p:sp>
      <p:sp>
        <p:nvSpPr>
          <p:cNvPr id="8" name="TextBox 8"/>
          <p:cNvSpPr txBox="1"/>
          <p:nvPr/>
        </p:nvSpPr>
        <p:spPr>
          <a:xfrm>
            <a:off x="7677862" y="9637555"/>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13159328" cy="801878"/>
          </a:xfrm>
          <a:prstGeom prst="rect">
            <a:avLst/>
          </a:prstGeom>
        </p:spPr>
        <p:txBody>
          <a:bodyPr lIns="0" tIns="0" rIns="0" bIns="0" rtlCol="0" anchor="t">
            <a:spAutoFit/>
          </a:bodyPr>
          <a:lstStyle/>
          <a:p>
            <a:pPr marL="0" lvl="0" indent="0" algn="l">
              <a:lnSpc>
                <a:spcPts val="6202"/>
              </a:lnSpc>
              <a:spcBef>
                <a:spcPct val="0"/>
              </a:spcBef>
            </a:pPr>
            <a:r>
              <a:rPr lang="pt-BR" sz="4430" b="1" u="none" strike="noStrike" dirty="0">
                <a:solidFill>
                  <a:srgbClr val="56AA88"/>
                </a:solidFill>
                <a:latin typeface="Poppins Bold"/>
                <a:ea typeface="Poppins Bold"/>
                <a:cs typeface="Poppins Bold"/>
                <a:sym typeface="Poppins Bold"/>
              </a:rPr>
              <a:t>Como os clientes chegam ao Sesc 504 Sul?</a:t>
            </a:r>
          </a:p>
        </p:txBody>
      </p:sp>
      <p:grpSp>
        <p:nvGrpSpPr>
          <p:cNvPr id="3" name="Group 3"/>
          <p:cNvGrpSpPr/>
          <p:nvPr/>
        </p:nvGrpSpPr>
        <p:grpSpPr>
          <a:xfrm>
            <a:off x="532571" y="2002240"/>
            <a:ext cx="5531633" cy="8616098"/>
            <a:chOff x="0" y="0"/>
            <a:chExt cx="1138196" cy="1772860"/>
          </a:xfrm>
        </p:grpSpPr>
        <p:sp>
          <p:nvSpPr>
            <p:cNvPr id="4" name="Freeform 4"/>
            <p:cNvSpPr/>
            <p:nvPr/>
          </p:nvSpPr>
          <p:spPr>
            <a:xfrm>
              <a:off x="0" y="0"/>
              <a:ext cx="1138196" cy="1772860"/>
            </a:xfrm>
            <a:custGeom>
              <a:avLst/>
              <a:gdLst/>
              <a:ahLst/>
              <a:cxnLst/>
              <a:rect l="l" t="t" r="r" b="b"/>
              <a:pathLst>
                <a:path w="1138196" h="1772860">
                  <a:moveTo>
                    <a:pt x="27335" y="0"/>
                  </a:moveTo>
                  <a:lnTo>
                    <a:pt x="1110861" y="0"/>
                  </a:lnTo>
                  <a:cubicBezTo>
                    <a:pt x="1118110" y="0"/>
                    <a:pt x="1125063" y="2880"/>
                    <a:pt x="1130190" y="8006"/>
                  </a:cubicBezTo>
                  <a:cubicBezTo>
                    <a:pt x="1135316" y="13133"/>
                    <a:pt x="1138196" y="20086"/>
                    <a:pt x="1138196" y="27335"/>
                  </a:cubicBezTo>
                  <a:lnTo>
                    <a:pt x="1138196" y="1745524"/>
                  </a:lnTo>
                  <a:cubicBezTo>
                    <a:pt x="1138196" y="1760621"/>
                    <a:pt x="1125958" y="1772860"/>
                    <a:pt x="1110861" y="1772860"/>
                  </a:cubicBezTo>
                  <a:lnTo>
                    <a:pt x="27335" y="1772860"/>
                  </a:lnTo>
                  <a:cubicBezTo>
                    <a:pt x="20086" y="1772860"/>
                    <a:pt x="13133" y="1769980"/>
                    <a:pt x="8006" y="1764853"/>
                  </a:cubicBezTo>
                  <a:cubicBezTo>
                    <a:pt x="2880" y="1759727"/>
                    <a:pt x="0" y="1752774"/>
                    <a:pt x="0" y="1745524"/>
                  </a:cubicBezTo>
                  <a:lnTo>
                    <a:pt x="0" y="27335"/>
                  </a:lnTo>
                  <a:cubicBezTo>
                    <a:pt x="0" y="20086"/>
                    <a:pt x="2880" y="13133"/>
                    <a:pt x="8006" y="8006"/>
                  </a:cubicBezTo>
                  <a:cubicBezTo>
                    <a:pt x="13133" y="2880"/>
                    <a:pt x="20086" y="0"/>
                    <a:pt x="27335" y="0"/>
                  </a:cubicBezTo>
                  <a:close/>
                </a:path>
              </a:pathLst>
            </a:custGeom>
            <a:solidFill>
              <a:srgbClr val="56AA88"/>
            </a:solidFill>
          </p:spPr>
          <p:txBody>
            <a:bodyPr/>
            <a:lstStyle/>
            <a:p>
              <a:endParaRPr lang="pt-BR" dirty="0"/>
            </a:p>
          </p:txBody>
        </p:sp>
        <p:sp>
          <p:nvSpPr>
            <p:cNvPr id="5" name="TextBox 5"/>
            <p:cNvSpPr txBox="1"/>
            <p:nvPr/>
          </p:nvSpPr>
          <p:spPr>
            <a:xfrm>
              <a:off x="0" y="95250"/>
              <a:ext cx="1138196" cy="1677610"/>
            </a:xfrm>
            <a:prstGeom prst="rect">
              <a:avLst/>
            </a:prstGeom>
          </p:spPr>
          <p:txBody>
            <a:bodyPr lIns="50800" tIns="50800" rIns="50800" bIns="50800" rtlCol="0" anchor="ctr"/>
            <a:lstStyle/>
            <a:p>
              <a:pPr algn="ctr">
                <a:lnSpc>
                  <a:spcPts val="901"/>
                </a:lnSpc>
              </a:pPr>
              <a:endParaRPr lang="pt-BR" dirty="0"/>
            </a:p>
          </p:txBody>
        </p:sp>
      </p:grpSp>
      <p:sp>
        <p:nvSpPr>
          <p:cNvPr id="6" name="TextBox 6"/>
          <p:cNvSpPr txBox="1"/>
          <p:nvPr/>
        </p:nvSpPr>
        <p:spPr>
          <a:xfrm>
            <a:off x="863404" y="2326807"/>
            <a:ext cx="5062572" cy="5232202"/>
          </a:xfrm>
          <a:prstGeom prst="rect">
            <a:avLst/>
          </a:prstGeom>
        </p:spPr>
        <p:txBody>
          <a:bodyPr lIns="0" tIns="0" rIns="0" bIns="0" rtlCol="0" anchor="t">
            <a:spAutoFit/>
          </a:bodyPr>
          <a:lstStyle/>
          <a:p>
            <a:pPr algn="l">
              <a:lnSpc>
                <a:spcPts val="3363"/>
              </a:lnSpc>
            </a:pPr>
            <a:r>
              <a:rPr lang="pt-BR" sz="2402" u="none" strike="noStrike" dirty="0">
                <a:solidFill>
                  <a:srgbClr val="FDFEFE"/>
                </a:solidFill>
                <a:latin typeface="Poppins"/>
                <a:ea typeface="Poppins"/>
                <a:cs typeface="Poppins"/>
                <a:sym typeface="Poppins"/>
              </a:rPr>
              <a:t>A imagem positive do Sesc, já presente no imaginário dos usuários, constituiu um ponto de partida para o contato com a unidade Sesc 504 Sul. </a:t>
            </a:r>
          </a:p>
          <a:p>
            <a:pPr algn="l">
              <a:lnSpc>
                <a:spcPts val="3363"/>
              </a:lnSpc>
            </a:pPr>
            <a:endParaRPr lang="pt-BR" sz="2402" u="none" strike="noStrike" dirty="0">
              <a:solidFill>
                <a:srgbClr val="FDFEFE"/>
              </a:solidFill>
              <a:latin typeface="Poppins"/>
              <a:ea typeface="Poppins"/>
              <a:cs typeface="Poppins"/>
              <a:sym typeface="Poppins"/>
            </a:endParaRPr>
          </a:p>
          <a:p>
            <a:pPr algn="l">
              <a:lnSpc>
                <a:spcPts val="3363"/>
              </a:lnSpc>
            </a:pPr>
            <a:r>
              <a:rPr lang="pt-BR" sz="2402" u="none" strike="noStrike" dirty="0">
                <a:solidFill>
                  <a:srgbClr val="FDFEFE"/>
                </a:solidFill>
                <a:latin typeface="Poppins"/>
                <a:ea typeface="Poppins"/>
                <a:cs typeface="Poppins"/>
                <a:sym typeface="Poppins"/>
              </a:rPr>
              <a:t>Antes mesmo da experiência concreta, o Sesc é associado </a:t>
            </a:r>
            <a:r>
              <a:rPr lang="pt-BR" sz="2402" dirty="0">
                <a:solidFill>
                  <a:srgbClr val="FDFEFE"/>
                </a:solidFill>
                <a:latin typeface="Poppins"/>
                <a:ea typeface="Poppins"/>
                <a:cs typeface="Poppins"/>
                <a:sym typeface="Poppins"/>
              </a:rPr>
              <a:t>à</a:t>
            </a:r>
            <a:r>
              <a:rPr lang="pt-BR" sz="2402" u="none" strike="noStrike" dirty="0">
                <a:solidFill>
                  <a:srgbClr val="FDFEFE"/>
                </a:solidFill>
                <a:latin typeface="Poppins"/>
                <a:ea typeface="Poppins"/>
                <a:cs typeface="Poppins"/>
                <a:sym typeface="Poppins"/>
              </a:rPr>
              <a:t> atributos como qualidade, organização e acolhimento, o que orienta a decisão de busca pelos serviços oferecidos.</a:t>
            </a:r>
          </a:p>
        </p:txBody>
      </p:sp>
      <p:sp>
        <p:nvSpPr>
          <p:cNvPr id="7" name="TextBox 7"/>
          <p:cNvSpPr txBox="1"/>
          <p:nvPr/>
        </p:nvSpPr>
        <p:spPr>
          <a:xfrm>
            <a:off x="6438380" y="4224226"/>
            <a:ext cx="10820920" cy="4796185"/>
          </a:xfrm>
          <a:prstGeom prst="rect">
            <a:avLst/>
          </a:prstGeom>
        </p:spPr>
        <p:txBody>
          <a:bodyPr lIns="0" tIns="0" rIns="0" bIns="0" rtlCol="0" anchor="t">
            <a:spAutoFit/>
          </a:bodyPr>
          <a:lstStyle/>
          <a:p>
            <a:pPr marL="518699" lvl="1" indent="-259350" algn="l">
              <a:lnSpc>
                <a:spcPts val="3363"/>
              </a:lnSpc>
              <a:buFont typeface="Arial"/>
              <a:buChar char="•"/>
            </a:pPr>
            <a:r>
              <a:rPr lang="pt-BR" sz="2402" u="none" strike="noStrike" dirty="0">
                <a:solidFill>
                  <a:srgbClr val="56AA88"/>
                </a:solidFill>
                <a:latin typeface="Poppins"/>
                <a:ea typeface="Poppins"/>
                <a:cs typeface="Poppins"/>
                <a:sym typeface="Poppins"/>
              </a:rPr>
              <a:t>I</a:t>
            </a:r>
            <a:r>
              <a:rPr lang="pt-BR" sz="2402" b="1" u="none" strike="noStrike" dirty="0">
                <a:solidFill>
                  <a:srgbClr val="56AA88"/>
                </a:solidFill>
                <a:latin typeface="Poppins Bold"/>
                <a:ea typeface="Poppins Bold"/>
                <a:cs typeface="Poppins Bold"/>
                <a:sym typeface="Poppins Bold"/>
              </a:rPr>
              <a:t>ndicação de familiares</a:t>
            </a:r>
            <a:r>
              <a:rPr lang="pt-BR" sz="2402" u="none" strike="noStrike" dirty="0">
                <a:solidFill>
                  <a:srgbClr val="56AA88"/>
                </a:solidFill>
                <a:latin typeface="Poppins"/>
                <a:ea typeface="Poppins"/>
                <a:cs typeface="Poppins"/>
                <a:sym typeface="Poppins"/>
              </a:rPr>
              <a:t>, amigos ou colegas de trabalho, reforçando a confiança na instituição;</a:t>
            </a:r>
          </a:p>
          <a:p>
            <a:pPr algn="l">
              <a:lnSpc>
                <a:spcPts val="3363"/>
              </a:lnSpc>
            </a:pPr>
            <a:endParaRPr lang="pt-BR" sz="2402" u="none" strike="noStrike" dirty="0">
              <a:solidFill>
                <a:srgbClr val="56AA88"/>
              </a:solidFill>
              <a:latin typeface="Poppins"/>
              <a:ea typeface="Poppins"/>
              <a:cs typeface="Poppins"/>
              <a:sym typeface="Poppins"/>
            </a:endParaRPr>
          </a:p>
          <a:p>
            <a:pPr marL="518699" lvl="1" indent="-259350" algn="l">
              <a:lnSpc>
                <a:spcPts val="3363"/>
              </a:lnSpc>
              <a:buFont typeface="Arial"/>
              <a:buChar char="•"/>
            </a:pPr>
            <a:r>
              <a:rPr lang="pt-BR" sz="2402" b="1" u="none" strike="noStrike" dirty="0">
                <a:solidFill>
                  <a:srgbClr val="56AA88"/>
                </a:solidFill>
                <a:latin typeface="Poppins Bold"/>
                <a:ea typeface="Poppins Bold"/>
                <a:cs typeface="Poppins Bold"/>
                <a:sym typeface="Poppins Bold"/>
              </a:rPr>
              <a:t>Experiências prévias em outras unidades do Sesc</a:t>
            </a:r>
            <a:r>
              <a:rPr lang="pt-BR" sz="2402" u="none" strike="noStrike" dirty="0">
                <a:solidFill>
                  <a:srgbClr val="56AA88"/>
                </a:solidFill>
                <a:latin typeface="Poppins"/>
                <a:ea typeface="Poppins"/>
                <a:cs typeface="Poppins"/>
                <a:sym typeface="Poppins"/>
              </a:rPr>
              <a:t>, que funcionam como referência positiva;</a:t>
            </a:r>
          </a:p>
          <a:p>
            <a:pPr algn="l">
              <a:lnSpc>
                <a:spcPts val="3363"/>
              </a:lnSpc>
            </a:pPr>
            <a:endParaRPr lang="pt-BR" sz="2402" u="none" strike="noStrike" dirty="0">
              <a:solidFill>
                <a:srgbClr val="56AA88"/>
              </a:solidFill>
              <a:latin typeface="Poppins"/>
              <a:ea typeface="Poppins"/>
              <a:cs typeface="Poppins"/>
              <a:sym typeface="Poppins"/>
            </a:endParaRPr>
          </a:p>
          <a:p>
            <a:pPr marL="518699" lvl="1" indent="-259350" algn="l">
              <a:lnSpc>
                <a:spcPts val="3363"/>
              </a:lnSpc>
              <a:buFont typeface="Arial"/>
              <a:buChar char="•"/>
            </a:pPr>
            <a:r>
              <a:rPr lang="pt-BR" sz="2402" b="1" u="none" strike="noStrike" dirty="0">
                <a:solidFill>
                  <a:srgbClr val="56AA88"/>
                </a:solidFill>
                <a:latin typeface="Poppins Bold"/>
                <a:ea typeface="Poppins Bold"/>
                <a:cs typeface="Poppins Bold"/>
                <a:sym typeface="Poppins Bold"/>
              </a:rPr>
              <a:t>Proximidade geográfica,</a:t>
            </a:r>
            <a:r>
              <a:rPr lang="pt-BR" sz="2402" u="none" strike="noStrike" dirty="0">
                <a:solidFill>
                  <a:srgbClr val="56AA88"/>
                </a:solidFill>
                <a:latin typeface="Poppins"/>
                <a:ea typeface="Poppins"/>
                <a:cs typeface="Poppins"/>
                <a:sym typeface="Poppins"/>
              </a:rPr>
              <a:t> especialmente associada à conveniência e facilidade de acesso –casa ou trabalho;</a:t>
            </a:r>
          </a:p>
          <a:p>
            <a:pPr algn="l">
              <a:lnSpc>
                <a:spcPts val="3363"/>
              </a:lnSpc>
            </a:pPr>
            <a:endParaRPr lang="pt-BR" sz="2402" u="none" strike="noStrike" dirty="0">
              <a:solidFill>
                <a:srgbClr val="56AA88"/>
              </a:solidFill>
              <a:latin typeface="Poppins"/>
              <a:ea typeface="Poppins"/>
              <a:cs typeface="Poppins"/>
              <a:sym typeface="Poppins"/>
            </a:endParaRPr>
          </a:p>
          <a:p>
            <a:pPr marL="518699" lvl="1" indent="-259350" algn="l">
              <a:lnSpc>
                <a:spcPts val="3363"/>
              </a:lnSpc>
              <a:buFont typeface="Arial"/>
              <a:buChar char="•"/>
            </a:pPr>
            <a:r>
              <a:rPr lang="pt-BR" sz="2402" b="1" u="none" strike="noStrike" dirty="0">
                <a:solidFill>
                  <a:srgbClr val="56AA88"/>
                </a:solidFill>
                <a:latin typeface="Poppins Bold"/>
                <a:ea typeface="Poppins Bold"/>
                <a:cs typeface="Poppins Bold"/>
                <a:sym typeface="Poppins Bold"/>
              </a:rPr>
              <a:t>Busca por serviços específicos</a:t>
            </a:r>
            <a:r>
              <a:rPr lang="pt-BR" sz="2402" u="none" strike="noStrike" dirty="0">
                <a:solidFill>
                  <a:srgbClr val="56AA88"/>
                </a:solidFill>
                <a:latin typeface="Poppins"/>
                <a:ea typeface="Poppins"/>
                <a:cs typeface="Poppins"/>
                <a:sym typeface="Poppins"/>
              </a:rPr>
              <a:t>, como atendimentos de saúde, atividades físicas ou cursos.</a:t>
            </a:r>
          </a:p>
        </p:txBody>
      </p:sp>
      <p:sp>
        <p:nvSpPr>
          <p:cNvPr id="8" name="TextBox 8"/>
          <p:cNvSpPr txBox="1"/>
          <p:nvPr/>
        </p:nvSpPr>
        <p:spPr>
          <a:xfrm>
            <a:off x="6452373" y="2200586"/>
            <a:ext cx="11539213" cy="1262952"/>
          </a:xfrm>
          <a:prstGeom prst="rect">
            <a:avLst/>
          </a:prstGeom>
        </p:spPr>
        <p:txBody>
          <a:bodyPr lIns="0" tIns="0" rIns="0" bIns="0" rtlCol="0" anchor="t">
            <a:spAutoFit/>
          </a:bodyPr>
          <a:lstStyle/>
          <a:p>
            <a:pPr algn="l">
              <a:lnSpc>
                <a:spcPts val="3363"/>
              </a:lnSpc>
            </a:pPr>
            <a:r>
              <a:rPr lang="pt-BR" sz="2402" u="none" strike="noStrike" dirty="0">
                <a:solidFill>
                  <a:srgbClr val="56AA88"/>
                </a:solidFill>
                <a:latin typeface="Poppins"/>
                <a:ea typeface="Poppins"/>
                <a:cs typeface="Poppins"/>
                <a:sym typeface="Poppins"/>
              </a:rPr>
              <a:t>O acesso à unidade ocorreu por diferentes caminhos, quase sempre acompanhado da expectativa de uma experiência bem estruturada e cuidadosa. Entre os principais vetores de aproximação, destacam-se:</a:t>
            </a:r>
          </a:p>
        </p:txBody>
      </p:sp>
      <p:sp>
        <p:nvSpPr>
          <p:cNvPr id="9" name="Freeform 9"/>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10" name="Freeform 10"/>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13</a:t>
            </a:r>
          </a:p>
        </p:txBody>
      </p:sp>
      <p:sp>
        <p:nvSpPr>
          <p:cNvPr id="12" name="TextBox 12"/>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53210" y="835137"/>
            <a:ext cx="6792011" cy="3939367"/>
          </a:xfrm>
          <a:custGeom>
            <a:avLst/>
            <a:gdLst/>
            <a:ahLst/>
            <a:cxnLst/>
            <a:rect l="l" t="t" r="r" b="b"/>
            <a:pathLst>
              <a:path w="6792011" h="3939367">
                <a:moveTo>
                  <a:pt x="0" y="0"/>
                </a:moveTo>
                <a:lnTo>
                  <a:pt x="6792011" y="0"/>
                </a:lnTo>
                <a:lnTo>
                  <a:pt x="6792011" y="3939367"/>
                </a:lnTo>
                <a:lnTo>
                  <a:pt x="0" y="393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TextBox 3"/>
          <p:cNvSpPr txBox="1"/>
          <p:nvPr/>
        </p:nvSpPr>
        <p:spPr>
          <a:xfrm>
            <a:off x="8860890" y="1063682"/>
            <a:ext cx="6376650"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“Tem uma unidade a duas quadras daqui de onde eu trabalho. (…) A distância é pouca, é um lugar fácil de chegar, facilita muito a locomoção.”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spc="11" dirty="0">
                <a:solidFill>
                  <a:srgbClr val="45056E"/>
                </a:solidFill>
                <a:latin typeface="Poppins Bold"/>
                <a:ea typeface="Poppins Bold"/>
                <a:cs typeface="Poppins Bold"/>
                <a:sym typeface="Poppins Bold"/>
              </a:rPr>
              <a:t>(usuária –saúde)</a:t>
            </a:r>
          </a:p>
        </p:txBody>
      </p:sp>
      <p:sp>
        <p:nvSpPr>
          <p:cNvPr id="4" name="Freeform 4"/>
          <p:cNvSpPr/>
          <p:nvPr/>
        </p:nvSpPr>
        <p:spPr>
          <a:xfrm>
            <a:off x="3933915" y="5137389"/>
            <a:ext cx="7438748" cy="4314474"/>
          </a:xfrm>
          <a:custGeom>
            <a:avLst/>
            <a:gdLst/>
            <a:ahLst/>
            <a:cxnLst/>
            <a:rect l="l" t="t" r="r" b="b"/>
            <a:pathLst>
              <a:path w="7438748" h="4314474">
                <a:moveTo>
                  <a:pt x="0" y="0"/>
                </a:moveTo>
                <a:lnTo>
                  <a:pt x="7438748" y="0"/>
                </a:lnTo>
                <a:lnTo>
                  <a:pt x="7438748" y="4314474"/>
                </a:lnTo>
                <a:lnTo>
                  <a:pt x="0" y="4314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5" name="TextBox 5"/>
          <p:cNvSpPr txBox="1"/>
          <p:nvPr/>
        </p:nvSpPr>
        <p:spPr>
          <a:xfrm>
            <a:off x="4287696" y="5310600"/>
            <a:ext cx="6731188" cy="3891852"/>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“Sempre, mesmo de fora quando eu passava. Na verdade, eu sempre queria entrar. (…) Nossa, um dia eu ainda vou entrar nessas piscinas. (…) Então, assim, para mim sempre foi um sonho mesmo.”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spc="11" dirty="0">
                <a:solidFill>
                  <a:srgbClr val="45056E"/>
                </a:solidFill>
                <a:latin typeface="Poppins Bold"/>
                <a:ea typeface="Poppins Bold"/>
                <a:cs typeface="Poppins Bold"/>
                <a:sym typeface="Poppins Bold"/>
              </a:rPr>
              <a:t>(usuária –saúde)</a:t>
            </a:r>
          </a:p>
        </p:txBody>
      </p:sp>
      <p:sp>
        <p:nvSpPr>
          <p:cNvPr id="6" name="Freeform 6"/>
          <p:cNvSpPr/>
          <p:nvPr/>
        </p:nvSpPr>
        <p:spPr>
          <a:xfrm>
            <a:off x="11922016" y="5137389"/>
            <a:ext cx="5337284" cy="3095625"/>
          </a:xfrm>
          <a:custGeom>
            <a:avLst/>
            <a:gdLst/>
            <a:ahLst/>
            <a:cxnLst/>
            <a:rect l="l" t="t" r="r" b="b"/>
            <a:pathLst>
              <a:path w="5337284" h="3095625">
                <a:moveTo>
                  <a:pt x="0" y="0"/>
                </a:moveTo>
                <a:lnTo>
                  <a:pt x="5337284" y="0"/>
                </a:lnTo>
                <a:lnTo>
                  <a:pt x="5337284" y="3095625"/>
                </a:lnTo>
                <a:lnTo>
                  <a:pt x="0" y="3095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7" name="TextBox 7"/>
          <p:cNvSpPr txBox="1"/>
          <p:nvPr/>
        </p:nvSpPr>
        <p:spPr>
          <a:xfrm>
            <a:off x="12167548" y="5373574"/>
            <a:ext cx="4846220" cy="2594681"/>
          </a:xfrm>
          <a:prstGeom prst="rect">
            <a:avLst/>
          </a:prstGeom>
        </p:spPr>
        <p:txBody>
          <a:bodyPr lIns="0" tIns="0" rIns="0" bIns="0" rtlCol="0" anchor="t">
            <a:spAutoFit/>
          </a:bodyPr>
          <a:lstStyle/>
          <a:p>
            <a:pPr algn="l">
              <a:lnSpc>
                <a:spcPts val="3377"/>
              </a:lnSpc>
            </a:pPr>
            <a:r>
              <a:rPr lang="pt-BR" sz="2777" i="1" spc="11" dirty="0">
                <a:solidFill>
                  <a:srgbClr val="45056E"/>
                </a:solidFill>
                <a:latin typeface="Poppins Italics"/>
                <a:ea typeface="Poppins Italics"/>
                <a:cs typeface="Poppins Italics"/>
                <a:sym typeface="Poppins Italics"/>
              </a:rPr>
              <a:t>“Quando eu penso em Sesc, a primeira coisa que vem na minha cabeça é qualidade.” </a:t>
            </a:r>
          </a:p>
          <a:p>
            <a:pPr algn="l">
              <a:lnSpc>
                <a:spcPts val="3377"/>
              </a:lnSpc>
            </a:pPr>
            <a:endParaRPr lang="pt-BR" sz="2777" i="1" spc="11" dirty="0">
              <a:solidFill>
                <a:srgbClr val="45056E"/>
              </a:solidFill>
              <a:latin typeface="Poppins Italics"/>
              <a:ea typeface="Poppins Italics"/>
              <a:cs typeface="Poppins Italics"/>
              <a:sym typeface="Poppins Italics"/>
            </a:endParaRPr>
          </a:p>
          <a:p>
            <a:pPr algn="l">
              <a:lnSpc>
                <a:spcPts val="3377"/>
              </a:lnSpc>
            </a:pPr>
            <a:r>
              <a:rPr lang="pt-BR" sz="2777" b="1" spc="11" dirty="0">
                <a:solidFill>
                  <a:srgbClr val="45056E"/>
                </a:solidFill>
                <a:latin typeface="Poppins Bold"/>
                <a:ea typeface="Poppins Bold"/>
                <a:cs typeface="Poppins Bold"/>
                <a:sym typeface="Poppins Bold"/>
              </a:rPr>
              <a:t>(usuária –saúde)</a:t>
            </a:r>
          </a:p>
        </p:txBody>
      </p:sp>
      <p:sp>
        <p:nvSpPr>
          <p:cNvPr id="8" name="Freeform 8"/>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14</a:t>
            </a:r>
          </a:p>
        </p:txBody>
      </p:sp>
      <p:sp>
        <p:nvSpPr>
          <p:cNvPr id="10" name="TextBox 10"/>
          <p:cNvSpPr txBox="1"/>
          <p:nvPr/>
        </p:nvSpPr>
        <p:spPr>
          <a:xfrm>
            <a:off x="15315498"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99274"/>
            <a:ext cx="6311265" cy="6987726"/>
          </a:xfrm>
          <a:custGeom>
            <a:avLst/>
            <a:gdLst/>
            <a:ahLst/>
            <a:cxnLst/>
            <a:rect l="l" t="t" r="r" b="b"/>
            <a:pathLst>
              <a:path w="6311265" h="6987726">
                <a:moveTo>
                  <a:pt x="0" y="0"/>
                </a:moveTo>
                <a:lnTo>
                  <a:pt x="6311265" y="0"/>
                </a:lnTo>
                <a:lnTo>
                  <a:pt x="6311265" y="6987726"/>
                </a:lnTo>
                <a:lnTo>
                  <a:pt x="0" y="6987726"/>
                </a:lnTo>
                <a:lnTo>
                  <a:pt x="0" y="0"/>
                </a:lnTo>
                <a:close/>
              </a:path>
            </a:pathLst>
          </a:custGeom>
          <a:blipFill>
            <a:blip r:embed="rId2"/>
            <a:stretch>
              <a:fillRect t="-21767" b="-13711"/>
            </a:stretch>
          </a:blipFill>
        </p:spPr>
        <p:txBody>
          <a:bodyPr/>
          <a:lstStyle/>
          <a:p>
            <a:endParaRPr lang="pt-BR" dirty="0"/>
          </a:p>
        </p:txBody>
      </p:sp>
      <p:sp>
        <p:nvSpPr>
          <p:cNvPr id="3" name="TextBox 3"/>
          <p:cNvSpPr txBox="1"/>
          <p:nvPr/>
        </p:nvSpPr>
        <p:spPr>
          <a:xfrm>
            <a:off x="1028700" y="1266825"/>
            <a:ext cx="12987890" cy="401955"/>
          </a:xfrm>
          <a:prstGeom prst="rect">
            <a:avLst/>
          </a:prstGeom>
        </p:spPr>
        <p:txBody>
          <a:bodyPr lIns="0" tIns="0" rIns="0" bIns="0" rtlCol="0" anchor="t">
            <a:spAutoFit/>
          </a:bodyPr>
          <a:lstStyle/>
          <a:p>
            <a:pPr algn="l">
              <a:lnSpc>
                <a:spcPts val="2100"/>
              </a:lnSpc>
            </a:pPr>
            <a:r>
              <a:rPr lang="pt-BR" sz="4200" b="1" dirty="0">
                <a:solidFill>
                  <a:srgbClr val="56AA88"/>
                </a:solidFill>
                <a:latin typeface="Poppins Bold"/>
                <a:ea typeface="Poppins Bold"/>
                <a:cs typeface="Poppins Bold"/>
                <a:sym typeface="Poppins Bold"/>
              </a:rPr>
              <a:t>Antes do agendamento</a:t>
            </a:r>
          </a:p>
        </p:txBody>
      </p:sp>
      <p:sp>
        <p:nvSpPr>
          <p:cNvPr id="4" name="TextBox 4"/>
          <p:cNvSpPr txBox="1"/>
          <p:nvPr/>
        </p:nvSpPr>
        <p:spPr>
          <a:xfrm>
            <a:off x="1028700" y="1790575"/>
            <a:ext cx="13717740" cy="1156271"/>
          </a:xfrm>
          <a:prstGeom prst="rect">
            <a:avLst/>
          </a:prstGeom>
        </p:spPr>
        <p:txBody>
          <a:bodyPr lIns="0" tIns="0" rIns="0" bIns="0" rtlCol="0" anchor="t">
            <a:spAutoFit/>
          </a:bodyPr>
          <a:lstStyle/>
          <a:p>
            <a:pPr algn="l">
              <a:lnSpc>
                <a:spcPts val="4518"/>
              </a:lnSpc>
            </a:pPr>
            <a:r>
              <a:rPr lang="pt-BR" sz="3227" b="1" dirty="0">
                <a:solidFill>
                  <a:srgbClr val="56AA88"/>
                </a:solidFill>
                <a:latin typeface="Poppins Bold"/>
                <a:ea typeface="Poppins Bold"/>
                <a:cs typeface="Poppins Bold"/>
                <a:sym typeface="Poppins Bold"/>
              </a:rPr>
              <a:t>Expectativas e promessas percebidas: </a:t>
            </a:r>
            <a:r>
              <a:rPr lang="pt-BR" sz="3227" dirty="0">
                <a:solidFill>
                  <a:srgbClr val="56AA88"/>
                </a:solidFill>
                <a:latin typeface="Poppins"/>
                <a:ea typeface="Poppins"/>
                <a:cs typeface="Poppins"/>
                <a:sym typeface="Poppins"/>
              </a:rPr>
              <a:t>O que os clientes esperavam encontrar ao decidir utilizar os serviços do Sesc.</a:t>
            </a:r>
          </a:p>
        </p:txBody>
      </p:sp>
      <p:sp>
        <p:nvSpPr>
          <p:cNvPr id="5" name="TextBox 5"/>
          <p:cNvSpPr txBox="1"/>
          <p:nvPr/>
        </p:nvSpPr>
        <p:spPr>
          <a:xfrm>
            <a:off x="6743692" y="3339260"/>
            <a:ext cx="10515608" cy="3235794"/>
          </a:xfrm>
          <a:prstGeom prst="rect">
            <a:avLst/>
          </a:prstGeom>
        </p:spPr>
        <p:txBody>
          <a:bodyPr lIns="0" tIns="0" rIns="0" bIns="0" rtlCol="0" anchor="t">
            <a:spAutoFit/>
          </a:bodyPr>
          <a:lstStyle/>
          <a:p>
            <a:pPr algn="l">
              <a:lnSpc>
                <a:spcPts val="4329"/>
              </a:lnSpc>
            </a:pPr>
            <a:r>
              <a:rPr lang="pt-BR" sz="2402" dirty="0">
                <a:solidFill>
                  <a:srgbClr val="56AA88"/>
                </a:solidFill>
                <a:latin typeface="Poppins"/>
                <a:ea typeface="Poppins"/>
                <a:cs typeface="Poppins"/>
                <a:sym typeface="Poppins"/>
              </a:rPr>
              <a:t>Na etapa anterior ao agendamento, os usuários chegam ao Sesc mobilizados por uma</a:t>
            </a:r>
            <a:r>
              <a:rPr lang="pt-BR" sz="2402" b="1" dirty="0">
                <a:solidFill>
                  <a:srgbClr val="56AA88"/>
                </a:solidFill>
                <a:latin typeface="Poppins Bold"/>
                <a:ea typeface="Poppins Bold"/>
                <a:cs typeface="Poppins Bold"/>
                <a:sym typeface="Poppins Bold"/>
              </a:rPr>
              <a:t> </a:t>
            </a:r>
            <a:r>
              <a:rPr lang="pt-BR" sz="2402" b="1" u="sng" dirty="0">
                <a:solidFill>
                  <a:srgbClr val="56AA88"/>
                </a:solidFill>
                <a:latin typeface="Poppins Bold"/>
                <a:ea typeface="Poppins Bold"/>
                <a:cs typeface="Poppins Bold"/>
                <a:sym typeface="Poppins Bold"/>
              </a:rPr>
              <a:t>expectativa clara de equilíbrio entre custo e</a:t>
            </a:r>
            <a:r>
              <a:rPr lang="pt-BR" sz="2402" b="1" dirty="0">
                <a:solidFill>
                  <a:srgbClr val="56AA88"/>
                </a:solidFill>
                <a:latin typeface="Poppins Bold"/>
                <a:ea typeface="Poppins Bold"/>
                <a:cs typeface="Poppins Bold"/>
                <a:sym typeface="Poppins Bold"/>
              </a:rPr>
              <a:t>  </a:t>
            </a:r>
            <a:r>
              <a:rPr lang="pt-BR" sz="2402" b="1" u="sng" dirty="0">
                <a:solidFill>
                  <a:srgbClr val="56AA88"/>
                </a:solidFill>
                <a:latin typeface="Poppins Bold"/>
                <a:ea typeface="Poppins Bold"/>
                <a:cs typeface="Poppins Bold"/>
                <a:sym typeface="Poppins Bold"/>
              </a:rPr>
              <a:t>benefício</a:t>
            </a:r>
            <a:r>
              <a:rPr lang="pt-BR" sz="2402" dirty="0">
                <a:solidFill>
                  <a:srgbClr val="56AA88"/>
                </a:solidFill>
                <a:latin typeface="Poppins"/>
                <a:ea typeface="Poppins"/>
                <a:cs typeface="Poppins"/>
                <a:sym typeface="Poppins"/>
              </a:rPr>
              <a:t>, associada à </a:t>
            </a:r>
            <a:r>
              <a:rPr lang="pt-BR" sz="2402" b="1" dirty="0">
                <a:solidFill>
                  <a:srgbClr val="56AA88"/>
                </a:solidFill>
                <a:latin typeface="Poppins Bold"/>
                <a:ea typeface="Poppins Bold"/>
                <a:cs typeface="Poppins Bold"/>
                <a:sym typeface="Poppins Bold"/>
              </a:rPr>
              <a:t>amplitude e diversidade de serviços oferecidos.</a:t>
            </a:r>
            <a:r>
              <a:rPr lang="pt-BR" sz="2402" dirty="0">
                <a:solidFill>
                  <a:srgbClr val="56AA88"/>
                </a:solidFill>
                <a:latin typeface="Poppins"/>
                <a:ea typeface="Poppins"/>
                <a:cs typeface="Poppins"/>
                <a:sym typeface="Poppins"/>
              </a:rPr>
              <a:t> Essa expectativa não é apenas racional: ela se baseia na ideia de que o Sesc reúne, em um mesmo espaço, soluções variadas para </a:t>
            </a:r>
            <a:r>
              <a:rPr lang="pt-BR" sz="2402" b="1" dirty="0">
                <a:solidFill>
                  <a:srgbClr val="56AA88"/>
                </a:solidFill>
                <a:latin typeface="Poppins Bold"/>
                <a:ea typeface="Poppins Bold"/>
                <a:cs typeface="Poppins Bold"/>
                <a:sym typeface="Poppins Bold"/>
              </a:rPr>
              <a:t>diferentes necessidades.</a:t>
            </a:r>
          </a:p>
        </p:txBody>
      </p:sp>
      <p:sp>
        <p:nvSpPr>
          <p:cNvPr id="6" name="TextBox 6"/>
          <p:cNvSpPr txBox="1"/>
          <p:nvPr/>
        </p:nvSpPr>
        <p:spPr>
          <a:xfrm>
            <a:off x="6743692" y="7108356"/>
            <a:ext cx="10515608" cy="2149944"/>
          </a:xfrm>
          <a:prstGeom prst="rect">
            <a:avLst/>
          </a:prstGeom>
        </p:spPr>
        <p:txBody>
          <a:bodyPr lIns="0" tIns="0" rIns="0" bIns="0" rtlCol="0" anchor="t">
            <a:spAutoFit/>
          </a:bodyPr>
          <a:lstStyle/>
          <a:p>
            <a:pPr algn="l">
              <a:lnSpc>
                <a:spcPts val="4329"/>
              </a:lnSpc>
            </a:pPr>
            <a:r>
              <a:rPr lang="pt-BR" sz="2402" dirty="0">
                <a:solidFill>
                  <a:srgbClr val="56AA88"/>
                </a:solidFill>
                <a:latin typeface="Poppins"/>
                <a:ea typeface="Poppins"/>
                <a:cs typeface="Poppins"/>
                <a:sym typeface="Poppins"/>
              </a:rPr>
              <a:t>Além disso, os usuários projetam uma experiência marcada por </a:t>
            </a:r>
            <a:r>
              <a:rPr lang="pt-BR" sz="2402" b="1" u="sng" dirty="0">
                <a:solidFill>
                  <a:srgbClr val="56AA88"/>
                </a:solidFill>
                <a:latin typeface="Poppins Bold"/>
                <a:ea typeface="Poppins Bold"/>
                <a:cs typeface="Poppins Bold"/>
                <a:sym typeface="Poppins Bold"/>
              </a:rPr>
              <a:t>cuidado humanizado</a:t>
            </a:r>
            <a:r>
              <a:rPr lang="pt-BR" sz="2402" dirty="0">
                <a:solidFill>
                  <a:srgbClr val="56AA88"/>
                </a:solidFill>
                <a:latin typeface="Poppins"/>
                <a:ea typeface="Poppins"/>
                <a:cs typeface="Poppins"/>
                <a:sym typeface="Poppins"/>
              </a:rPr>
              <a:t>, com atendimento próximo, respeitoso e acolhedor, especialmente relevante nos serviços de saúde e nas atividades físicas.</a:t>
            </a:r>
          </a:p>
        </p:txBody>
      </p:sp>
      <p:sp>
        <p:nvSpPr>
          <p:cNvPr id="7" name="Freeform 7"/>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8" name="Freeform 8"/>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4"/>
            <a:stretch>
              <a:fillRect t="-10303"/>
            </a:stretch>
          </a:blipFill>
        </p:spPr>
        <p:txBody>
          <a:bodyPr/>
          <a:lstStyle/>
          <a:p>
            <a:endParaRPr lang="pt-BR" dirty="0"/>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15</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76564" y="-924436"/>
            <a:ext cx="11211436" cy="11211436"/>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11339" r="-72146"/>
              </a:stretch>
            </a:blipFill>
          </p:spPr>
          <p:txBody>
            <a:bodyPr/>
            <a:lstStyle/>
            <a:p>
              <a:endParaRPr lang="pt-BR" dirty="0"/>
            </a:p>
          </p:txBody>
        </p:sp>
      </p:grpSp>
      <p:sp>
        <p:nvSpPr>
          <p:cNvPr id="4" name="TextBox 4"/>
          <p:cNvSpPr txBox="1"/>
          <p:nvPr/>
        </p:nvSpPr>
        <p:spPr>
          <a:xfrm>
            <a:off x="1028700" y="1128712"/>
            <a:ext cx="9649029" cy="4191900"/>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2. A JORNADA DE AGENDAMENTO SEGUNDO OS CLIENTES</a:t>
            </a:r>
          </a:p>
        </p:txBody>
      </p:sp>
      <p:sp>
        <p:nvSpPr>
          <p:cNvPr id="5" name="Freeform 5"/>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6" name="Freeform 6"/>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4"/>
            <a:stretch>
              <a:fillRect t="-10303"/>
            </a:stretch>
          </a:blipFill>
        </p:spPr>
        <p:txBody>
          <a:bodyPr/>
          <a:lstStyle/>
          <a:p>
            <a:endParaRPr lang="pt-B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99501"/>
            <a:ext cx="3349876" cy="6659672"/>
            <a:chOff x="0" y="0"/>
            <a:chExt cx="689275" cy="1370303"/>
          </a:xfrm>
        </p:grpSpPr>
        <p:sp>
          <p:nvSpPr>
            <p:cNvPr id="3" name="Freeform 3"/>
            <p:cNvSpPr/>
            <p:nvPr/>
          </p:nvSpPr>
          <p:spPr>
            <a:xfrm>
              <a:off x="0" y="0"/>
              <a:ext cx="689275" cy="1370303"/>
            </a:xfrm>
            <a:custGeom>
              <a:avLst/>
              <a:gdLst/>
              <a:ahLst/>
              <a:cxnLst/>
              <a:rect l="l" t="t" r="r" b="b"/>
              <a:pathLst>
                <a:path w="689275" h="1370303">
                  <a:moveTo>
                    <a:pt x="45139" y="0"/>
                  </a:moveTo>
                  <a:lnTo>
                    <a:pt x="644136" y="0"/>
                  </a:lnTo>
                  <a:cubicBezTo>
                    <a:pt x="656108" y="0"/>
                    <a:pt x="667589" y="4756"/>
                    <a:pt x="676054" y="13221"/>
                  </a:cubicBezTo>
                  <a:cubicBezTo>
                    <a:pt x="684519" y="21686"/>
                    <a:pt x="689275" y="33167"/>
                    <a:pt x="689275" y="45139"/>
                  </a:cubicBezTo>
                  <a:lnTo>
                    <a:pt x="689275" y="1325164"/>
                  </a:lnTo>
                  <a:cubicBezTo>
                    <a:pt x="689275" y="1337136"/>
                    <a:pt x="684519" y="1348617"/>
                    <a:pt x="676054" y="1357082"/>
                  </a:cubicBezTo>
                  <a:cubicBezTo>
                    <a:pt x="667589" y="1365547"/>
                    <a:pt x="656108" y="1370303"/>
                    <a:pt x="644136" y="1370303"/>
                  </a:cubicBezTo>
                  <a:lnTo>
                    <a:pt x="45139" y="1370303"/>
                  </a:lnTo>
                  <a:cubicBezTo>
                    <a:pt x="33167" y="1370303"/>
                    <a:pt x="21686" y="1365547"/>
                    <a:pt x="13221" y="1357082"/>
                  </a:cubicBezTo>
                  <a:cubicBezTo>
                    <a:pt x="4756" y="1348617"/>
                    <a:pt x="0" y="1337136"/>
                    <a:pt x="0" y="1325164"/>
                  </a:cubicBezTo>
                  <a:lnTo>
                    <a:pt x="0" y="45139"/>
                  </a:lnTo>
                  <a:cubicBezTo>
                    <a:pt x="0" y="33167"/>
                    <a:pt x="4756" y="21686"/>
                    <a:pt x="13221" y="13221"/>
                  </a:cubicBezTo>
                  <a:cubicBezTo>
                    <a:pt x="21686" y="4756"/>
                    <a:pt x="33167" y="0"/>
                    <a:pt x="45139" y="0"/>
                  </a:cubicBezTo>
                  <a:close/>
                </a:path>
              </a:pathLst>
            </a:custGeom>
            <a:solidFill>
              <a:srgbClr val="56AA88"/>
            </a:solidFill>
          </p:spPr>
          <p:txBody>
            <a:bodyPr/>
            <a:lstStyle/>
            <a:p>
              <a:endParaRPr lang="pt-BR" dirty="0"/>
            </a:p>
          </p:txBody>
        </p:sp>
        <p:sp>
          <p:nvSpPr>
            <p:cNvPr id="4" name="TextBox 4"/>
            <p:cNvSpPr txBox="1"/>
            <p:nvPr/>
          </p:nvSpPr>
          <p:spPr>
            <a:xfrm>
              <a:off x="0" y="95250"/>
              <a:ext cx="689275" cy="1275053"/>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a:off x="5351347" y="4299501"/>
            <a:ext cx="3349876" cy="6659672"/>
            <a:chOff x="0" y="0"/>
            <a:chExt cx="689275" cy="1370303"/>
          </a:xfrm>
        </p:grpSpPr>
        <p:sp>
          <p:nvSpPr>
            <p:cNvPr id="6" name="Freeform 6"/>
            <p:cNvSpPr/>
            <p:nvPr/>
          </p:nvSpPr>
          <p:spPr>
            <a:xfrm>
              <a:off x="0" y="0"/>
              <a:ext cx="689275" cy="1370303"/>
            </a:xfrm>
            <a:custGeom>
              <a:avLst/>
              <a:gdLst/>
              <a:ahLst/>
              <a:cxnLst/>
              <a:rect l="l" t="t" r="r" b="b"/>
              <a:pathLst>
                <a:path w="689275" h="1370303">
                  <a:moveTo>
                    <a:pt x="45139" y="0"/>
                  </a:moveTo>
                  <a:lnTo>
                    <a:pt x="644136" y="0"/>
                  </a:lnTo>
                  <a:cubicBezTo>
                    <a:pt x="656108" y="0"/>
                    <a:pt x="667589" y="4756"/>
                    <a:pt x="676054" y="13221"/>
                  </a:cubicBezTo>
                  <a:cubicBezTo>
                    <a:pt x="684519" y="21686"/>
                    <a:pt x="689275" y="33167"/>
                    <a:pt x="689275" y="45139"/>
                  </a:cubicBezTo>
                  <a:lnTo>
                    <a:pt x="689275" y="1325164"/>
                  </a:lnTo>
                  <a:cubicBezTo>
                    <a:pt x="689275" y="1337136"/>
                    <a:pt x="684519" y="1348617"/>
                    <a:pt x="676054" y="1357082"/>
                  </a:cubicBezTo>
                  <a:cubicBezTo>
                    <a:pt x="667589" y="1365547"/>
                    <a:pt x="656108" y="1370303"/>
                    <a:pt x="644136" y="1370303"/>
                  </a:cubicBezTo>
                  <a:lnTo>
                    <a:pt x="45139" y="1370303"/>
                  </a:lnTo>
                  <a:cubicBezTo>
                    <a:pt x="33167" y="1370303"/>
                    <a:pt x="21686" y="1365547"/>
                    <a:pt x="13221" y="1357082"/>
                  </a:cubicBezTo>
                  <a:cubicBezTo>
                    <a:pt x="4756" y="1348617"/>
                    <a:pt x="0" y="1337136"/>
                    <a:pt x="0" y="1325164"/>
                  </a:cubicBezTo>
                  <a:lnTo>
                    <a:pt x="0" y="45139"/>
                  </a:lnTo>
                  <a:cubicBezTo>
                    <a:pt x="0" y="33167"/>
                    <a:pt x="4756" y="21686"/>
                    <a:pt x="13221" y="13221"/>
                  </a:cubicBezTo>
                  <a:cubicBezTo>
                    <a:pt x="21686" y="4756"/>
                    <a:pt x="33167" y="0"/>
                    <a:pt x="45139" y="0"/>
                  </a:cubicBezTo>
                  <a:close/>
                </a:path>
              </a:pathLst>
            </a:custGeom>
            <a:solidFill>
              <a:srgbClr val="56AA88"/>
            </a:solidFill>
          </p:spPr>
          <p:txBody>
            <a:bodyPr/>
            <a:lstStyle/>
            <a:p>
              <a:endParaRPr lang="pt-BR" dirty="0"/>
            </a:p>
          </p:txBody>
        </p:sp>
        <p:sp>
          <p:nvSpPr>
            <p:cNvPr id="7" name="TextBox 7"/>
            <p:cNvSpPr txBox="1"/>
            <p:nvPr/>
          </p:nvSpPr>
          <p:spPr>
            <a:xfrm>
              <a:off x="0" y="95250"/>
              <a:ext cx="689275" cy="1275053"/>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a:off x="9653723" y="4299501"/>
            <a:ext cx="3349876" cy="6659672"/>
            <a:chOff x="0" y="0"/>
            <a:chExt cx="689275" cy="1370303"/>
          </a:xfrm>
        </p:grpSpPr>
        <p:sp>
          <p:nvSpPr>
            <p:cNvPr id="9" name="Freeform 9"/>
            <p:cNvSpPr/>
            <p:nvPr/>
          </p:nvSpPr>
          <p:spPr>
            <a:xfrm>
              <a:off x="0" y="0"/>
              <a:ext cx="689275" cy="1370303"/>
            </a:xfrm>
            <a:custGeom>
              <a:avLst/>
              <a:gdLst/>
              <a:ahLst/>
              <a:cxnLst/>
              <a:rect l="l" t="t" r="r" b="b"/>
              <a:pathLst>
                <a:path w="689275" h="1370303">
                  <a:moveTo>
                    <a:pt x="45139" y="0"/>
                  </a:moveTo>
                  <a:lnTo>
                    <a:pt x="644136" y="0"/>
                  </a:lnTo>
                  <a:cubicBezTo>
                    <a:pt x="656108" y="0"/>
                    <a:pt x="667589" y="4756"/>
                    <a:pt x="676054" y="13221"/>
                  </a:cubicBezTo>
                  <a:cubicBezTo>
                    <a:pt x="684519" y="21686"/>
                    <a:pt x="689275" y="33167"/>
                    <a:pt x="689275" y="45139"/>
                  </a:cubicBezTo>
                  <a:lnTo>
                    <a:pt x="689275" y="1325164"/>
                  </a:lnTo>
                  <a:cubicBezTo>
                    <a:pt x="689275" y="1337136"/>
                    <a:pt x="684519" y="1348617"/>
                    <a:pt x="676054" y="1357082"/>
                  </a:cubicBezTo>
                  <a:cubicBezTo>
                    <a:pt x="667589" y="1365547"/>
                    <a:pt x="656108" y="1370303"/>
                    <a:pt x="644136" y="1370303"/>
                  </a:cubicBezTo>
                  <a:lnTo>
                    <a:pt x="45139" y="1370303"/>
                  </a:lnTo>
                  <a:cubicBezTo>
                    <a:pt x="33167" y="1370303"/>
                    <a:pt x="21686" y="1365547"/>
                    <a:pt x="13221" y="1357082"/>
                  </a:cubicBezTo>
                  <a:cubicBezTo>
                    <a:pt x="4756" y="1348617"/>
                    <a:pt x="0" y="1337136"/>
                    <a:pt x="0" y="1325164"/>
                  </a:cubicBezTo>
                  <a:lnTo>
                    <a:pt x="0" y="45139"/>
                  </a:lnTo>
                  <a:cubicBezTo>
                    <a:pt x="0" y="33167"/>
                    <a:pt x="4756" y="21686"/>
                    <a:pt x="13221" y="13221"/>
                  </a:cubicBezTo>
                  <a:cubicBezTo>
                    <a:pt x="21686" y="4756"/>
                    <a:pt x="33167" y="0"/>
                    <a:pt x="45139" y="0"/>
                  </a:cubicBezTo>
                  <a:close/>
                </a:path>
              </a:pathLst>
            </a:custGeom>
            <a:solidFill>
              <a:srgbClr val="56AA88"/>
            </a:solidFill>
          </p:spPr>
          <p:txBody>
            <a:bodyPr/>
            <a:lstStyle/>
            <a:p>
              <a:endParaRPr lang="pt-BR" dirty="0"/>
            </a:p>
          </p:txBody>
        </p:sp>
        <p:sp>
          <p:nvSpPr>
            <p:cNvPr id="10" name="TextBox 10"/>
            <p:cNvSpPr txBox="1"/>
            <p:nvPr/>
          </p:nvSpPr>
          <p:spPr>
            <a:xfrm>
              <a:off x="0" y="95250"/>
              <a:ext cx="689275" cy="1275053"/>
            </a:xfrm>
            <a:prstGeom prst="rect">
              <a:avLst/>
            </a:prstGeom>
          </p:spPr>
          <p:txBody>
            <a:bodyPr lIns="50800" tIns="50800" rIns="50800" bIns="50800" rtlCol="0" anchor="ctr"/>
            <a:lstStyle/>
            <a:p>
              <a:pPr algn="ctr">
                <a:lnSpc>
                  <a:spcPts val="901"/>
                </a:lnSpc>
              </a:pPr>
              <a:endParaRPr lang="pt-BR" dirty="0"/>
            </a:p>
          </p:txBody>
        </p:sp>
      </p:grpSp>
      <p:grpSp>
        <p:nvGrpSpPr>
          <p:cNvPr id="11" name="Group 11"/>
          <p:cNvGrpSpPr/>
          <p:nvPr/>
        </p:nvGrpSpPr>
        <p:grpSpPr>
          <a:xfrm>
            <a:off x="13909424" y="4299501"/>
            <a:ext cx="3349876" cy="6659672"/>
            <a:chOff x="0" y="0"/>
            <a:chExt cx="689275" cy="1370303"/>
          </a:xfrm>
        </p:grpSpPr>
        <p:sp>
          <p:nvSpPr>
            <p:cNvPr id="12" name="Freeform 12"/>
            <p:cNvSpPr/>
            <p:nvPr/>
          </p:nvSpPr>
          <p:spPr>
            <a:xfrm>
              <a:off x="0" y="0"/>
              <a:ext cx="689275" cy="1370303"/>
            </a:xfrm>
            <a:custGeom>
              <a:avLst/>
              <a:gdLst/>
              <a:ahLst/>
              <a:cxnLst/>
              <a:rect l="l" t="t" r="r" b="b"/>
              <a:pathLst>
                <a:path w="689275" h="1370303">
                  <a:moveTo>
                    <a:pt x="45139" y="0"/>
                  </a:moveTo>
                  <a:lnTo>
                    <a:pt x="644136" y="0"/>
                  </a:lnTo>
                  <a:cubicBezTo>
                    <a:pt x="656108" y="0"/>
                    <a:pt x="667589" y="4756"/>
                    <a:pt x="676054" y="13221"/>
                  </a:cubicBezTo>
                  <a:cubicBezTo>
                    <a:pt x="684519" y="21686"/>
                    <a:pt x="689275" y="33167"/>
                    <a:pt x="689275" y="45139"/>
                  </a:cubicBezTo>
                  <a:lnTo>
                    <a:pt x="689275" y="1325164"/>
                  </a:lnTo>
                  <a:cubicBezTo>
                    <a:pt x="689275" y="1337136"/>
                    <a:pt x="684519" y="1348617"/>
                    <a:pt x="676054" y="1357082"/>
                  </a:cubicBezTo>
                  <a:cubicBezTo>
                    <a:pt x="667589" y="1365547"/>
                    <a:pt x="656108" y="1370303"/>
                    <a:pt x="644136" y="1370303"/>
                  </a:cubicBezTo>
                  <a:lnTo>
                    <a:pt x="45139" y="1370303"/>
                  </a:lnTo>
                  <a:cubicBezTo>
                    <a:pt x="33167" y="1370303"/>
                    <a:pt x="21686" y="1365547"/>
                    <a:pt x="13221" y="1357082"/>
                  </a:cubicBezTo>
                  <a:cubicBezTo>
                    <a:pt x="4756" y="1348617"/>
                    <a:pt x="0" y="1337136"/>
                    <a:pt x="0" y="1325164"/>
                  </a:cubicBezTo>
                  <a:lnTo>
                    <a:pt x="0" y="45139"/>
                  </a:lnTo>
                  <a:cubicBezTo>
                    <a:pt x="0" y="33167"/>
                    <a:pt x="4756" y="21686"/>
                    <a:pt x="13221" y="13221"/>
                  </a:cubicBezTo>
                  <a:cubicBezTo>
                    <a:pt x="21686" y="4756"/>
                    <a:pt x="33167" y="0"/>
                    <a:pt x="45139" y="0"/>
                  </a:cubicBezTo>
                  <a:close/>
                </a:path>
              </a:pathLst>
            </a:custGeom>
            <a:solidFill>
              <a:srgbClr val="56AA88"/>
            </a:solidFill>
          </p:spPr>
          <p:txBody>
            <a:bodyPr/>
            <a:lstStyle/>
            <a:p>
              <a:endParaRPr lang="pt-BR" dirty="0"/>
            </a:p>
          </p:txBody>
        </p:sp>
        <p:sp>
          <p:nvSpPr>
            <p:cNvPr id="13" name="TextBox 13"/>
            <p:cNvSpPr txBox="1"/>
            <p:nvPr/>
          </p:nvSpPr>
          <p:spPr>
            <a:xfrm>
              <a:off x="0" y="95250"/>
              <a:ext cx="689275" cy="1275053"/>
            </a:xfrm>
            <a:prstGeom prst="rect">
              <a:avLst/>
            </a:prstGeom>
          </p:spPr>
          <p:txBody>
            <a:bodyPr lIns="50800" tIns="50800" rIns="50800" bIns="50800" rtlCol="0" anchor="ctr"/>
            <a:lstStyle/>
            <a:p>
              <a:pPr algn="ctr">
                <a:lnSpc>
                  <a:spcPts val="901"/>
                </a:lnSpc>
              </a:pPr>
              <a:endParaRPr lang="pt-BR" dirty="0"/>
            </a:p>
          </p:txBody>
        </p:sp>
      </p:grpSp>
      <p:sp>
        <p:nvSpPr>
          <p:cNvPr id="14" name="Freeform 14"/>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15" name="Freeform 15"/>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16" name="Freeform 16"/>
          <p:cNvSpPr/>
          <p:nvPr/>
        </p:nvSpPr>
        <p:spPr>
          <a:xfrm>
            <a:off x="6707296" y="9144984"/>
            <a:ext cx="829881" cy="829881"/>
          </a:xfrm>
          <a:custGeom>
            <a:avLst/>
            <a:gdLst/>
            <a:ahLst/>
            <a:cxnLst/>
            <a:rect l="l" t="t" r="r" b="b"/>
            <a:pathLst>
              <a:path w="829881" h="829881">
                <a:moveTo>
                  <a:pt x="0" y="0"/>
                </a:moveTo>
                <a:lnTo>
                  <a:pt x="829881" y="0"/>
                </a:lnTo>
                <a:lnTo>
                  <a:pt x="829881" y="829881"/>
                </a:lnTo>
                <a:lnTo>
                  <a:pt x="0" y="8298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7" name="Freeform 17"/>
          <p:cNvSpPr/>
          <p:nvPr/>
        </p:nvSpPr>
        <p:spPr>
          <a:xfrm>
            <a:off x="10815641" y="8995501"/>
            <a:ext cx="979365" cy="979365"/>
          </a:xfrm>
          <a:custGeom>
            <a:avLst/>
            <a:gdLst/>
            <a:ahLst/>
            <a:cxnLst/>
            <a:rect l="l" t="t" r="r" b="b"/>
            <a:pathLst>
              <a:path w="979365" h="979365">
                <a:moveTo>
                  <a:pt x="0" y="0"/>
                </a:moveTo>
                <a:lnTo>
                  <a:pt x="979365" y="0"/>
                </a:lnTo>
                <a:lnTo>
                  <a:pt x="979365" y="979364"/>
                </a:lnTo>
                <a:lnTo>
                  <a:pt x="0" y="979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dirty="0"/>
          </a:p>
        </p:txBody>
      </p:sp>
      <p:sp>
        <p:nvSpPr>
          <p:cNvPr id="18" name="Freeform 18"/>
          <p:cNvSpPr/>
          <p:nvPr/>
        </p:nvSpPr>
        <p:spPr>
          <a:xfrm>
            <a:off x="15130820" y="8955571"/>
            <a:ext cx="907083" cy="907083"/>
          </a:xfrm>
          <a:custGeom>
            <a:avLst/>
            <a:gdLst/>
            <a:ahLst/>
            <a:cxnLst/>
            <a:rect l="l" t="t" r="r" b="b"/>
            <a:pathLst>
              <a:path w="907083" h="907083">
                <a:moveTo>
                  <a:pt x="0" y="0"/>
                </a:moveTo>
                <a:lnTo>
                  <a:pt x="907084" y="0"/>
                </a:lnTo>
                <a:lnTo>
                  <a:pt x="907084" y="907083"/>
                </a:lnTo>
                <a:lnTo>
                  <a:pt x="0" y="9070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dirty="0"/>
          </a:p>
        </p:txBody>
      </p:sp>
      <p:sp>
        <p:nvSpPr>
          <p:cNvPr id="19" name="Freeform 19"/>
          <p:cNvSpPr/>
          <p:nvPr/>
        </p:nvSpPr>
        <p:spPr>
          <a:xfrm>
            <a:off x="2227340" y="9067782"/>
            <a:ext cx="823178" cy="907083"/>
          </a:xfrm>
          <a:custGeom>
            <a:avLst/>
            <a:gdLst/>
            <a:ahLst/>
            <a:cxnLst/>
            <a:rect l="l" t="t" r="r" b="b"/>
            <a:pathLst>
              <a:path w="823178" h="907083">
                <a:moveTo>
                  <a:pt x="0" y="0"/>
                </a:moveTo>
                <a:lnTo>
                  <a:pt x="823178" y="0"/>
                </a:lnTo>
                <a:lnTo>
                  <a:pt x="823178" y="907083"/>
                </a:lnTo>
                <a:lnTo>
                  <a:pt x="0" y="9070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dirty="0"/>
          </a:p>
        </p:txBody>
      </p:sp>
      <p:sp>
        <p:nvSpPr>
          <p:cNvPr id="20" name="TextBox 20"/>
          <p:cNvSpPr txBox="1"/>
          <p:nvPr/>
        </p:nvSpPr>
        <p:spPr>
          <a:xfrm>
            <a:off x="4793735" y="904875"/>
            <a:ext cx="8700531" cy="1459811"/>
          </a:xfrm>
          <a:prstGeom prst="rect">
            <a:avLst/>
          </a:prstGeom>
        </p:spPr>
        <p:txBody>
          <a:bodyPr lIns="0" tIns="0" rIns="0" bIns="0" rtlCol="0" anchor="t">
            <a:spAutoFit/>
          </a:bodyPr>
          <a:lstStyle/>
          <a:p>
            <a:pPr marL="0" lvl="0" indent="0" algn="ctr">
              <a:lnSpc>
                <a:spcPts val="5716"/>
              </a:lnSpc>
              <a:spcBef>
                <a:spcPct val="0"/>
              </a:spcBef>
            </a:pPr>
            <a:r>
              <a:rPr lang="pt-BR" sz="4082" b="1" u="none" strike="noStrike" dirty="0">
                <a:solidFill>
                  <a:srgbClr val="094B92"/>
                </a:solidFill>
                <a:latin typeface="Poppins Bold"/>
                <a:ea typeface="Poppins Bold"/>
                <a:cs typeface="Poppins Bold"/>
                <a:sym typeface="Poppins Bold"/>
              </a:rPr>
              <a:t>A jornada de agendamento: </a:t>
            </a:r>
            <a:r>
              <a:rPr lang="pt-BR" sz="4082" u="none" strike="noStrike" dirty="0">
                <a:solidFill>
                  <a:srgbClr val="094B92"/>
                </a:solidFill>
                <a:latin typeface="Poppins"/>
                <a:ea typeface="Poppins"/>
                <a:cs typeface="Poppins"/>
                <a:sym typeface="Poppins"/>
              </a:rPr>
              <a:t>etapas e caminhos percorridos</a:t>
            </a:r>
          </a:p>
        </p:txBody>
      </p:sp>
      <p:sp>
        <p:nvSpPr>
          <p:cNvPr id="21" name="TextBox 21"/>
          <p:cNvSpPr txBox="1"/>
          <p:nvPr/>
        </p:nvSpPr>
        <p:spPr>
          <a:xfrm>
            <a:off x="1175127" y="3565633"/>
            <a:ext cx="2927605" cy="656987"/>
          </a:xfrm>
          <a:prstGeom prst="rect">
            <a:avLst/>
          </a:prstGeom>
        </p:spPr>
        <p:txBody>
          <a:bodyPr lIns="0" tIns="0" rIns="0" bIns="0" rtlCol="0" anchor="t">
            <a:spAutoFit/>
          </a:bodyPr>
          <a:lstStyle/>
          <a:p>
            <a:pPr algn="ctr">
              <a:lnSpc>
                <a:spcPts val="2551"/>
              </a:lnSpc>
            </a:pPr>
            <a:r>
              <a:rPr lang="pt-BR" sz="1875" b="1" spc="13" dirty="0">
                <a:solidFill>
                  <a:srgbClr val="000000"/>
                </a:solidFill>
                <a:latin typeface="Poppins Bold"/>
                <a:ea typeface="Poppins Bold"/>
                <a:cs typeface="Poppins Bold"/>
                <a:sym typeface="Poppins Bold"/>
              </a:rPr>
              <a:t>Busca inicial </a:t>
            </a:r>
          </a:p>
          <a:p>
            <a:pPr algn="ctr">
              <a:lnSpc>
                <a:spcPts val="2551"/>
              </a:lnSpc>
            </a:pPr>
            <a:r>
              <a:rPr lang="pt-BR" sz="1875" b="1" spc="13" dirty="0">
                <a:solidFill>
                  <a:srgbClr val="000000"/>
                </a:solidFill>
                <a:latin typeface="Poppins Bold"/>
                <a:ea typeface="Poppins Bold"/>
                <a:cs typeface="Poppins Bold"/>
                <a:sym typeface="Poppins Bold"/>
              </a:rPr>
              <a:t>(Google ou presencial)</a:t>
            </a:r>
          </a:p>
        </p:txBody>
      </p:sp>
      <p:sp>
        <p:nvSpPr>
          <p:cNvPr id="22" name="TextBox 22"/>
          <p:cNvSpPr txBox="1"/>
          <p:nvPr/>
        </p:nvSpPr>
        <p:spPr>
          <a:xfrm>
            <a:off x="5955326" y="3565633"/>
            <a:ext cx="2012502" cy="656987"/>
          </a:xfrm>
          <a:prstGeom prst="rect">
            <a:avLst/>
          </a:prstGeom>
        </p:spPr>
        <p:txBody>
          <a:bodyPr lIns="0" tIns="0" rIns="0" bIns="0" rtlCol="0" anchor="t">
            <a:spAutoFit/>
          </a:bodyPr>
          <a:lstStyle/>
          <a:p>
            <a:pPr algn="ctr">
              <a:lnSpc>
                <a:spcPts val="2551"/>
              </a:lnSpc>
            </a:pPr>
            <a:r>
              <a:rPr lang="pt-BR" sz="1875" b="1" spc="13" dirty="0">
                <a:solidFill>
                  <a:srgbClr val="000000"/>
                </a:solidFill>
                <a:latin typeface="Poppins Bold"/>
                <a:ea typeface="Poppins Bold"/>
                <a:cs typeface="Poppins Bold"/>
                <a:sym typeface="Poppins Bold"/>
              </a:rPr>
              <a:t>Site ou contato telefônico</a:t>
            </a:r>
          </a:p>
        </p:txBody>
      </p:sp>
      <p:sp>
        <p:nvSpPr>
          <p:cNvPr id="23" name="TextBox 23"/>
          <p:cNvSpPr txBox="1"/>
          <p:nvPr/>
        </p:nvSpPr>
        <p:spPr>
          <a:xfrm>
            <a:off x="10257701" y="3565633"/>
            <a:ext cx="2012502" cy="656987"/>
          </a:xfrm>
          <a:prstGeom prst="rect">
            <a:avLst/>
          </a:prstGeom>
        </p:spPr>
        <p:txBody>
          <a:bodyPr lIns="0" tIns="0" rIns="0" bIns="0" rtlCol="0" anchor="t">
            <a:spAutoFit/>
          </a:bodyPr>
          <a:lstStyle/>
          <a:p>
            <a:pPr algn="ctr">
              <a:lnSpc>
                <a:spcPts val="2551"/>
              </a:lnSpc>
            </a:pPr>
            <a:r>
              <a:rPr lang="pt-BR" sz="1875" b="1" spc="13" dirty="0">
                <a:solidFill>
                  <a:srgbClr val="000000"/>
                </a:solidFill>
                <a:latin typeface="Poppins Bold"/>
                <a:ea typeface="Poppins Bold"/>
                <a:cs typeface="Poppins Bold"/>
                <a:sym typeface="Poppins Bold"/>
              </a:rPr>
              <a:t>WhatsApp ou aplicativo</a:t>
            </a:r>
          </a:p>
        </p:txBody>
      </p:sp>
      <p:sp>
        <p:nvSpPr>
          <p:cNvPr id="24" name="TextBox 24"/>
          <p:cNvSpPr txBox="1"/>
          <p:nvPr/>
        </p:nvSpPr>
        <p:spPr>
          <a:xfrm>
            <a:off x="14166294" y="3565633"/>
            <a:ext cx="2706718" cy="656987"/>
          </a:xfrm>
          <a:prstGeom prst="rect">
            <a:avLst/>
          </a:prstGeom>
        </p:spPr>
        <p:txBody>
          <a:bodyPr lIns="0" tIns="0" rIns="0" bIns="0" rtlCol="0" anchor="t">
            <a:spAutoFit/>
          </a:bodyPr>
          <a:lstStyle/>
          <a:p>
            <a:pPr algn="ctr">
              <a:lnSpc>
                <a:spcPts val="2551"/>
              </a:lnSpc>
            </a:pPr>
            <a:r>
              <a:rPr lang="pt-BR" sz="1875" b="1" spc="13" dirty="0">
                <a:solidFill>
                  <a:srgbClr val="000000"/>
                </a:solidFill>
                <a:latin typeface="Poppins Bold"/>
                <a:ea typeface="Poppins Bold"/>
                <a:cs typeface="Poppins Bold"/>
                <a:sym typeface="Poppins Bold"/>
              </a:rPr>
              <a:t> Apoio presencial ou ajuda de terceiros</a:t>
            </a:r>
          </a:p>
        </p:txBody>
      </p:sp>
      <p:sp>
        <p:nvSpPr>
          <p:cNvPr id="25" name="TextBox 25"/>
          <p:cNvSpPr txBox="1"/>
          <p:nvPr/>
        </p:nvSpPr>
        <p:spPr>
          <a:xfrm>
            <a:off x="1228381" y="4530739"/>
            <a:ext cx="2950514" cy="2564805"/>
          </a:xfrm>
          <a:prstGeom prst="rect">
            <a:avLst/>
          </a:prstGeom>
        </p:spPr>
        <p:txBody>
          <a:bodyPr lIns="0" tIns="0" rIns="0" bIns="0" rtlCol="0" anchor="t">
            <a:spAutoFit/>
          </a:bodyPr>
          <a:lstStyle/>
          <a:p>
            <a:pPr algn="ctr">
              <a:lnSpc>
                <a:spcPts val="2520"/>
              </a:lnSpc>
            </a:pPr>
            <a:r>
              <a:rPr lang="pt-BR" sz="1800" dirty="0">
                <a:solidFill>
                  <a:srgbClr val="FFFFFF"/>
                </a:solidFill>
                <a:latin typeface="Poppins"/>
                <a:ea typeface="Poppins"/>
                <a:cs typeface="Poppins"/>
                <a:sym typeface="Poppins"/>
              </a:rPr>
              <a:t>Acesso às </a:t>
            </a:r>
            <a:r>
              <a:rPr lang="pt-BR" sz="1800" b="1" dirty="0">
                <a:solidFill>
                  <a:srgbClr val="FFFFFF"/>
                </a:solidFill>
                <a:latin typeface="Poppins Bold"/>
                <a:ea typeface="Poppins Bold"/>
                <a:cs typeface="Poppins Bold"/>
                <a:sym typeface="Poppins Bold"/>
              </a:rPr>
              <a:t>informações gerais </a:t>
            </a:r>
            <a:r>
              <a:rPr lang="pt-BR" sz="1800" dirty="0">
                <a:solidFill>
                  <a:srgbClr val="FFFFFF"/>
                </a:solidFill>
                <a:latin typeface="Poppins"/>
                <a:ea typeface="Poppins"/>
                <a:cs typeface="Poppins"/>
                <a:sym typeface="Poppins"/>
              </a:rPr>
              <a:t>sobre o Sesc e a unidade 504 Sul.</a:t>
            </a:r>
          </a:p>
          <a:p>
            <a:pPr algn="ctr">
              <a:lnSpc>
                <a:spcPts val="2520"/>
              </a:lnSpc>
            </a:pPr>
            <a:endParaRPr lang="pt-BR" sz="1800" dirty="0">
              <a:solidFill>
                <a:srgbClr val="FFFFFF"/>
              </a:solidFill>
              <a:latin typeface="Poppins"/>
              <a:ea typeface="Poppins"/>
              <a:cs typeface="Poppins"/>
              <a:sym typeface="Poppins"/>
            </a:endParaRPr>
          </a:p>
          <a:p>
            <a:pPr algn="ctr">
              <a:lnSpc>
                <a:spcPts val="2520"/>
              </a:lnSpc>
            </a:pPr>
            <a:r>
              <a:rPr lang="pt-BR" sz="1800" dirty="0">
                <a:solidFill>
                  <a:srgbClr val="FFFFFF"/>
                </a:solidFill>
                <a:latin typeface="Poppins"/>
                <a:ea typeface="Poppins"/>
                <a:cs typeface="Poppins"/>
                <a:sym typeface="Poppins"/>
              </a:rPr>
              <a:t>Tentativa de entender “como funciona” antes de qualquer ação concreta</a:t>
            </a:r>
          </a:p>
          <a:p>
            <a:pPr algn="ctr">
              <a:lnSpc>
                <a:spcPts val="2520"/>
              </a:lnSpc>
            </a:pPr>
            <a:r>
              <a:rPr lang="pt-BR" sz="1800" dirty="0">
                <a:solidFill>
                  <a:srgbClr val="FFFFFF"/>
                </a:solidFill>
                <a:latin typeface="Poppins"/>
                <a:ea typeface="Poppins"/>
                <a:cs typeface="Poppins"/>
                <a:sym typeface="Poppins"/>
              </a:rPr>
              <a:t> </a:t>
            </a:r>
          </a:p>
        </p:txBody>
      </p:sp>
      <p:sp>
        <p:nvSpPr>
          <p:cNvPr id="26" name="TextBox 26"/>
          <p:cNvSpPr txBox="1"/>
          <p:nvPr/>
        </p:nvSpPr>
        <p:spPr>
          <a:xfrm>
            <a:off x="5616804" y="4530739"/>
            <a:ext cx="2818962" cy="3783330"/>
          </a:xfrm>
          <a:prstGeom prst="rect">
            <a:avLst/>
          </a:prstGeom>
        </p:spPr>
        <p:txBody>
          <a:bodyPr lIns="0" tIns="0" rIns="0" bIns="0" rtlCol="0" anchor="t">
            <a:spAutoFit/>
          </a:bodyPr>
          <a:lstStyle/>
          <a:p>
            <a:pPr algn="ctr">
              <a:lnSpc>
                <a:spcPts val="2520"/>
              </a:lnSpc>
            </a:pPr>
            <a:r>
              <a:rPr lang="pt-BR" sz="1800" dirty="0">
                <a:solidFill>
                  <a:srgbClr val="FFFFFF"/>
                </a:solidFill>
                <a:latin typeface="Poppins"/>
                <a:ea typeface="Poppins"/>
                <a:cs typeface="Poppins"/>
                <a:sym typeface="Poppins"/>
              </a:rPr>
              <a:t>Conhecimento ou aprofundamento dos </a:t>
            </a:r>
            <a:r>
              <a:rPr lang="pt-BR" sz="1800" b="1" dirty="0">
                <a:solidFill>
                  <a:srgbClr val="FFFFFF"/>
                </a:solidFill>
                <a:latin typeface="Poppins Bold"/>
                <a:ea typeface="Poppins Bold"/>
                <a:cs typeface="Poppins Bold"/>
                <a:sym typeface="Poppins Bold"/>
              </a:rPr>
              <a:t>serviços disponíveis.</a:t>
            </a:r>
          </a:p>
          <a:p>
            <a:pPr algn="ctr">
              <a:lnSpc>
                <a:spcPts val="2520"/>
              </a:lnSpc>
            </a:pPr>
            <a:endParaRPr lang="pt-BR" sz="1800" b="1" dirty="0">
              <a:solidFill>
                <a:srgbClr val="FFFFFF"/>
              </a:solidFill>
              <a:latin typeface="Poppins Bold"/>
              <a:ea typeface="Poppins Bold"/>
              <a:cs typeface="Poppins Bold"/>
              <a:sym typeface="Poppins Bold"/>
            </a:endParaRPr>
          </a:p>
          <a:p>
            <a:pPr algn="ctr">
              <a:lnSpc>
                <a:spcPts val="2520"/>
              </a:lnSpc>
            </a:pPr>
            <a:r>
              <a:rPr lang="pt-BR" sz="1800" dirty="0">
                <a:solidFill>
                  <a:srgbClr val="FFFFFF"/>
                </a:solidFill>
                <a:latin typeface="Poppins"/>
                <a:ea typeface="Poppins"/>
                <a:cs typeface="Poppins"/>
                <a:sym typeface="Poppins"/>
              </a:rPr>
              <a:t>Busca por</a:t>
            </a:r>
            <a:r>
              <a:rPr lang="pt-BR" sz="1800" b="1" dirty="0">
                <a:solidFill>
                  <a:srgbClr val="FFFFFF"/>
                </a:solidFill>
                <a:latin typeface="Poppins Bold"/>
                <a:ea typeface="Poppins Bold"/>
                <a:cs typeface="Poppins Bold"/>
                <a:sym typeface="Poppins Bold"/>
              </a:rPr>
              <a:t> orientações gerais.</a:t>
            </a:r>
          </a:p>
          <a:p>
            <a:pPr algn="ctr">
              <a:lnSpc>
                <a:spcPts val="2520"/>
              </a:lnSpc>
            </a:pPr>
            <a:endParaRPr lang="pt-BR" sz="1800" b="1" dirty="0">
              <a:solidFill>
                <a:srgbClr val="FFFFFF"/>
              </a:solidFill>
              <a:latin typeface="Poppins Bold"/>
              <a:ea typeface="Poppins Bold"/>
              <a:cs typeface="Poppins Bold"/>
              <a:sym typeface="Poppins Bold"/>
            </a:endParaRPr>
          </a:p>
          <a:p>
            <a:pPr algn="ctr">
              <a:lnSpc>
                <a:spcPts val="2520"/>
              </a:lnSpc>
            </a:pPr>
            <a:r>
              <a:rPr lang="pt-BR" sz="1800" dirty="0">
                <a:solidFill>
                  <a:srgbClr val="FFFFFF"/>
                </a:solidFill>
                <a:latin typeface="Poppins"/>
                <a:ea typeface="Poppins"/>
                <a:cs typeface="Poppins"/>
                <a:sym typeface="Poppins"/>
              </a:rPr>
              <a:t>Contato telefônico especialmente para o público de maior faixa etária.</a:t>
            </a:r>
          </a:p>
          <a:p>
            <a:pPr algn="ctr">
              <a:lnSpc>
                <a:spcPts val="2520"/>
              </a:lnSpc>
            </a:pPr>
            <a:endParaRPr lang="pt-BR" sz="1800" dirty="0">
              <a:solidFill>
                <a:srgbClr val="FFFFFF"/>
              </a:solidFill>
              <a:latin typeface="Poppins"/>
              <a:ea typeface="Poppins"/>
              <a:cs typeface="Poppins"/>
              <a:sym typeface="Poppins"/>
            </a:endParaRPr>
          </a:p>
        </p:txBody>
      </p:sp>
      <p:sp>
        <p:nvSpPr>
          <p:cNvPr id="27" name="TextBox 27"/>
          <p:cNvSpPr txBox="1"/>
          <p:nvPr/>
        </p:nvSpPr>
        <p:spPr>
          <a:xfrm>
            <a:off x="9919180" y="4530739"/>
            <a:ext cx="2818962" cy="3469005"/>
          </a:xfrm>
          <a:prstGeom prst="rect">
            <a:avLst/>
          </a:prstGeom>
        </p:spPr>
        <p:txBody>
          <a:bodyPr lIns="0" tIns="0" rIns="0" bIns="0" rtlCol="0" anchor="t">
            <a:spAutoFit/>
          </a:bodyPr>
          <a:lstStyle/>
          <a:p>
            <a:pPr marL="0" lvl="0" indent="0" algn="ctr">
              <a:lnSpc>
                <a:spcPts val="2520"/>
              </a:lnSpc>
            </a:pPr>
            <a:r>
              <a:rPr lang="pt-BR" sz="1800" b="1" dirty="0">
                <a:solidFill>
                  <a:srgbClr val="FFFFFF"/>
                </a:solidFill>
                <a:latin typeface="Poppins Bold"/>
                <a:ea typeface="Poppins Bold"/>
                <a:cs typeface="Poppins Bold"/>
                <a:sym typeface="Poppins Bold"/>
              </a:rPr>
              <a:t> Entendimento das regras do sistema.</a:t>
            </a:r>
          </a:p>
          <a:p>
            <a:pPr marL="0" lvl="0" indent="0" algn="ctr">
              <a:lnSpc>
                <a:spcPts val="2520"/>
              </a:lnSpc>
            </a:pPr>
            <a:endParaRPr lang="pt-BR" sz="1800" b="1" dirty="0">
              <a:solidFill>
                <a:srgbClr val="FFFFFF"/>
              </a:solidFill>
              <a:latin typeface="Poppins Bold"/>
              <a:ea typeface="Poppins Bold"/>
              <a:cs typeface="Poppins Bold"/>
              <a:sym typeface="Poppins Bold"/>
            </a:endParaRPr>
          </a:p>
          <a:p>
            <a:pPr marL="0" lvl="0" indent="0" algn="ctr">
              <a:lnSpc>
                <a:spcPts val="2520"/>
              </a:lnSpc>
            </a:pPr>
            <a:r>
              <a:rPr lang="pt-BR" sz="1800" dirty="0">
                <a:solidFill>
                  <a:srgbClr val="FFFFFF"/>
                </a:solidFill>
                <a:latin typeface="Poppins"/>
                <a:ea typeface="Poppins"/>
                <a:cs typeface="Poppins"/>
                <a:sym typeface="Poppins"/>
              </a:rPr>
              <a:t>Datas, horários, periodicidade, janelas mensais de marcação.</a:t>
            </a:r>
          </a:p>
          <a:p>
            <a:pPr marL="0" lvl="0" indent="0" algn="ctr">
              <a:lnSpc>
                <a:spcPts val="2520"/>
              </a:lnSpc>
            </a:pPr>
            <a:endParaRPr lang="pt-BR" sz="1800" dirty="0">
              <a:solidFill>
                <a:srgbClr val="FFFFFF"/>
              </a:solidFill>
              <a:latin typeface="Poppins"/>
              <a:ea typeface="Poppins"/>
              <a:cs typeface="Poppins"/>
              <a:sym typeface="Poppins"/>
            </a:endParaRPr>
          </a:p>
          <a:p>
            <a:pPr algn="ctr">
              <a:lnSpc>
                <a:spcPts val="2520"/>
              </a:lnSpc>
            </a:pPr>
            <a:r>
              <a:rPr lang="pt-BR" sz="1800" dirty="0">
                <a:solidFill>
                  <a:srgbClr val="FFFFFF"/>
                </a:solidFill>
                <a:latin typeface="Poppins"/>
                <a:ea typeface="Poppins"/>
                <a:cs typeface="Poppins"/>
                <a:sym typeface="Poppins"/>
              </a:rPr>
              <a:t> Restrito para o público de maior faixa etária que, no geral, busca o presencial.</a:t>
            </a:r>
          </a:p>
        </p:txBody>
      </p:sp>
      <p:sp>
        <p:nvSpPr>
          <p:cNvPr id="28" name="TextBox 28"/>
          <p:cNvSpPr txBox="1"/>
          <p:nvPr/>
        </p:nvSpPr>
        <p:spPr>
          <a:xfrm>
            <a:off x="14174881" y="4530739"/>
            <a:ext cx="2818962" cy="2840355"/>
          </a:xfrm>
          <a:prstGeom prst="rect">
            <a:avLst/>
          </a:prstGeom>
        </p:spPr>
        <p:txBody>
          <a:bodyPr lIns="0" tIns="0" rIns="0" bIns="0" rtlCol="0" anchor="t">
            <a:spAutoFit/>
          </a:bodyPr>
          <a:lstStyle/>
          <a:p>
            <a:pPr marL="0" lvl="0" indent="0" algn="ctr">
              <a:lnSpc>
                <a:spcPts val="2520"/>
              </a:lnSpc>
            </a:pPr>
            <a:endParaRPr lang="pt-BR" dirty="0"/>
          </a:p>
          <a:p>
            <a:pPr marL="0" lvl="0" indent="0" algn="ctr">
              <a:lnSpc>
                <a:spcPts val="2520"/>
              </a:lnSpc>
            </a:pPr>
            <a:r>
              <a:rPr lang="pt-BR" sz="1800" dirty="0">
                <a:solidFill>
                  <a:srgbClr val="FFFFFF"/>
                </a:solidFill>
                <a:latin typeface="Poppins"/>
                <a:ea typeface="Poppins"/>
                <a:cs typeface="Poppins"/>
                <a:sym typeface="Poppins"/>
              </a:rPr>
              <a:t>Retorno à unidade.</a:t>
            </a:r>
          </a:p>
          <a:p>
            <a:pPr marL="0" lvl="0" indent="0" algn="ctr">
              <a:lnSpc>
                <a:spcPts val="2520"/>
              </a:lnSpc>
            </a:pPr>
            <a:endParaRPr lang="pt-BR" sz="1800" dirty="0">
              <a:solidFill>
                <a:srgbClr val="FFFFFF"/>
              </a:solidFill>
              <a:latin typeface="Poppins"/>
              <a:ea typeface="Poppins"/>
              <a:cs typeface="Poppins"/>
              <a:sym typeface="Poppins"/>
            </a:endParaRPr>
          </a:p>
          <a:p>
            <a:pPr marL="0" lvl="0" indent="0" algn="ctr">
              <a:lnSpc>
                <a:spcPts val="2520"/>
              </a:lnSpc>
            </a:pPr>
            <a:r>
              <a:rPr lang="pt-BR" sz="1800" dirty="0">
                <a:solidFill>
                  <a:srgbClr val="FFFFFF"/>
                </a:solidFill>
                <a:latin typeface="Poppins"/>
                <a:ea typeface="Poppins"/>
                <a:cs typeface="Poppins"/>
                <a:sym typeface="Poppins"/>
              </a:rPr>
              <a:t>Ajuda de </a:t>
            </a:r>
          </a:p>
          <a:p>
            <a:pPr marL="0" lvl="0" indent="0" algn="ctr">
              <a:lnSpc>
                <a:spcPts val="2520"/>
              </a:lnSpc>
            </a:pPr>
            <a:r>
              <a:rPr lang="pt-BR" sz="1800" dirty="0">
                <a:solidFill>
                  <a:srgbClr val="FFFFFF"/>
                </a:solidFill>
                <a:latin typeface="Poppins"/>
                <a:ea typeface="Poppins"/>
                <a:cs typeface="Poppins"/>
                <a:sym typeface="Poppins"/>
              </a:rPr>
              <a:t>funcionários, </a:t>
            </a:r>
          </a:p>
          <a:p>
            <a:pPr marL="0" lvl="0" indent="0" algn="ctr">
              <a:lnSpc>
                <a:spcPts val="2520"/>
              </a:lnSpc>
            </a:pPr>
            <a:r>
              <a:rPr lang="pt-BR" sz="1800" dirty="0">
                <a:solidFill>
                  <a:srgbClr val="FFFFFF"/>
                </a:solidFill>
                <a:latin typeface="Poppins"/>
                <a:ea typeface="Poppins"/>
                <a:cs typeface="Poppins"/>
                <a:sym typeface="Poppins"/>
              </a:rPr>
              <a:t>familiares ou </a:t>
            </a:r>
          </a:p>
          <a:p>
            <a:pPr marL="0" lvl="0" indent="0" algn="ctr">
              <a:lnSpc>
                <a:spcPts val="2520"/>
              </a:lnSpc>
            </a:pPr>
            <a:r>
              <a:rPr lang="pt-BR" sz="1800" dirty="0">
                <a:solidFill>
                  <a:srgbClr val="FFFFFF"/>
                </a:solidFill>
                <a:latin typeface="Poppins"/>
                <a:ea typeface="Poppins"/>
                <a:cs typeface="Poppins"/>
                <a:sym typeface="Poppins"/>
              </a:rPr>
              <a:t>conhecidos para </a:t>
            </a:r>
          </a:p>
          <a:p>
            <a:pPr marL="0" lvl="0" indent="0" algn="ctr">
              <a:lnSpc>
                <a:spcPts val="2520"/>
              </a:lnSpc>
            </a:pPr>
            <a:r>
              <a:rPr lang="pt-BR" sz="1800" dirty="0">
                <a:solidFill>
                  <a:srgbClr val="FFFFFF"/>
                </a:solidFill>
                <a:latin typeface="Poppins"/>
                <a:ea typeface="Poppins"/>
                <a:cs typeface="Poppins"/>
                <a:sym typeface="Poppins"/>
              </a:rPr>
              <a:t>conseguir agendar.</a:t>
            </a:r>
          </a:p>
          <a:p>
            <a:pPr algn="ctr">
              <a:lnSpc>
                <a:spcPts val="2520"/>
              </a:lnSpc>
            </a:pPr>
            <a:endParaRPr lang="pt-BR" sz="1800" dirty="0">
              <a:solidFill>
                <a:srgbClr val="FFFFFF"/>
              </a:solidFill>
              <a:latin typeface="Poppins"/>
              <a:ea typeface="Poppins"/>
              <a:cs typeface="Poppins"/>
              <a:sym typeface="Poppins"/>
            </a:endParaRPr>
          </a:p>
        </p:txBody>
      </p:sp>
      <p:sp>
        <p:nvSpPr>
          <p:cNvPr id="29" name="TextBox 29"/>
          <p:cNvSpPr txBox="1"/>
          <p:nvPr/>
        </p:nvSpPr>
        <p:spPr>
          <a:xfrm>
            <a:off x="2597821" y="2735180"/>
            <a:ext cx="211634" cy="801878"/>
          </a:xfrm>
          <a:prstGeom prst="rect">
            <a:avLst/>
          </a:prstGeom>
        </p:spPr>
        <p:txBody>
          <a:bodyPr lIns="0" tIns="0" rIns="0" bIns="0" rtlCol="0" anchor="t">
            <a:spAutoFit/>
          </a:bodyPr>
          <a:lstStyle/>
          <a:p>
            <a:pPr marL="0" lvl="0" indent="0" algn="l">
              <a:lnSpc>
                <a:spcPts val="6202"/>
              </a:lnSpc>
              <a:spcBef>
                <a:spcPct val="0"/>
              </a:spcBef>
            </a:pPr>
            <a:r>
              <a:rPr lang="pt-BR" sz="4430" b="1" u="none" strike="noStrike" dirty="0">
                <a:solidFill>
                  <a:srgbClr val="094B92"/>
                </a:solidFill>
                <a:latin typeface="Poppins Bold"/>
                <a:ea typeface="Poppins Bold"/>
                <a:cs typeface="Poppins Bold"/>
                <a:sym typeface="Poppins Bold"/>
              </a:rPr>
              <a:t>1</a:t>
            </a:r>
          </a:p>
        </p:txBody>
      </p:sp>
      <p:sp>
        <p:nvSpPr>
          <p:cNvPr id="30" name="TextBox 30"/>
          <p:cNvSpPr txBox="1"/>
          <p:nvPr/>
        </p:nvSpPr>
        <p:spPr>
          <a:xfrm>
            <a:off x="6800917" y="2735180"/>
            <a:ext cx="321320" cy="801878"/>
          </a:xfrm>
          <a:prstGeom prst="rect">
            <a:avLst/>
          </a:prstGeom>
        </p:spPr>
        <p:txBody>
          <a:bodyPr lIns="0" tIns="0" rIns="0" bIns="0" rtlCol="0" anchor="t">
            <a:spAutoFit/>
          </a:bodyPr>
          <a:lstStyle/>
          <a:p>
            <a:pPr marL="0" lvl="0" indent="0" algn="l">
              <a:lnSpc>
                <a:spcPts val="6202"/>
              </a:lnSpc>
              <a:spcBef>
                <a:spcPct val="0"/>
              </a:spcBef>
            </a:pPr>
            <a:r>
              <a:rPr lang="pt-BR" sz="4430" b="1" dirty="0">
                <a:solidFill>
                  <a:srgbClr val="094B92"/>
                </a:solidFill>
                <a:latin typeface="Poppins Bold"/>
                <a:ea typeface="Poppins Bold"/>
                <a:cs typeface="Poppins Bold"/>
                <a:sym typeface="Poppins Bold"/>
              </a:rPr>
              <a:t>2</a:t>
            </a:r>
          </a:p>
        </p:txBody>
      </p:sp>
      <p:sp>
        <p:nvSpPr>
          <p:cNvPr id="31" name="TextBox 31"/>
          <p:cNvSpPr txBox="1"/>
          <p:nvPr/>
        </p:nvSpPr>
        <p:spPr>
          <a:xfrm>
            <a:off x="11103293" y="2735180"/>
            <a:ext cx="340370" cy="801878"/>
          </a:xfrm>
          <a:prstGeom prst="rect">
            <a:avLst/>
          </a:prstGeom>
        </p:spPr>
        <p:txBody>
          <a:bodyPr lIns="0" tIns="0" rIns="0" bIns="0" rtlCol="0" anchor="t">
            <a:spAutoFit/>
          </a:bodyPr>
          <a:lstStyle/>
          <a:p>
            <a:pPr marL="0" lvl="0" indent="0" algn="l">
              <a:lnSpc>
                <a:spcPts val="6202"/>
              </a:lnSpc>
              <a:spcBef>
                <a:spcPct val="0"/>
              </a:spcBef>
            </a:pPr>
            <a:r>
              <a:rPr lang="pt-BR" sz="4430" b="1" dirty="0">
                <a:solidFill>
                  <a:srgbClr val="094B92"/>
                </a:solidFill>
                <a:latin typeface="Poppins Bold"/>
                <a:ea typeface="Poppins Bold"/>
                <a:cs typeface="Poppins Bold"/>
                <a:sym typeface="Poppins Bold"/>
              </a:rPr>
              <a:t>3</a:t>
            </a:r>
          </a:p>
        </p:txBody>
      </p:sp>
      <p:sp>
        <p:nvSpPr>
          <p:cNvPr id="32" name="TextBox 32"/>
          <p:cNvSpPr txBox="1"/>
          <p:nvPr/>
        </p:nvSpPr>
        <p:spPr>
          <a:xfrm>
            <a:off x="15358994" y="2735180"/>
            <a:ext cx="380851" cy="801878"/>
          </a:xfrm>
          <a:prstGeom prst="rect">
            <a:avLst/>
          </a:prstGeom>
        </p:spPr>
        <p:txBody>
          <a:bodyPr lIns="0" tIns="0" rIns="0" bIns="0" rtlCol="0" anchor="t">
            <a:spAutoFit/>
          </a:bodyPr>
          <a:lstStyle/>
          <a:p>
            <a:pPr marL="0" lvl="0" indent="0" algn="l">
              <a:lnSpc>
                <a:spcPts val="6202"/>
              </a:lnSpc>
              <a:spcBef>
                <a:spcPct val="0"/>
              </a:spcBef>
            </a:pPr>
            <a:r>
              <a:rPr lang="pt-BR" sz="4430" b="1" dirty="0">
                <a:solidFill>
                  <a:srgbClr val="094B92"/>
                </a:solidFill>
                <a:latin typeface="Poppins Bold"/>
                <a:ea typeface="Poppins Bold"/>
                <a:cs typeface="Poppins Bold"/>
                <a:sym typeface="Poppins Bold"/>
              </a:rPr>
              <a:t>4</a:t>
            </a:r>
          </a:p>
        </p:txBody>
      </p:sp>
      <p:sp>
        <p:nvSpPr>
          <p:cNvPr id="33" name="TextBox 3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15004" y="484078"/>
            <a:ext cx="6317467" cy="1046531"/>
            <a:chOff x="0" y="0"/>
            <a:chExt cx="8423290" cy="1395374"/>
          </a:xfrm>
        </p:grpSpPr>
        <p:sp>
          <p:nvSpPr>
            <p:cNvPr id="3" name="Freeform 3"/>
            <p:cNvSpPr/>
            <p:nvPr/>
          </p:nvSpPr>
          <p:spPr>
            <a:xfrm>
              <a:off x="0" y="0"/>
              <a:ext cx="8423290" cy="1395373"/>
            </a:xfrm>
            <a:custGeom>
              <a:avLst/>
              <a:gdLst/>
              <a:ahLst/>
              <a:cxnLst/>
              <a:rect l="l" t="t" r="r" b="b"/>
              <a:pathLst>
                <a:path w="8423290" h="1395373">
                  <a:moveTo>
                    <a:pt x="0" y="0"/>
                  </a:moveTo>
                  <a:lnTo>
                    <a:pt x="8423290" y="0"/>
                  </a:lnTo>
                  <a:lnTo>
                    <a:pt x="8423290" y="1395373"/>
                  </a:lnTo>
                  <a:lnTo>
                    <a:pt x="0" y="1395373"/>
                  </a:lnTo>
                  <a:close/>
                </a:path>
              </a:pathLst>
            </a:custGeom>
            <a:solidFill>
              <a:srgbClr val="FFFFFF">
                <a:alpha val="0"/>
              </a:srgbClr>
            </a:solidFill>
            <a:ln w="12700">
              <a:solidFill>
                <a:srgbClr val="000000"/>
              </a:solidFill>
            </a:ln>
          </p:spPr>
          <p:txBody>
            <a:bodyPr/>
            <a:lstStyle/>
            <a:p>
              <a:endParaRPr lang="pt-BR" dirty="0"/>
            </a:p>
          </p:txBody>
        </p:sp>
        <p:sp>
          <p:nvSpPr>
            <p:cNvPr id="4" name="TextBox 4"/>
            <p:cNvSpPr txBox="1"/>
            <p:nvPr/>
          </p:nvSpPr>
          <p:spPr>
            <a:xfrm>
              <a:off x="0" y="238125"/>
              <a:ext cx="8423290" cy="1157249"/>
            </a:xfrm>
            <a:prstGeom prst="rect">
              <a:avLst/>
            </a:prstGeom>
          </p:spPr>
          <p:txBody>
            <a:bodyPr lIns="0" tIns="0" rIns="0" bIns="0" rtlCol="0" anchor="ctr"/>
            <a:lstStyle/>
            <a:p>
              <a:pPr marL="0" lvl="0" indent="0" algn="ctr">
                <a:lnSpc>
                  <a:spcPts val="2100"/>
                </a:lnSpc>
                <a:spcBef>
                  <a:spcPct val="0"/>
                </a:spcBef>
              </a:pPr>
              <a:r>
                <a:rPr lang="pt-BR" sz="4200" b="1" u="none" strike="noStrike" dirty="0">
                  <a:solidFill>
                    <a:srgbClr val="024C99"/>
                  </a:solidFill>
                  <a:latin typeface="Poppins Bold"/>
                  <a:ea typeface="Poppins Bold"/>
                  <a:cs typeface="Poppins Bold"/>
                  <a:sym typeface="Poppins Bold"/>
                </a:rPr>
                <a:t>A busca presencial</a:t>
              </a:r>
            </a:p>
          </p:txBody>
        </p:sp>
      </p:grpSp>
      <p:grpSp>
        <p:nvGrpSpPr>
          <p:cNvPr id="5" name="Group 5"/>
          <p:cNvGrpSpPr/>
          <p:nvPr/>
        </p:nvGrpSpPr>
        <p:grpSpPr>
          <a:xfrm rot="5400000">
            <a:off x="6532191" y="-5479546"/>
            <a:ext cx="3711887" cy="17742331"/>
            <a:chOff x="0" y="0"/>
            <a:chExt cx="763763" cy="3650685"/>
          </a:xfrm>
        </p:grpSpPr>
        <p:sp>
          <p:nvSpPr>
            <p:cNvPr id="6" name="Freeform 6"/>
            <p:cNvSpPr/>
            <p:nvPr/>
          </p:nvSpPr>
          <p:spPr>
            <a:xfrm>
              <a:off x="0" y="0"/>
              <a:ext cx="763763" cy="3650685"/>
            </a:xfrm>
            <a:custGeom>
              <a:avLst/>
              <a:gdLst/>
              <a:ahLst/>
              <a:cxnLst/>
              <a:rect l="l" t="t" r="r" b="b"/>
              <a:pathLst>
                <a:path w="763763" h="3650685">
                  <a:moveTo>
                    <a:pt x="40737" y="0"/>
                  </a:moveTo>
                  <a:lnTo>
                    <a:pt x="723026" y="0"/>
                  </a:lnTo>
                  <a:cubicBezTo>
                    <a:pt x="745524" y="0"/>
                    <a:pt x="763763" y="18238"/>
                    <a:pt x="763763" y="40737"/>
                  </a:cubicBezTo>
                  <a:lnTo>
                    <a:pt x="763763" y="3609949"/>
                  </a:lnTo>
                  <a:cubicBezTo>
                    <a:pt x="763763" y="3632447"/>
                    <a:pt x="745524" y="3650685"/>
                    <a:pt x="723026" y="3650685"/>
                  </a:cubicBezTo>
                  <a:lnTo>
                    <a:pt x="40737" y="3650685"/>
                  </a:lnTo>
                  <a:cubicBezTo>
                    <a:pt x="18238" y="3650685"/>
                    <a:pt x="0" y="3632447"/>
                    <a:pt x="0" y="3609949"/>
                  </a:cubicBezTo>
                  <a:lnTo>
                    <a:pt x="0" y="40737"/>
                  </a:lnTo>
                  <a:cubicBezTo>
                    <a:pt x="0" y="18238"/>
                    <a:pt x="18238" y="0"/>
                    <a:pt x="40737" y="0"/>
                  </a:cubicBezTo>
                  <a:close/>
                </a:path>
              </a:pathLst>
            </a:custGeom>
            <a:solidFill>
              <a:srgbClr val="56AA88"/>
            </a:solidFill>
          </p:spPr>
          <p:txBody>
            <a:bodyPr/>
            <a:lstStyle/>
            <a:p>
              <a:endParaRPr lang="pt-BR" dirty="0"/>
            </a:p>
          </p:txBody>
        </p:sp>
        <p:sp>
          <p:nvSpPr>
            <p:cNvPr id="7" name="TextBox 7"/>
            <p:cNvSpPr txBox="1"/>
            <p:nvPr/>
          </p:nvSpPr>
          <p:spPr>
            <a:xfrm>
              <a:off x="0" y="95250"/>
              <a:ext cx="763763" cy="3555435"/>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8043922" y="-1570651"/>
            <a:ext cx="3711887" cy="17742331"/>
            <a:chOff x="0" y="0"/>
            <a:chExt cx="763763" cy="3650685"/>
          </a:xfrm>
        </p:grpSpPr>
        <p:sp>
          <p:nvSpPr>
            <p:cNvPr id="9" name="Freeform 9"/>
            <p:cNvSpPr/>
            <p:nvPr/>
          </p:nvSpPr>
          <p:spPr>
            <a:xfrm>
              <a:off x="0" y="0"/>
              <a:ext cx="763763" cy="3650685"/>
            </a:xfrm>
            <a:custGeom>
              <a:avLst/>
              <a:gdLst/>
              <a:ahLst/>
              <a:cxnLst/>
              <a:rect l="l" t="t" r="r" b="b"/>
              <a:pathLst>
                <a:path w="763763" h="3650685">
                  <a:moveTo>
                    <a:pt x="40737" y="0"/>
                  </a:moveTo>
                  <a:lnTo>
                    <a:pt x="723026" y="0"/>
                  </a:lnTo>
                  <a:cubicBezTo>
                    <a:pt x="745524" y="0"/>
                    <a:pt x="763763" y="18238"/>
                    <a:pt x="763763" y="40737"/>
                  </a:cubicBezTo>
                  <a:lnTo>
                    <a:pt x="763763" y="3609949"/>
                  </a:lnTo>
                  <a:cubicBezTo>
                    <a:pt x="763763" y="3632447"/>
                    <a:pt x="745524" y="3650685"/>
                    <a:pt x="723026" y="3650685"/>
                  </a:cubicBezTo>
                  <a:lnTo>
                    <a:pt x="40737" y="3650685"/>
                  </a:lnTo>
                  <a:cubicBezTo>
                    <a:pt x="18238" y="3650685"/>
                    <a:pt x="0" y="3632447"/>
                    <a:pt x="0" y="3609949"/>
                  </a:cubicBezTo>
                  <a:lnTo>
                    <a:pt x="0" y="40737"/>
                  </a:lnTo>
                  <a:cubicBezTo>
                    <a:pt x="0" y="18238"/>
                    <a:pt x="18238" y="0"/>
                    <a:pt x="40737" y="0"/>
                  </a:cubicBezTo>
                  <a:close/>
                </a:path>
              </a:pathLst>
            </a:custGeom>
            <a:solidFill>
              <a:srgbClr val="7AB7C2"/>
            </a:solidFill>
          </p:spPr>
          <p:txBody>
            <a:bodyPr/>
            <a:lstStyle/>
            <a:p>
              <a:endParaRPr lang="pt-BR" dirty="0"/>
            </a:p>
          </p:txBody>
        </p:sp>
        <p:sp>
          <p:nvSpPr>
            <p:cNvPr id="10" name="TextBox 10"/>
            <p:cNvSpPr txBox="1"/>
            <p:nvPr/>
          </p:nvSpPr>
          <p:spPr>
            <a:xfrm>
              <a:off x="0" y="95250"/>
              <a:ext cx="763763" cy="3555435"/>
            </a:xfrm>
            <a:prstGeom prst="rect">
              <a:avLst/>
            </a:prstGeom>
          </p:spPr>
          <p:txBody>
            <a:bodyPr lIns="50800" tIns="50800" rIns="50800" bIns="50800" rtlCol="0" anchor="ctr"/>
            <a:lstStyle/>
            <a:p>
              <a:pPr algn="ctr">
                <a:lnSpc>
                  <a:spcPts val="901"/>
                </a:lnSpc>
              </a:pPr>
              <a:endParaRPr lang="pt-BR" dirty="0"/>
            </a:p>
          </p:txBody>
        </p:sp>
      </p:grpSp>
      <p:sp>
        <p:nvSpPr>
          <p:cNvPr id="11" name="Freeform 11"/>
          <p:cNvSpPr/>
          <p:nvPr/>
        </p:nvSpPr>
        <p:spPr>
          <a:xfrm>
            <a:off x="0" y="1710554"/>
            <a:ext cx="3873828" cy="3394882"/>
          </a:xfrm>
          <a:custGeom>
            <a:avLst/>
            <a:gdLst/>
            <a:ahLst/>
            <a:cxnLst/>
            <a:rect l="l" t="t" r="r" b="b"/>
            <a:pathLst>
              <a:path w="3873828" h="3394882">
                <a:moveTo>
                  <a:pt x="0" y="0"/>
                </a:moveTo>
                <a:lnTo>
                  <a:pt x="3873828" y="0"/>
                </a:lnTo>
                <a:lnTo>
                  <a:pt x="3873828" y="3394882"/>
                </a:lnTo>
                <a:lnTo>
                  <a:pt x="0" y="3394882"/>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12" name="Freeform 12"/>
          <p:cNvSpPr/>
          <p:nvPr/>
        </p:nvSpPr>
        <p:spPr>
          <a:xfrm>
            <a:off x="14940048" y="5654375"/>
            <a:ext cx="3071080" cy="3199042"/>
          </a:xfrm>
          <a:custGeom>
            <a:avLst/>
            <a:gdLst/>
            <a:ahLst/>
            <a:cxnLst/>
            <a:rect l="l" t="t" r="r" b="b"/>
            <a:pathLst>
              <a:path w="3071080" h="3199042">
                <a:moveTo>
                  <a:pt x="0" y="0"/>
                </a:moveTo>
                <a:lnTo>
                  <a:pt x="3071081" y="0"/>
                </a:lnTo>
                <a:lnTo>
                  <a:pt x="3071081" y="3199042"/>
                </a:lnTo>
                <a:lnTo>
                  <a:pt x="0" y="3199042"/>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3" name="TextBox 13"/>
          <p:cNvSpPr txBox="1"/>
          <p:nvPr/>
        </p:nvSpPr>
        <p:spPr>
          <a:xfrm>
            <a:off x="1459452" y="1974482"/>
            <a:ext cx="15369096" cy="2847975"/>
          </a:xfrm>
          <a:prstGeom prst="rect">
            <a:avLst/>
          </a:prstGeom>
        </p:spPr>
        <p:txBody>
          <a:bodyPr lIns="0" tIns="0" rIns="0" bIns="0" rtlCol="0" anchor="t">
            <a:spAutoFit/>
          </a:bodyPr>
          <a:lstStyle/>
          <a:p>
            <a:pPr algn="l">
              <a:lnSpc>
                <a:spcPts val="2520"/>
              </a:lnSpc>
            </a:pPr>
            <a:r>
              <a:rPr lang="pt-BR" sz="2100" dirty="0">
                <a:solidFill>
                  <a:srgbClr val="FFFFFF"/>
                </a:solidFill>
                <a:latin typeface="Poppins"/>
                <a:ea typeface="Poppins"/>
                <a:cs typeface="Poppins"/>
                <a:sym typeface="Poppins"/>
              </a:rPr>
              <a:t>A chegada presencial ocorre </a:t>
            </a:r>
            <a:r>
              <a:rPr lang="pt-BR" sz="2100" b="1" dirty="0">
                <a:solidFill>
                  <a:srgbClr val="FFFFFF"/>
                </a:solidFill>
                <a:latin typeface="Poppins Bold"/>
                <a:ea typeface="Poppins Bold"/>
                <a:cs typeface="Poppins Bold"/>
                <a:sym typeface="Poppins Bold"/>
              </a:rPr>
              <a:t>com maior frequência entre clientes que buscam atividades físicas</a:t>
            </a:r>
            <a:r>
              <a:rPr lang="pt-BR" sz="2100" dirty="0">
                <a:solidFill>
                  <a:srgbClr val="FFFFFF"/>
                </a:solidFill>
                <a:latin typeface="Poppins"/>
                <a:ea typeface="Poppins"/>
                <a:cs typeface="Poppins"/>
                <a:sym typeface="Poppins"/>
              </a:rPr>
              <a:t>.</a:t>
            </a:r>
          </a:p>
          <a:p>
            <a:pPr algn="l">
              <a:lnSpc>
                <a:spcPts val="2520"/>
              </a:lnSpc>
            </a:pPr>
            <a:endParaRPr lang="pt-BR" sz="2100" dirty="0">
              <a:solidFill>
                <a:srgbClr val="FFFFFF"/>
              </a:solidFill>
              <a:latin typeface="Poppins"/>
              <a:ea typeface="Poppins"/>
              <a:cs typeface="Poppins"/>
              <a:sym typeface="Poppins"/>
            </a:endParaRPr>
          </a:p>
          <a:p>
            <a:pPr algn="l">
              <a:lnSpc>
                <a:spcPts val="2520"/>
              </a:lnSpc>
            </a:pPr>
            <a:r>
              <a:rPr lang="pt-BR" sz="2100" dirty="0">
                <a:solidFill>
                  <a:srgbClr val="FFFFFF"/>
                </a:solidFill>
                <a:latin typeface="Poppins"/>
                <a:ea typeface="Poppins"/>
                <a:cs typeface="Poppins"/>
                <a:sym typeface="Poppins"/>
              </a:rPr>
              <a:t>São pessoas que </a:t>
            </a:r>
            <a:r>
              <a:rPr lang="pt-BR" sz="2100" b="1" dirty="0">
                <a:solidFill>
                  <a:srgbClr val="FFFFFF"/>
                </a:solidFill>
                <a:latin typeface="Poppins Bold"/>
                <a:ea typeface="Poppins Bold"/>
                <a:cs typeface="Poppins Bold"/>
                <a:sym typeface="Poppins Bold"/>
              </a:rPr>
              <a:t>já conhecem a unidade</a:t>
            </a:r>
            <a:r>
              <a:rPr lang="pt-BR" sz="2100" dirty="0">
                <a:solidFill>
                  <a:srgbClr val="FFFFFF"/>
                </a:solidFill>
                <a:latin typeface="Poppins"/>
                <a:ea typeface="Poppins"/>
                <a:cs typeface="Poppins"/>
                <a:sym typeface="Poppins"/>
              </a:rPr>
              <a:t> — por circulação cotidiana, por experiências anteriores ou por referências próximas.</a:t>
            </a:r>
          </a:p>
          <a:p>
            <a:pPr algn="l">
              <a:lnSpc>
                <a:spcPts val="2520"/>
              </a:lnSpc>
            </a:pPr>
            <a:endParaRPr lang="pt-BR" sz="2100" dirty="0">
              <a:solidFill>
                <a:srgbClr val="FFFFFF"/>
              </a:solidFill>
              <a:latin typeface="Poppins"/>
              <a:ea typeface="Poppins"/>
              <a:cs typeface="Poppins"/>
              <a:sym typeface="Poppins"/>
            </a:endParaRPr>
          </a:p>
          <a:p>
            <a:pPr algn="l">
              <a:lnSpc>
                <a:spcPts val="2520"/>
              </a:lnSpc>
            </a:pPr>
            <a:r>
              <a:rPr lang="pt-BR" sz="2100" dirty="0">
                <a:solidFill>
                  <a:srgbClr val="FFFFFF"/>
                </a:solidFill>
                <a:latin typeface="Poppins"/>
                <a:ea typeface="Poppins"/>
                <a:cs typeface="Poppins"/>
                <a:sym typeface="Poppins"/>
              </a:rPr>
              <a:t>O movimento é </a:t>
            </a:r>
            <a:r>
              <a:rPr lang="pt-BR" sz="2100" b="1" dirty="0">
                <a:solidFill>
                  <a:srgbClr val="FFFFFF"/>
                </a:solidFill>
                <a:latin typeface="Poppins Bold"/>
                <a:ea typeface="Poppins Bold"/>
                <a:cs typeface="Poppins Bold"/>
                <a:sym typeface="Poppins Bold"/>
              </a:rPr>
              <a:t>intencional e direto</a:t>
            </a:r>
            <a:r>
              <a:rPr lang="pt-BR" sz="2100" dirty="0">
                <a:solidFill>
                  <a:srgbClr val="FFFFFF"/>
                </a:solidFill>
                <a:latin typeface="Poppins"/>
                <a:ea typeface="Poppins"/>
                <a:cs typeface="Poppins"/>
                <a:sym typeface="Poppins"/>
              </a:rPr>
              <a:t>: vão ao Sesc para tirar dúvidas, entender funcionamento, conhecer opções, saber como se inscrever.</a:t>
            </a:r>
          </a:p>
          <a:p>
            <a:pPr algn="l">
              <a:lnSpc>
                <a:spcPts val="2520"/>
              </a:lnSpc>
            </a:pPr>
            <a:endParaRPr lang="pt-BR" sz="2100" dirty="0">
              <a:solidFill>
                <a:srgbClr val="FFFFFF"/>
              </a:solidFill>
              <a:latin typeface="Poppins"/>
              <a:ea typeface="Poppins"/>
              <a:cs typeface="Poppins"/>
              <a:sym typeface="Poppins"/>
            </a:endParaRPr>
          </a:p>
          <a:p>
            <a:pPr algn="l">
              <a:lnSpc>
                <a:spcPts val="2520"/>
              </a:lnSpc>
            </a:pPr>
            <a:r>
              <a:rPr lang="pt-BR" sz="2100" b="1" dirty="0">
                <a:solidFill>
                  <a:srgbClr val="FFFFFF"/>
                </a:solidFill>
                <a:latin typeface="Poppins Bold"/>
                <a:ea typeface="Poppins Bold"/>
                <a:cs typeface="Poppins Bold"/>
                <a:sym typeface="Poppins Bold"/>
              </a:rPr>
              <a:t>A proximidade física</a:t>
            </a:r>
            <a:r>
              <a:rPr lang="pt-BR" sz="2100" dirty="0">
                <a:solidFill>
                  <a:srgbClr val="FFFFFF"/>
                </a:solidFill>
                <a:latin typeface="Poppins"/>
                <a:ea typeface="Poppins"/>
                <a:cs typeface="Poppins"/>
                <a:sym typeface="Poppins"/>
              </a:rPr>
              <a:t> (do trabalho ou da residência) aparece como </a:t>
            </a:r>
            <a:r>
              <a:rPr lang="pt-BR" sz="2100" b="1" dirty="0">
                <a:solidFill>
                  <a:srgbClr val="FFFFFF"/>
                </a:solidFill>
                <a:latin typeface="Poppins Bold"/>
                <a:ea typeface="Poppins Bold"/>
                <a:cs typeface="Poppins Bold"/>
                <a:sym typeface="Poppins Bold"/>
              </a:rPr>
              <a:t>fator decisivo</a:t>
            </a:r>
            <a:r>
              <a:rPr lang="pt-BR" sz="2100" dirty="0">
                <a:solidFill>
                  <a:srgbClr val="FFFFFF"/>
                </a:solidFill>
                <a:latin typeface="Poppins"/>
                <a:ea typeface="Poppins"/>
                <a:cs typeface="Poppins"/>
                <a:sym typeface="Poppins"/>
              </a:rPr>
              <a:t> para esse primeiro contato.</a:t>
            </a:r>
          </a:p>
        </p:txBody>
      </p:sp>
      <p:sp>
        <p:nvSpPr>
          <p:cNvPr id="14" name="TextBox 14"/>
          <p:cNvSpPr txBox="1"/>
          <p:nvPr/>
        </p:nvSpPr>
        <p:spPr>
          <a:xfrm>
            <a:off x="1459452" y="5635325"/>
            <a:ext cx="15209520" cy="3276600"/>
          </a:xfrm>
          <a:prstGeom prst="rect">
            <a:avLst/>
          </a:prstGeom>
        </p:spPr>
        <p:txBody>
          <a:bodyPr lIns="0" tIns="0" rIns="0" bIns="0" rtlCol="0" anchor="t">
            <a:spAutoFit/>
          </a:bodyPr>
          <a:lstStyle/>
          <a:p>
            <a:pPr algn="r">
              <a:lnSpc>
                <a:spcPts val="2879"/>
              </a:lnSpc>
            </a:pPr>
            <a:r>
              <a:rPr lang="pt-BR" sz="2400" b="1" dirty="0">
                <a:solidFill>
                  <a:srgbClr val="FFFFFF"/>
                </a:solidFill>
                <a:latin typeface="Poppins Bold"/>
                <a:ea typeface="Poppins Bold"/>
                <a:cs typeface="Poppins Bold"/>
                <a:sym typeface="Poppins Bold"/>
              </a:rPr>
              <a:t>Não houve menção ao primeiro contato presencial nos casos ligados à saúde.</a:t>
            </a:r>
          </a:p>
          <a:p>
            <a:pPr algn="r">
              <a:lnSpc>
                <a:spcPts val="2879"/>
              </a:lnSpc>
            </a:pPr>
            <a:endParaRPr lang="pt-BR" sz="2400" b="1" dirty="0">
              <a:solidFill>
                <a:srgbClr val="FFFFFF"/>
              </a:solidFill>
              <a:latin typeface="Poppins Bold"/>
              <a:ea typeface="Poppins Bold"/>
              <a:cs typeface="Poppins Bold"/>
              <a:sym typeface="Poppins Bold"/>
            </a:endParaRPr>
          </a:p>
          <a:p>
            <a:pPr algn="r">
              <a:lnSpc>
                <a:spcPts val="2879"/>
              </a:lnSpc>
            </a:pPr>
            <a:r>
              <a:rPr lang="pt-BR" sz="2400" dirty="0">
                <a:solidFill>
                  <a:srgbClr val="FFFFFF"/>
                </a:solidFill>
                <a:latin typeface="Poppins"/>
                <a:ea typeface="Poppins"/>
                <a:cs typeface="Poppins"/>
                <a:sym typeface="Poppins"/>
              </a:rPr>
              <a:t>Esses serviços </a:t>
            </a:r>
            <a:r>
              <a:rPr lang="pt-BR" sz="2400" b="1" dirty="0">
                <a:solidFill>
                  <a:srgbClr val="FFFFFF"/>
                </a:solidFill>
                <a:latin typeface="Poppins Bold"/>
                <a:ea typeface="Poppins Bold"/>
                <a:cs typeface="Poppins Bold"/>
                <a:sym typeface="Poppins Bold"/>
              </a:rPr>
              <a:t>não mobilizam, espontaneamente, a visita presencial. </a:t>
            </a:r>
          </a:p>
          <a:p>
            <a:pPr algn="r">
              <a:lnSpc>
                <a:spcPts val="2879"/>
              </a:lnSpc>
            </a:pPr>
            <a:endParaRPr lang="pt-BR" sz="2400" b="1" dirty="0">
              <a:solidFill>
                <a:srgbClr val="FFFFFF"/>
              </a:solidFill>
              <a:latin typeface="Poppins Bold"/>
              <a:ea typeface="Poppins Bold"/>
              <a:cs typeface="Poppins Bold"/>
              <a:sym typeface="Poppins Bold"/>
            </a:endParaRPr>
          </a:p>
          <a:p>
            <a:pPr algn="r">
              <a:lnSpc>
                <a:spcPts val="2879"/>
              </a:lnSpc>
            </a:pPr>
            <a:r>
              <a:rPr lang="pt-BR" sz="2400" dirty="0">
                <a:solidFill>
                  <a:srgbClr val="FFFFFF"/>
                </a:solidFill>
                <a:latin typeface="Poppins"/>
                <a:ea typeface="Poppins"/>
                <a:cs typeface="Poppins"/>
                <a:sym typeface="Poppins"/>
              </a:rPr>
              <a:t>Diferentemente da atividade física — que convida ao olhar, ao corpo, ao espaço — a saúde parece ser buscada de forma </a:t>
            </a:r>
            <a:r>
              <a:rPr lang="pt-BR" sz="2400" b="1" dirty="0">
                <a:solidFill>
                  <a:srgbClr val="FFFFFF"/>
                </a:solidFill>
                <a:latin typeface="Poppins Bold"/>
                <a:ea typeface="Poppins Bold"/>
                <a:cs typeface="Poppins Bold"/>
                <a:sym typeface="Poppins Bold"/>
              </a:rPr>
              <a:t>mais informacional e planejada</a:t>
            </a:r>
            <a:r>
              <a:rPr lang="pt-BR" sz="2400" dirty="0">
                <a:solidFill>
                  <a:srgbClr val="FFFFFF"/>
                </a:solidFill>
                <a:latin typeface="Poppins"/>
                <a:ea typeface="Poppins"/>
                <a:cs typeface="Poppins"/>
                <a:sym typeface="Poppins"/>
              </a:rPr>
              <a:t>.</a:t>
            </a:r>
          </a:p>
          <a:p>
            <a:pPr algn="r">
              <a:lnSpc>
                <a:spcPts val="2879"/>
              </a:lnSpc>
            </a:pPr>
            <a:endParaRPr lang="pt-BR" sz="2400" dirty="0">
              <a:solidFill>
                <a:srgbClr val="FFFFFF"/>
              </a:solidFill>
              <a:latin typeface="Poppins"/>
              <a:ea typeface="Poppins"/>
              <a:cs typeface="Poppins"/>
              <a:sym typeface="Poppins"/>
            </a:endParaRPr>
          </a:p>
          <a:p>
            <a:pPr algn="r">
              <a:lnSpc>
                <a:spcPts val="2879"/>
              </a:lnSpc>
            </a:pPr>
            <a:r>
              <a:rPr lang="pt-BR" sz="2400" dirty="0">
                <a:solidFill>
                  <a:srgbClr val="FFFFFF"/>
                </a:solidFill>
                <a:latin typeface="Poppins"/>
                <a:ea typeface="Poppins"/>
                <a:cs typeface="Poppins"/>
                <a:sym typeface="Poppins"/>
              </a:rPr>
              <a:t>O cliente de saúde tende a chegar ao Sesc </a:t>
            </a:r>
            <a:r>
              <a:rPr lang="pt-BR" sz="2400" b="1" dirty="0">
                <a:solidFill>
                  <a:srgbClr val="FFFFFF"/>
                </a:solidFill>
                <a:latin typeface="Poppins Bold"/>
                <a:ea typeface="Poppins Bold"/>
                <a:cs typeface="Poppins Bold"/>
                <a:sym typeface="Poppins Bold"/>
              </a:rPr>
              <a:t>por indicação, busca dirigida ou necessidade específica</a:t>
            </a:r>
            <a:r>
              <a:rPr lang="pt-BR" sz="2400" dirty="0">
                <a:solidFill>
                  <a:srgbClr val="FFFFFF"/>
                </a:solidFill>
                <a:latin typeface="Poppins"/>
                <a:ea typeface="Poppins"/>
                <a:cs typeface="Poppins"/>
                <a:sym typeface="Poppins"/>
              </a:rPr>
              <a:t>, e não por circulação ou curiosidade.</a:t>
            </a:r>
          </a:p>
        </p:txBody>
      </p:sp>
      <p:sp>
        <p:nvSpPr>
          <p:cNvPr id="15" name="Freeform 15"/>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6"/>
            <a:stretch>
              <a:fillRect t="-3910" r="-1388" b="-3916"/>
            </a:stretch>
          </a:blipFill>
        </p:spPr>
        <p:txBody>
          <a:bodyPr/>
          <a:lstStyle/>
          <a:p>
            <a:endParaRPr lang="pt-BR" dirty="0"/>
          </a:p>
        </p:txBody>
      </p:sp>
      <p:sp>
        <p:nvSpPr>
          <p:cNvPr id="16" name="Freeform 16"/>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7"/>
            <a:stretch>
              <a:fillRect t="-10303"/>
            </a:stretch>
          </a:blipFill>
        </p:spPr>
        <p:txBody>
          <a:bodyPr/>
          <a:lstStyle/>
          <a:p>
            <a:endParaRPr lang="pt-BR" dirty="0"/>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18</a:t>
            </a:r>
          </a:p>
        </p:txBody>
      </p:sp>
      <p:sp>
        <p:nvSpPr>
          <p:cNvPr id="18" name="TextBox 18"/>
          <p:cNvSpPr txBox="1"/>
          <p:nvPr/>
        </p:nvSpPr>
        <p:spPr>
          <a:xfrm>
            <a:off x="7772400" y="9410700"/>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4666" y="1498019"/>
            <a:ext cx="4303494" cy="9907686"/>
            <a:chOff x="0" y="0"/>
            <a:chExt cx="3706995" cy="8534400"/>
          </a:xfrm>
        </p:grpSpPr>
        <p:sp>
          <p:nvSpPr>
            <p:cNvPr id="3" name="Freeform 3"/>
            <p:cNvSpPr/>
            <p:nvPr/>
          </p:nvSpPr>
          <p:spPr>
            <a:xfrm flipV="1">
              <a:off x="0" y="0"/>
              <a:ext cx="3706995" cy="8534400"/>
            </a:xfrm>
            <a:custGeom>
              <a:avLst/>
              <a:gdLst/>
              <a:ahLst/>
              <a:cxnLst/>
              <a:rect l="l" t="t" r="r" b="b"/>
              <a:pathLst>
                <a:path w="3706995" h="8534400">
                  <a:moveTo>
                    <a:pt x="1087823" y="8534400"/>
                  </a:moveTo>
                  <a:lnTo>
                    <a:pt x="749422" y="8021828"/>
                  </a:lnTo>
                  <a:cubicBezTo>
                    <a:pt x="286393" y="7171436"/>
                    <a:pt x="0" y="5996813"/>
                    <a:pt x="0" y="4699127"/>
                  </a:cubicBezTo>
                  <a:cubicBezTo>
                    <a:pt x="0" y="2104009"/>
                    <a:pt x="1145572" y="0"/>
                    <a:pt x="2558864" y="0"/>
                  </a:cubicBezTo>
                  <a:cubicBezTo>
                    <a:pt x="2912204" y="0"/>
                    <a:pt x="3248808" y="131572"/>
                    <a:pt x="3554981" y="369316"/>
                  </a:cubicBezTo>
                  <a:lnTo>
                    <a:pt x="3706995" y="520827"/>
                  </a:lnTo>
                  <a:lnTo>
                    <a:pt x="3706995" y="8534400"/>
                  </a:lnTo>
                  <a:close/>
                </a:path>
              </a:pathLst>
            </a:custGeom>
            <a:blipFill>
              <a:blip r:embed="rId2"/>
              <a:stretch>
                <a:fillRect l="-122511" r="-122511"/>
              </a:stretch>
            </a:blipFill>
          </p:spPr>
          <p:txBody>
            <a:bodyPr/>
            <a:lstStyle/>
            <a:p>
              <a:endParaRPr lang="pt-BR" dirty="0"/>
            </a:p>
          </p:txBody>
        </p:sp>
      </p:grpSp>
      <p:grpSp>
        <p:nvGrpSpPr>
          <p:cNvPr id="4" name="Group 4"/>
          <p:cNvGrpSpPr/>
          <p:nvPr/>
        </p:nvGrpSpPr>
        <p:grpSpPr>
          <a:xfrm>
            <a:off x="4540247" y="457200"/>
            <a:ext cx="9207506" cy="1143000"/>
            <a:chOff x="0" y="0"/>
            <a:chExt cx="12276674" cy="1524000"/>
          </a:xfrm>
        </p:grpSpPr>
        <p:sp>
          <p:nvSpPr>
            <p:cNvPr id="5" name="Freeform 5"/>
            <p:cNvSpPr/>
            <p:nvPr/>
          </p:nvSpPr>
          <p:spPr>
            <a:xfrm>
              <a:off x="0" y="0"/>
              <a:ext cx="12276674" cy="1524000"/>
            </a:xfrm>
            <a:custGeom>
              <a:avLst/>
              <a:gdLst/>
              <a:ahLst/>
              <a:cxnLst/>
              <a:rect l="l" t="t" r="r" b="b"/>
              <a:pathLst>
                <a:path w="12276674" h="1524000">
                  <a:moveTo>
                    <a:pt x="0" y="0"/>
                  </a:moveTo>
                  <a:lnTo>
                    <a:pt x="12276674" y="0"/>
                  </a:lnTo>
                  <a:lnTo>
                    <a:pt x="12276674" y="1524000"/>
                  </a:lnTo>
                  <a:lnTo>
                    <a:pt x="0" y="1524000"/>
                  </a:lnTo>
                  <a:close/>
                </a:path>
              </a:pathLst>
            </a:custGeom>
            <a:solidFill>
              <a:srgbClr val="FFFFFF"/>
            </a:solidFill>
            <a:ln w="12700">
              <a:solidFill>
                <a:srgbClr val="000000"/>
              </a:solidFill>
            </a:ln>
          </p:spPr>
          <p:txBody>
            <a:bodyPr/>
            <a:lstStyle/>
            <a:p>
              <a:endParaRPr lang="pt-BR" dirty="0"/>
            </a:p>
          </p:txBody>
        </p:sp>
        <p:sp>
          <p:nvSpPr>
            <p:cNvPr id="6" name="TextBox 6"/>
            <p:cNvSpPr txBox="1"/>
            <p:nvPr/>
          </p:nvSpPr>
          <p:spPr>
            <a:xfrm>
              <a:off x="0" y="238125"/>
              <a:ext cx="12276674" cy="1285875"/>
            </a:xfrm>
            <a:prstGeom prst="rect">
              <a:avLst/>
            </a:prstGeom>
          </p:spPr>
          <p:txBody>
            <a:bodyPr lIns="50800" tIns="50800" rIns="50800" bIns="50800" rtlCol="0" anchor="ctr"/>
            <a:lstStyle/>
            <a:p>
              <a:pPr marL="0" lvl="0" indent="0" algn="ctr">
                <a:lnSpc>
                  <a:spcPts val="2100"/>
                </a:lnSpc>
                <a:spcBef>
                  <a:spcPct val="0"/>
                </a:spcBef>
              </a:pPr>
              <a:r>
                <a:rPr lang="pt-BR" sz="4200" b="1" u="none" strike="noStrike" dirty="0">
                  <a:solidFill>
                    <a:srgbClr val="024C99"/>
                  </a:solidFill>
                  <a:latin typeface="Poppins Bold"/>
                  <a:ea typeface="Poppins Bold"/>
                  <a:cs typeface="Poppins Bold"/>
                  <a:sym typeface="Poppins Bold"/>
                </a:rPr>
                <a:t>... E via site de busca (Google)</a:t>
              </a:r>
            </a:p>
          </p:txBody>
        </p:sp>
      </p:grpSp>
      <p:grpSp>
        <p:nvGrpSpPr>
          <p:cNvPr id="7" name="Group 7"/>
          <p:cNvGrpSpPr/>
          <p:nvPr/>
        </p:nvGrpSpPr>
        <p:grpSpPr>
          <a:xfrm rot="5400000">
            <a:off x="11384355" y="-4919445"/>
            <a:ext cx="2118346" cy="14953275"/>
            <a:chOff x="0" y="0"/>
            <a:chExt cx="435874" cy="3076806"/>
          </a:xfrm>
        </p:grpSpPr>
        <p:sp>
          <p:nvSpPr>
            <p:cNvPr id="8" name="Freeform 8"/>
            <p:cNvSpPr/>
            <p:nvPr/>
          </p:nvSpPr>
          <p:spPr>
            <a:xfrm>
              <a:off x="0" y="0"/>
              <a:ext cx="435874" cy="3076806"/>
            </a:xfrm>
            <a:custGeom>
              <a:avLst/>
              <a:gdLst/>
              <a:ahLst/>
              <a:cxnLst/>
              <a:rect l="l" t="t" r="r" b="b"/>
              <a:pathLst>
                <a:path w="435874" h="3076806">
                  <a:moveTo>
                    <a:pt x="71381" y="0"/>
                  </a:moveTo>
                  <a:lnTo>
                    <a:pt x="364493" y="0"/>
                  </a:lnTo>
                  <a:cubicBezTo>
                    <a:pt x="403915" y="0"/>
                    <a:pt x="435874" y="31958"/>
                    <a:pt x="435874" y="71381"/>
                  </a:cubicBezTo>
                  <a:lnTo>
                    <a:pt x="435874" y="3005425"/>
                  </a:lnTo>
                  <a:cubicBezTo>
                    <a:pt x="435874" y="3044847"/>
                    <a:pt x="403915" y="3076806"/>
                    <a:pt x="364493" y="3076806"/>
                  </a:cubicBezTo>
                  <a:lnTo>
                    <a:pt x="71381" y="3076806"/>
                  </a:lnTo>
                  <a:cubicBezTo>
                    <a:pt x="31958" y="3076806"/>
                    <a:pt x="0" y="3044847"/>
                    <a:pt x="0" y="3005425"/>
                  </a:cubicBezTo>
                  <a:lnTo>
                    <a:pt x="0" y="71381"/>
                  </a:lnTo>
                  <a:cubicBezTo>
                    <a:pt x="0" y="31958"/>
                    <a:pt x="31958" y="0"/>
                    <a:pt x="71381" y="0"/>
                  </a:cubicBezTo>
                  <a:close/>
                </a:path>
              </a:pathLst>
            </a:custGeom>
            <a:solidFill>
              <a:srgbClr val="56AA88"/>
            </a:solidFill>
          </p:spPr>
          <p:txBody>
            <a:bodyPr/>
            <a:lstStyle/>
            <a:p>
              <a:endParaRPr lang="pt-BR" dirty="0"/>
            </a:p>
          </p:txBody>
        </p:sp>
        <p:sp>
          <p:nvSpPr>
            <p:cNvPr id="9" name="TextBox 9"/>
            <p:cNvSpPr txBox="1"/>
            <p:nvPr/>
          </p:nvSpPr>
          <p:spPr>
            <a:xfrm>
              <a:off x="0" y="95250"/>
              <a:ext cx="435874" cy="2981556"/>
            </a:xfrm>
            <a:prstGeom prst="rect">
              <a:avLst/>
            </a:prstGeom>
          </p:spPr>
          <p:txBody>
            <a:bodyPr lIns="50800" tIns="50800" rIns="50800" bIns="50800" rtlCol="0" anchor="ctr"/>
            <a:lstStyle/>
            <a:p>
              <a:pPr algn="ctr">
                <a:lnSpc>
                  <a:spcPts val="901"/>
                </a:lnSpc>
              </a:pPr>
              <a:endParaRPr lang="pt-BR" dirty="0"/>
            </a:p>
          </p:txBody>
        </p:sp>
      </p:grpSp>
      <p:grpSp>
        <p:nvGrpSpPr>
          <p:cNvPr id="10" name="Group 10"/>
          <p:cNvGrpSpPr/>
          <p:nvPr/>
        </p:nvGrpSpPr>
        <p:grpSpPr>
          <a:xfrm rot="5400000">
            <a:off x="10399454" y="-1500533"/>
            <a:ext cx="4049711" cy="14953275"/>
            <a:chOff x="0" y="0"/>
            <a:chExt cx="833274" cy="3076806"/>
          </a:xfrm>
        </p:grpSpPr>
        <p:sp>
          <p:nvSpPr>
            <p:cNvPr id="11" name="Freeform 11"/>
            <p:cNvSpPr/>
            <p:nvPr/>
          </p:nvSpPr>
          <p:spPr>
            <a:xfrm>
              <a:off x="0" y="0"/>
              <a:ext cx="833274" cy="3076806"/>
            </a:xfrm>
            <a:custGeom>
              <a:avLst/>
              <a:gdLst/>
              <a:ahLst/>
              <a:cxnLst/>
              <a:rect l="l" t="t" r="r" b="b"/>
              <a:pathLst>
                <a:path w="833274" h="3076806">
                  <a:moveTo>
                    <a:pt x="37338" y="0"/>
                  </a:moveTo>
                  <a:lnTo>
                    <a:pt x="795936" y="0"/>
                  </a:lnTo>
                  <a:cubicBezTo>
                    <a:pt x="805838" y="0"/>
                    <a:pt x="815335" y="3934"/>
                    <a:pt x="822338" y="10936"/>
                  </a:cubicBezTo>
                  <a:cubicBezTo>
                    <a:pt x="829340" y="17938"/>
                    <a:pt x="833274" y="27436"/>
                    <a:pt x="833274" y="37338"/>
                  </a:cubicBezTo>
                  <a:lnTo>
                    <a:pt x="833274" y="3039467"/>
                  </a:lnTo>
                  <a:cubicBezTo>
                    <a:pt x="833274" y="3049370"/>
                    <a:pt x="829340" y="3058867"/>
                    <a:pt x="822338" y="3065869"/>
                  </a:cubicBezTo>
                  <a:cubicBezTo>
                    <a:pt x="815335" y="3072872"/>
                    <a:pt x="805838" y="3076806"/>
                    <a:pt x="795936" y="3076806"/>
                  </a:cubicBezTo>
                  <a:lnTo>
                    <a:pt x="37338" y="3076806"/>
                  </a:lnTo>
                  <a:cubicBezTo>
                    <a:pt x="27436" y="3076806"/>
                    <a:pt x="17938" y="3072872"/>
                    <a:pt x="10936" y="3065869"/>
                  </a:cubicBezTo>
                  <a:cubicBezTo>
                    <a:pt x="3934" y="3058867"/>
                    <a:pt x="0" y="3049370"/>
                    <a:pt x="0" y="3039467"/>
                  </a:cubicBezTo>
                  <a:lnTo>
                    <a:pt x="0" y="37338"/>
                  </a:lnTo>
                  <a:cubicBezTo>
                    <a:pt x="0" y="27436"/>
                    <a:pt x="3934" y="17938"/>
                    <a:pt x="10936" y="10936"/>
                  </a:cubicBezTo>
                  <a:cubicBezTo>
                    <a:pt x="17938" y="3934"/>
                    <a:pt x="27436" y="0"/>
                    <a:pt x="37338" y="0"/>
                  </a:cubicBezTo>
                  <a:close/>
                </a:path>
              </a:pathLst>
            </a:custGeom>
            <a:solidFill>
              <a:srgbClr val="7AB7C2"/>
            </a:solidFill>
          </p:spPr>
          <p:txBody>
            <a:bodyPr/>
            <a:lstStyle/>
            <a:p>
              <a:endParaRPr lang="pt-BR" dirty="0"/>
            </a:p>
          </p:txBody>
        </p:sp>
        <p:sp>
          <p:nvSpPr>
            <p:cNvPr id="12" name="TextBox 12"/>
            <p:cNvSpPr txBox="1"/>
            <p:nvPr/>
          </p:nvSpPr>
          <p:spPr>
            <a:xfrm>
              <a:off x="0" y="95250"/>
              <a:ext cx="833274" cy="2981556"/>
            </a:xfrm>
            <a:prstGeom prst="rect">
              <a:avLst/>
            </a:prstGeom>
          </p:spPr>
          <p:txBody>
            <a:bodyPr lIns="50800" tIns="50800" rIns="50800" bIns="50800" rtlCol="0" anchor="ctr"/>
            <a:lstStyle/>
            <a:p>
              <a:pPr algn="ctr">
                <a:lnSpc>
                  <a:spcPts val="901"/>
                </a:lnSpc>
              </a:pPr>
              <a:endParaRPr lang="pt-BR" dirty="0"/>
            </a:p>
          </p:txBody>
        </p:sp>
      </p:grpSp>
      <p:sp>
        <p:nvSpPr>
          <p:cNvPr id="13" name="Freeform 13"/>
          <p:cNvSpPr/>
          <p:nvPr/>
        </p:nvSpPr>
        <p:spPr>
          <a:xfrm>
            <a:off x="15784967" y="4889308"/>
            <a:ext cx="2262865" cy="1983093"/>
          </a:xfrm>
          <a:custGeom>
            <a:avLst/>
            <a:gdLst/>
            <a:ahLst/>
            <a:cxnLst/>
            <a:rect l="l" t="t" r="r" b="b"/>
            <a:pathLst>
              <a:path w="2262865" h="1983093">
                <a:moveTo>
                  <a:pt x="0" y="0"/>
                </a:moveTo>
                <a:lnTo>
                  <a:pt x="2262866" y="0"/>
                </a:lnTo>
                <a:lnTo>
                  <a:pt x="2262866" y="1983093"/>
                </a:lnTo>
                <a:lnTo>
                  <a:pt x="0" y="198309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pt-BR" dirty="0"/>
          </a:p>
        </p:txBody>
      </p:sp>
      <p:sp>
        <p:nvSpPr>
          <p:cNvPr id="14" name="Freeform 14"/>
          <p:cNvSpPr/>
          <p:nvPr/>
        </p:nvSpPr>
        <p:spPr>
          <a:xfrm>
            <a:off x="16137028" y="1745347"/>
            <a:ext cx="1558743" cy="1623691"/>
          </a:xfrm>
          <a:custGeom>
            <a:avLst/>
            <a:gdLst/>
            <a:ahLst/>
            <a:cxnLst/>
            <a:rect l="l" t="t" r="r" b="b"/>
            <a:pathLst>
              <a:path w="1558743" h="1623691">
                <a:moveTo>
                  <a:pt x="0" y="0"/>
                </a:moveTo>
                <a:lnTo>
                  <a:pt x="1558744" y="0"/>
                </a:lnTo>
                <a:lnTo>
                  <a:pt x="1558744" y="1623691"/>
                </a:lnTo>
                <a:lnTo>
                  <a:pt x="0" y="1623691"/>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p:spPr>
        <p:txBody>
          <a:bodyPr/>
          <a:lstStyle/>
          <a:p>
            <a:endParaRPr lang="pt-BR" dirty="0"/>
          </a:p>
        </p:txBody>
      </p:sp>
      <p:sp>
        <p:nvSpPr>
          <p:cNvPr id="15" name="TextBox 15"/>
          <p:cNvSpPr txBox="1"/>
          <p:nvPr/>
        </p:nvSpPr>
        <p:spPr>
          <a:xfrm>
            <a:off x="5195326" y="1915485"/>
            <a:ext cx="11812086" cy="5810250"/>
          </a:xfrm>
          <a:prstGeom prst="rect">
            <a:avLst/>
          </a:prstGeom>
        </p:spPr>
        <p:txBody>
          <a:bodyPr lIns="0" tIns="0" rIns="0" bIns="0" rtlCol="0" anchor="t">
            <a:spAutoFit/>
          </a:bodyPr>
          <a:lstStyle/>
          <a:p>
            <a:pPr algn="l">
              <a:lnSpc>
                <a:spcPts val="2879"/>
              </a:lnSpc>
            </a:pPr>
            <a:r>
              <a:rPr lang="pt-BR" sz="2400" dirty="0">
                <a:solidFill>
                  <a:srgbClr val="FFFFFF"/>
                </a:solidFill>
                <a:latin typeface="Poppins"/>
                <a:ea typeface="Poppins"/>
                <a:cs typeface="Poppins"/>
                <a:sym typeface="Poppins"/>
              </a:rPr>
              <a:t>A chegada ao Sesc por meio da busca no Google aparece mais associada aos </a:t>
            </a:r>
            <a:r>
              <a:rPr lang="pt-BR" sz="2400" b="1" dirty="0">
                <a:solidFill>
                  <a:srgbClr val="FFFFFF"/>
                </a:solidFill>
                <a:latin typeface="Poppins Bold"/>
                <a:ea typeface="Poppins Bold"/>
                <a:cs typeface="Poppins Bold"/>
                <a:sym typeface="Poppins Bold"/>
              </a:rPr>
              <a:t>serviços de saúde</a:t>
            </a:r>
            <a:r>
              <a:rPr lang="pt-BR" sz="2400" dirty="0">
                <a:solidFill>
                  <a:srgbClr val="FFFFFF"/>
                </a:solidFill>
                <a:latin typeface="Poppins"/>
                <a:ea typeface="Poppins"/>
                <a:cs typeface="Poppins"/>
                <a:sym typeface="Poppins"/>
              </a:rPr>
              <a:t>. Nesses casos, o cliente parte de uma </a:t>
            </a:r>
            <a:r>
              <a:rPr lang="pt-BR" sz="2400" b="1" dirty="0">
                <a:solidFill>
                  <a:srgbClr val="FFFFFF"/>
                </a:solidFill>
                <a:latin typeface="Poppins Bold"/>
                <a:ea typeface="Poppins Bold"/>
                <a:cs typeface="Poppins Bold"/>
                <a:sym typeface="Poppins Bold"/>
              </a:rPr>
              <a:t>necessidade objetiva</a:t>
            </a:r>
            <a:r>
              <a:rPr lang="pt-BR" sz="2400" dirty="0">
                <a:solidFill>
                  <a:srgbClr val="FFFFFF"/>
                </a:solidFill>
                <a:latin typeface="Poppins"/>
                <a:ea typeface="Poppins"/>
                <a:cs typeface="Poppins"/>
                <a:sym typeface="Poppins"/>
              </a:rPr>
              <a:t> e recorre ao ambiente digital para buscar informações práticas, como </a:t>
            </a:r>
            <a:r>
              <a:rPr lang="pt-BR" sz="2400" b="1" dirty="0">
                <a:solidFill>
                  <a:srgbClr val="FFFFFF"/>
                </a:solidFill>
                <a:latin typeface="Poppins Bold"/>
                <a:ea typeface="Poppins Bold"/>
                <a:cs typeface="Poppins Bold"/>
                <a:sym typeface="Poppins Bold"/>
              </a:rPr>
              <a:t>preço, horários, especialidades e tipos de serviços</a:t>
            </a:r>
          </a:p>
          <a:p>
            <a:pPr marL="289560" lvl="1" indent="-144780" algn="l">
              <a:lnSpc>
                <a:spcPts val="2879"/>
              </a:lnSpc>
            </a:pPr>
            <a:endParaRPr lang="pt-BR" sz="2400" b="1" dirty="0">
              <a:solidFill>
                <a:srgbClr val="FFFFFF"/>
              </a:solidFill>
              <a:latin typeface="Poppins Bold"/>
              <a:ea typeface="Poppins Bold"/>
              <a:cs typeface="Poppins Bold"/>
              <a:sym typeface="Poppins Bold"/>
            </a:endParaRPr>
          </a:p>
          <a:p>
            <a:pPr marL="289560" lvl="1" indent="-144780" algn="l">
              <a:lnSpc>
                <a:spcPts val="2879"/>
              </a:lnSpc>
            </a:pPr>
            <a:endParaRPr lang="pt-BR" sz="2400" b="1" dirty="0">
              <a:solidFill>
                <a:srgbClr val="FFFFFF"/>
              </a:solidFill>
              <a:latin typeface="Poppins Bold"/>
              <a:ea typeface="Poppins Bold"/>
              <a:cs typeface="Poppins Bold"/>
              <a:sym typeface="Poppins Bold"/>
            </a:endParaRPr>
          </a:p>
          <a:p>
            <a:pPr marL="289560" lvl="1" indent="-144780" algn="l">
              <a:lnSpc>
                <a:spcPts val="2879"/>
              </a:lnSpc>
            </a:pPr>
            <a:endParaRPr lang="pt-BR" sz="2400" b="1" dirty="0">
              <a:solidFill>
                <a:srgbClr val="FFFFFF"/>
              </a:solidFill>
              <a:latin typeface="Poppins Bold"/>
              <a:ea typeface="Poppins Bold"/>
              <a:cs typeface="Poppins Bold"/>
              <a:sym typeface="Poppins Bold"/>
            </a:endParaRPr>
          </a:p>
          <a:p>
            <a:pPr algn="l">
              <a:lnSpc>
                <a:spcPts val="2879"/>
              </a:lnSpc>
            </a:pPr>
            <a:r>
              <a:rPr lang="pt-BR" sz="2400" dirty="0">
                <a:solidFill>
                  <a:srgbClr val="FFFFFF"/>
                </a:solidFill>
                <a:latin typeface="Poppins"/>
                <a:ea typeface="Poppins"/>
                <a:cs typeface="Poppins"/>
                <a:sym typeface="Poppins"/>
              </a:rPr>
              <a:t>Quando a busca digital se relaciona às </a:t>
            </a:r>
            <a:r>
              <a:rPr lang="pt-BR" sz="2400" b="1" dirty="0">
                <a:solidFill>
                  <a:srgbClr val="FFFFFF"/>
                </a:solidFill>
                <a:latin typeface="Poppins Bold"/>
                <a:ea typeface="Poppins Bold"/>
                <a:cs typeface="Poppins Bold"/>
                <a:sym typeface="Poppins Bold"/>
              </a:rPr>
              <a:t>atividades esportivas</a:t>
            </a:r>
            <a:r>
              <a:rPr lang="pt-BR" sz="2400" dirty="0">
                <a:solidFill>
                  <a:srgbClr val="FFFFFF"/>
                </a:solidFill>
                <a:latin typeface="Poppins"/>
                <a:ea typeface="Poppins"/>
                <a:cs typeface="Poppins"/>
                <a:sym typeface="Poppins"/>
              </a:rPr>
              <a:t>, ela cumpre um papel distinto. </a:t>
            </a:r>
          </a:p>
          <a:p>
            <a:pPr marL="289560" lvl="1" indent="-144780" algn="l">
              <a:lnSpc>
                <a:spcPts val="2879"/>
              </a:lnSpc>
            </a:pPr>
            <a:endParaRPr lang="pt-BR" sz="2400" dirty="0">
              <a:solidFill>
                <a:srgbClr val="FFFFFF"/>
              </a:solidFill>
              <a:latin typeface="Poppins"/>
              <a:ea typeface="Poppins"/>
              <a:cs typeface="Poppins"/>
              <a:sym typeface="Poppins"/>
            </a:endParaRPr>
          </a:p>
          <a:p>
            <a:pPr marL="746760" lvl="2" indent="-248920" algn="l">
              <a:lnSpc>
                <a:spcPts val="2879"/>
              </a:lnSpc>
              <a:buFont typeface="Arial"/>
              <a:buChar char="⚬"/>
            </a:pPr>
            <a:r>
              <a:rPr lang="pt-BR" sz="2400" dirty="0">
                <a:solidFill>
                  <a:srgbClr val="FFFFFF"/>
                </a:solidFill>
                <a:latin typeface="Poppins"/>
                <a:ea typeface="Poppins"/>
                <a:cs typeface="Poppins"/>
                <a:sym typeface="Poppins"/>
              </a:rPr>
              <a:t>Funciona como uma etapa inicial de reconhecimento, voltada à captação de informações como </a:t>
            </a:r>
            <a:r>
              <a:rPr lang="pt-BR" sz="2400" b="1" dirty="0">
                <a:solidFill>
                  <a:srgbClr val="FFFFFF"/>
                </a:solidFill>
                <a:latin typeface="Poppins Bold"/>
                <a:ea typeface="Poppins Bold"/>
                <a:cs typeface="Poppins Bold"/>
                <a:sym typeface="Poppins Bold"/>
              </a:rPr>
              <a:t>horários, modalidades disponíveis, procedimentos de inscrição e regras de acesso</a:t>
            </a:r>
            <a:r>
              <a:rPr lang="pt-BR" sz="2400" dirty="0">
                <a:solidFill>
                  <a:srgbClr val="FFFFFF"/>
                </a:solidFill>
                <a:latin typeface="Poppins"/>
                <a:ea typeface="Poppins"/>
                <a:cs typeface="Poppins"/>
                <a:sym typeface="Poppins"/>
              </a:rPr>
              <a:t>.</a:t>
            </a:r>
          </a:p>
          <a:p>
            <a:pPr marL="746760" lvl="2" indent="-248920" algn="l">
              <a:lnSpc>
                <a:spcPts val="2879"/>
              </a:lnSpc>
            </a:pPr>
            <a:r>
              <a:rPr lang="pt-BR" sz="2400" dirty="0">
                <a:solidFill>
                  <a:srgbClr val="FFFFFF"/>
                </a:solidFill>
                <a:latin typeface="Poppins"/>
                <a:ea typeface="Poppins"/>
                <a:cs typeface="Poppins"/>
                <a:sym typeface="Poppins"/>
              </a:rPr>
              <a:t> </a:t>
            </a:r>
          </a:p>
          <a:p>
            <a:pPr marL="746760" lvl="2" indent="-248920" algn="l">
              <a:lnSpc>
                <a:spcPts val="2879"/>
              </a:lnSpc>
              <a:buFont typeface="Arial"/>
              <a:buChar char="⚬"/>
            </a:pPr>
            <a:r>
              <a:rPr lang="pt-BR" sz="2400" dirty="0">
                <a:solidFill>
                  <a:srgbClr val="FFFFFF"/>
                </a:solidFill>
                <a:latin typeface="Poppins"/>
                <a:ea typeface="Poppins"/>
                <a:cs typeface="Poppins"/>
                <a:sym typeface="Poppins"/>
              </a:rPr>
              <a:t>Nesse movimento, </a:t>
            </a:r>
            <a:r>
              <a:rPr lang="pt-BR" sz="2400" b="1" dirty="0">
                <a:solidFill>
                  <a:srgbClr val="FFFFFF"/>
                </a:solidFill>
                <a:latin typeface="Poppins Bold"/>
                <a:ea typeface="Poppins Bold"/>
                <a:cs typeface="Poppins Bold"/>
                <a:sym typeface="Poppins Bold"/>
              </a:rPr>
              <a:t>conhecer a estrutura física da unidade</a:t>
            </a:r>
            <a:r>
              <a:rPr lang="pt-BR" sz="2400" dirty="0">
                <a:solidFill>
                  <a:srgbClr val="FFFFFF"/>
                </a:solidFill>
                <a:latin typeface="Poppins"/>
                <a:ea typeface="Poppins"/>
                <a:cs typeface="Poppins"/>
                <a:sym typeface="Poppins"/>
              </a:rPr>
              <a:t> também surge como um aspecto recorrente e relevante.</a:t>
            </a:r>
          </a:p>
        </p:txBody>
      </p:sp>
      <p:grpSp>
        <p:nvGrpSpPr>
          <p:cNvPr id="16" name="Group 16"/>
          <p:cNvGrpSpPr/>
          <p:nvPr/>
        </p:nvGrpSpPr>
        <p:grpSpPr>
          <a:xfrm>
            <a:off x="4940906" y="8248610"/>
            <a:ext cx="12754865" cy="958848"/>
            <a:chOff x="0" y="0"/>
            <a:chExt cx="17006487" cy="1278464"/>
          </a:xfrm>
        </p:grpSpPr>
        <p:sp>
          <p:nvSpPr>
            <p:cNvPr id="17" name="Freeform 17"/>
            <p:cNvSpPr/>
            <p:nvPr/>
          </p:nvSpPr>
          <p:spPr>
            <a:xfrm>
              <a:off x="14332" y="17018"/>
              <a:ext cx="16977747" cy="1244479"/>
            </a:xfrm>
            <a:custGeom>
              <a:avLst/>
              <a:gdLst/>
              <a:ahLst/>
              <a:cxnLst/>
              <a:rect l="l" t="t" r="r" b="b"/>
              <a:pathLst>
                <a:path w="16977747" h="1244479">
                  <a:moveTo>
                    <a:pt x="0" y="207392"/>
                  </a:moveTo>
                  <a:cubicBezTo>
                    <a:pt x="0" y="92837"/>
                    <a:pt x="80821" y="0"/>
                    <a:pt x="180500" y="0"/>
                  </a:cubicBezTo>
                  <a:lnTo>
                    <a:pt x="16797248" y="0"/>
                  </a:lnTo>
                  <a:cubicBezTo>
                    <a:pt x="16896926" y="0"/>
                    <a:pt x="16977747" y="92838"/>
                    <a:pt x="16977747" y="207392"/>
                  </a:cubicBezTo>
                  <a:lnTo>
                    <a:pt x="16977747" y="1037087"/>
                  </a:lnTo>
                  <a:cubicBezTo>
                    <a:pt x="16977747" y="1151641"/>
                    <a:pt x="16896926" y="1244479"/>
                    <a:pt x="16797248" y="1244479"/>
                  </a:cubicBezTo>
                  <a:lnTo>
                    <a:pt x="180500" y="1244479"/>
                  </a:lnTo>
                  <a:cubicBezTo>
                    <a:pt x="80821" y="1244479"/>
                    <a:pt x="0" y="1151641"/>
                    <a:pt x="0" y="1037087"/>
                  </a:cubicBezTo>
                  <a:close/>
                </a:path>
              </a:pathLst>
            </a:custGeom>
            <a:solidFill>
              <a:srgbClr val="FFFFFF"/>
            </a:solidFill>
            <a:ln w="12700">
              <a:solidFill>
                <a:srgbClr val="000000"/>
              </a:solidFill>
            </a:ln>
          </p:spPr>
          <p:txBody>
            <a:bodyPr/>
            <a:lstStyle/>
            <a:p>
              <a:endParaRPr lang="pt-BR" dirty="0"/>
            </a:p>
          </p:txBody>
        </p:sp>
        <p:sp>
          <p:nvSpPr>
            <p:cNvPr id="18" name="Freeform 18"/>
            <p:cNvSpPr/>
            <p:nvPr/>
          </p:nvSpPr>
          <p:spPr>
            <a:xfrm>
              <a:off x="0" y="0"/>
              <a:ext cx="17006412" cy="1278515"/>
            </a:xfrm>
            <a:custGeom>
              <a:avLst/>
              <a:gdLst/>
              <a:ahLst/>
              <a:cxnLst/>
              <a:rect l="l" t="t" r="r" b="b"/>
              <a:pathLst>
                <a:path w="17006412" h="1278515">
                  <a:moveTo>
                    <a:pt x="0" y="224410"/>
                  </a:moveTo>
                  <a:cubicBezTo>
                    <a:pt x="0" y="100076"/>
                    <a:pt x="87610" y="0"/>
                    <a:pt x="194832" y="0"/>
                  </a:cubicBezTo>
                  <a:lnTo>
                    <a:pt x="16811580" y="0"/>
                  </a:lnTo>
                  <a:lnTo>
                    <a:pt x="16811580" y="16891"/>
                  </a:lnTo>
                  <a:lnTo>
                    <a:pt x="16811580" y="0"/>
                  </a:lnTo>
                  <a:cubicBezTo>
                    <a:pt x="16918910" y="0"/>
                    <a:pt x="17006412" y="100076"/>
                    <a:pt x="17006412" y="224410"/>
                  </a:cubicBezTo>
                  <a:lnTo>
                    <a:pt x="16992079" y="224410"/>
                  </a:lnTo>
                  <a:lnTo>
                    <a:pt x="17006412" y="224410"/>
                  </a:lnTo>
                  <a:lnTo>
                    <a:pt x="17006412" y="1054105"/>
                  </a:lnTo>
                  <a:lnTo>
                    <a:pt x="16992079" y="1054105"/>
                  </a:lnTo>
                  <a:lnTo>
                    <a:pt x="17006412" y="1054105"/>
                  </a:lnTo>
                  <a:cubicBezTo>
                    <a:pt x="17006412" y="1178438"/>
                    <a:pt x="16918803" y="1278515"/>
                    <a:pt x="16811580" y="1278515"/>
                  </a:cubicBezTo>
                  <a:lnTo>
                    <a:pt x="16811580" y="1261497"/>
                  </a:lnTo>
                  <a:lnTo>
                    <a:pt x="16811580" y="1278388"/>
                  </a:lnTo>
                  <a:lnTo>
                    <a:pt x="194832" y="1278388"/>
                  </a:lnTo>
                  <a:lnTo>
                    <a:pt x="194832" y="1261497"/>
                  </a:lnTo>
                  <a:lnTo>
                    <a:pt x="194832" y="1278388"/>
                  </a:lnTo>
                  <a:cubicBezTo>
                    <a:pt x="87610" y="1278515"/>
                    <a:pt x="0" y="1178438"/>
                    <a:pt x="0" y="1054105"/>
                  </a:cubicBezTo>
                  <a:lnTo>
                    <a:pt x="0" y="224410"/>
                  </a:lnTo>
                  <a:lnTo>
                    <a:pt x="14332" y="224410"/>
                  </a:lnTo>
                  <a:lnTo>
                    <a:pt x="0" y="224410"/>
                  </a:lnTo>
                  <a:moveTo>
                    <a:pt x="28772" y="224410"/>
                  </a:moveTo>
                  <a:lnTo>
                    <a:pt x="28772" y="1054105"/>
                  </a:lnTo>
                  <a:lnTo>
                    <a:pt x="14332" y="1054105"/>
                  </a:lnTo>
                  <a:lnTo>
                    <a:pt x="28772" y="1054105"/>
                  </a:lnTo>
                  <a:cubicBezTo>
                    <a:pt x="28772" y="1158880"/>
                    <a:pt x="102804" y="1244606"/>
                    <a:pt x="194940" y="1244606"/>
                  </a:cubicBezTo>
                  <a:lnTo>
                    <a:pt x="16811687" y="1244606"/>
                  </a:lnTo>
                  <a:cubicBezTo>
                    <a:pt x="16903824" y="1244606"/>
                    <a:pt x="16977855" y="1158880"/>
                    <a:pt x="16977855" y="1054105"/>
                  </a:cubicBezTo>
                  <a:lnTo>
                    <a:pt x="16977855" y="224410"/>
                  </a:lnTo>
                  <a:cubicBezTo>
                    <a:pt x="16977855" y="119635"/>
                    <a:pt x="16903824" y="33909"/>
                    <a:pt x="16811687" y="33909"/>
                  </a:cubicBezTo>
                  <a:lnTo>
                    <a:pt x="194832" y="33909"/>
                  </a:lnTo>
                  <a:lnTo>
                    <a:pt x="194832" y="16891"/>
                  </a:lnTo>
                  <a:lnTo>
                    <a:pt x="194832" y="33909"/>
                  </a:lnTo>
                  <a:cubicBezTo>
                    <a:pt x="102696" y="33909"/>
                    <a:pt x="28664" y="119635"/>
                    <a:pt x="28664" y="224410"/>
                  </a:cubicBezTo>
                  <a:close/>
                </a:path>
              </a:pathLst>
            </a:custGeom>
            <a:solidFill>
              <a:srgbClr val="1C334E"/>
            </a:solidFill>
            <a:ln w="12700">
              <a:solidFill>
                <a:srgbClr val="000000"/>
              </a:solidFill>
            </a:ln>
          </p:spPr>
          <p:txBody>
            <a:bodyPr/>
            <a:lstStyle/>
            <a:p>
              <a:endParaRPr lang="pt-BR" dirty="0"/>
            </a:p>
          </p:txBody>
        </p:sp>
        <p:sp>
          <p:nvSpPr>
            <p:cNvPr id="19" name="TextBox 19"/>
            <p:cNvSpPr txBox="1"/>
            <p:nvPr/>
          </p:nvSpPr>
          <p:spPr>
            <a:xfrm>
              <a:off x="0" y="-28575"/>
              <a:ext cx="17006487" cy="1307039"/>
            </a:xfrm>
            <a:prstGeom prst="rect">
              <a:avLst/>
            </a:prstGeom>
          </p:spPr>
          <p:txBody>
            <a:bodyPr lIns="50800" tIns="50800" rIns="50800" bIns="50800" rtlCol="0" anchor="ctr"/>
            <a:lstStyle/>
            <a:p>
              <a:pPr algn="ctr">
                <a:lnSpc>
                  <a:spcPts val="2400"/>
                </a:lnSpc>
              </a:pPr>
              <a:r>
                <a:rPr lang="pt-BR" sz="2000" dirty="0">
                  <a:solidFill>
                    <a:srgbClr val="56AA88"/>
                  </a:solidFill>
                  <a:latin typeface="Poppins"/>
                  <a:ea typeface="Poppins"/>
                  <a:cs typeface="Poppins"/>
                  <a:sym typeface="Poppins"/>
                </a:rPr>
                <a:t>Não foram observadas </a:t>
              </a:r>
              <a:r>
                <a:rPr lang="pt-BR" sz="2000" b="1" dirty="0">
                  <a:solidFill>
                    <a:srgbClr val="56AA88"/>
                  </a:solidFill>
                  <a:latin typeface="Poppins Bold"/>
                  <a:ea typeface="Poppins Bold"/>
                  <a:cs typeface="Poppins Bold"/>
                  <a:sym typeface="Poppins Bold"/>
                </a:rPr>
                <a:t>queixas ou barreiras</a:t>
              </a:r>
              <a:r>
                <a:rPr lang="pt-BR" sz="2000" dirty="0">
                  <a:solidFill>
                    <a:srgbClr val="56AA88"/>
                  </a:solidFill>
                  <a:latin typeface="Poppins"/>
                  <a:ea typeface="Poppins"/>
                  <a:cs typeface="Poppins"/>
                  <a:sym typeface="Poppins"/>
                </a:rPr>
                <a:t> relacionadas ao acesso ao portal digital do Sesc.</a:t>
              </a:r>
            </a:p>
          </p:txBody>
        </p:sp>
      </p:grpSp>
      <p:sp>
        <p:nvSpPr>
          <p:cNvPr id="20" name="Freeform 20"/>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7"/>
            <a:stretch>
              <a:fillRect t="-3910" r="-1388" b="-3916"/>
            </a:stretch>
          </a:blipFill>
        </p:spPr>
        <p:txBody>
          <a:bodyPr/>
          <a:lstStyle/>
          <a:p>
            <a:endParaRPr lang="pt-BR" dirty="0"/>
          </a:p>
        </p:txBody>
      </p:sp>
      <p:sp>
        <p:nvSpPr>
          <p:cNvPr id="21" name="Freeform 21"/>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8"/>
            <a:stretch>
              <a:fillRect t="-10303"/>
            </a:stretch>
          </a:blipFill>
        </p:spPr>
        <p:txBody>
          <a:bodyPr/>
          <a:lstStyle/>
          <a:p>
            <a:endParaRPr lang="pt-BR" dirty="0"/>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19</a:t>
            </a:r>
          </a:p>
        </p:txBody>
      </p:sp>
      <p:sp>
        <p:nvSpPr>
          <p:cNvPr id="23" name="TextBox 23"/>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9379"/>
            <a:ext cx="2503189" cy="766685"/>
          </a:xfrm>
          <a:prstGeom prst="rect">
            <a:avLst/>
          </a:prstGeom>
        </p:spPr>
        <p:txBody>
          <a:bodyPr lIns="0" tIns="0" rIns="0" bIns="0" rtlCol="0" anchor="t">
            <a:spAutoFit/>
          </a:bodyPr>
          <a:lstStyle/>
          <a:p>
            <a:pPr algn="l">
              <a:lnSpc>
                <a:spcPts val="6201"/>
              </a:lnSpc>
            </a:pPr>
            <a:r>
              <a:rPr lang="pt-BR" sz="4429" b="1" dirty="0">
                <a:solidFill>
                  <a:srgbClr val="1C4B92"/>
                </a:solidFill>
                <a:latin typeface="Poppins Bold"/>
                <a:ea typeface="Poppins Bold"/>
                <a:cs typeface="Poppins Bold"/>
                <a:sym typeface="Poppins Bold"/>
              </a:rPr>
              <a:t>Sumário</a:t>
            </a:r>
          </a:p>
        </p:txBody>
      </p:sp>
      <p:sp>
        <p:nvSpPr>
          <p:cNvPr id="3" name="TextBox 3"/>
          <p:cNvSpPr txBox="1"/>
          <p:nvPr/>
        </p:nvSpPr>
        <p:spPr>
          <a:xfrm>
            <a:off x="1028700" y="2004593"/>
            <a:ext cx="988482"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10</a:t>
            </a:r>
          </a:p>
        </p:txBody>
      </p:sp>
      <p:sp>
        <p:nvSpPr>
          <p:cNvPr id="4" name="TextBox 4"/>
          <p:cNvSpPr txBox="1"/>
          <p:nvPr/>
        </p:nvSpPr>
        <p:spPr>
          <a:xfrm>
            <a:off x="1028700" y="2567401"/>
            <a:ext cx="97399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16</a:t>
            </a:r>
          </a:p>
        </p:txBody>
      </p:sp>
      <p:sp>
        <p:nvSpPr>
          <p:cNvPr id="5" name="TextBox 5"/>
          <p:cNvSpPr txBox="1"/>
          <p:nvPr/>
        </p:nvSpPr>
        <p:spPr>
          <a:xfrm>
            <a:off x="1028700" y="4255828"/>
            <a:ext cx="1095900"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37</a:t>
            </a:r>
          </a:p>
        </p:txBody>
      </p:sp>
      <p:sp>
        <p:nvSpPr>
          <p:cNvPr id="6" name="TextBox 6"/>
          <p:cNvSpPr txBox="1"/>
          <p:nvPr/>
        </p:nvSpPr>
        <p:spPr>
          <a:xfrm>
            <a:off x="1028700" y="3130210"/>
            <a:ext cx="1173948"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25</a:t>
            </a:r>
          </a:p>
        </p:txBody>
      </p:sp>
      <p:sp>
        <p:nvSpPr>
          <p:cNvPr id="7" name="TextBox 7"/>
          <p:cNvSpPr txBox="1"/>
          <p:nvPr/>
        </p:nvSpPr>
        <p:spPr>
          <a:xfrm>
            <a:off x="1028700" y="4818637"/>
            <a:ext cx="101221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41</a:t>
            </a:r>
          </a:p>
        </p:txBody>
      </p:sp>
      <p:sp>
        <p:nvSpPr>
          <p:cNvPr id="8" name="TextBox 8"/>
          <p:cNvSpPr txBox="1"/>
          <p:nvPr/>
        </p:nvSpPr>
        <p:spPr>
          <a:xfrm>
            <a:off x="1028700" y="3693019"/>
            <a:ext cx="1140154"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29</a:t>
            </a:r>
          </a:p>
        </p:txBody>
      </p:sp>
      <p:sp>
        <p:nvSpPr>
          <p:cNvPr id="9" name="TextBox 9"/>
          <p:cNvSpPr txBox="1"/>
          <p:nvPr/>
        </p:nvSpPr>
        <p:spPr>
          <a:xfrm>
            <a:off x="1028700" y="5381446"/>
            <a:ext cx="1165097"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47</a:t>
            </a:r>
          </a:p>
        </p:txBody>
      </p:sp>
      <p:sp>
        <p:nvSpPr>
          <p:cNvPr id="10" name="TextBox 10"/>
          <p:cNvSpPr txBox="1"/>
          <p:nvPr/>
        </p:nvSpPr>
        <p:spPr>
          <a:xfrm>
            <a:off x="1028700" y="5945475"/>
            <a:ext cx="1251595"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50</a:t>
            </a:r>
          </a:p>
        </p:txBody>
      </p:sp>
      <p:sp>
        <p:nvSpPr>
          <p:cNvPr id="11" name="TextBox 11"/>
          <p:cNvSpPr txBox="1"/>
          <p:nvPr/>
        </p:nvSpPr>
        <p:spPr>
          <a:xfrm>
            <a:off x="1028700" y="6509503"/>
            <a:ext cx="113934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57</a:t>
            </a:r>
          </a:p>
        </p:txBody>
      </p:sp>
      <p:sp>
        <p:nvSpPr>
          <p:cNvPr id="12" name="TextBox 12"/>
          <p:cNvSpPr txBox="1"/>
          <p:nvPr/>
        </p:nvSpPr>
        <p:spPr>
          <a:xfrm>
            <a:off x="1028700" y="7073532"/>
            <a:ext cx="1239123"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60</a:t>
            </a:r>
          </a:p>
        </p:txBody>
      </p:sp>
      <p:sp>
        <p:nvSpPr>
          <p:cNvPr id="13" name="TextBox 13"/>
          <p:cNvSpPr txBox="1"/>
          <p:nvPr/>
        </p:nvSpPr>
        <p:spPr>
          <a:xfrm>
            <a:off x="1028700" y="7637561"/>
            <a:ext cx="1237111"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65</a:t>
            </a:r>
          </a:p>
        </p:txBody>
      </p:sp>
      <p:sp>
        <p:nvSpPr>
          <p:cNvPr id="14" name="TextBox 14"/>
          <p:cNvSpPr txBox="1"/>
          <p:nvPr/>
        </p:nvSpPr>
        <p:spPr>
          <a:xfrm>
            <a:off x="1028700" y="8199729"/>
            <a:ext cx="1126878"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67</a:t>
            </a:r>
          </a:p>
        </p:txBody>
      </p:sp>
      <p:sp>
        <p:nvSpPr>
          <p:cNvPr id="15" name="TextBox 15"/>
          <p:cNvSpPr txBox="1"/>
          <p:nvPr/>
        </p:nvSpPr>
        <p:spPr>
          <a:xfrm>
            <a:off x="1028700" y="8761898"/>
            <a:ext cx="120371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69</a:t>
            </a:r>
          </a:p>
        </p:txBody>
      </p:sp>
      <p:sp>
        <p:nvSpPr>
          <p:cNvPr id="16" name="TextBox 16"/>
          <p:cNvSpPr txBox="1"/>
          <p:nvPr/>
        </p:nvSpPr>
        <p:spPr>
          <a:xfrm>
            <a:off x="1803296" y="2004593"/>
            <a:ext cx="9466706"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A imagem SESC e a escolha pela instituição</a:t>
            </a:r>
          </a:p>
        </p:txBody>
      </p:sp>
      <p:sp>
        <p:nvSpPr>
          <p:cNvPr id="17" name="TextBox 17"/>
          <p:cNvSpPr txBox="1"/>
          <p:nvPr/>
        </p:nvSpPr>
        <p:spPr>
          <a:xfrm>
            <a:off x="1803296" y="2567401"/>
            <a:ext cx="1014567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A jornada de atendimento segundo os clientes</a:t>
            </a:r>
          </a:p>
        </p:txBody>
      </p:sp>
      <p:sp>
        <p:nvSpPr>
          <p:cNvPr id="18" name="TextBox 18"/>
          <p:cNvSpPr txBox="1"/>
          <p:nvPr/>
        </p:nvSpPr>
        <p:spPr>
          <a:xfrm>
            <a:off x="1803296" y="4255828"/>
            <a:ext cx="8014911"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Atendimento aula / serviço prestado</a:t>
            </a:r>
          </a:p>
        </p:txBody>
      </p:sp>
      <p:sp>
        <p:nvSpPr>
          <p:cNvPr id="19" name="TextBox 19"/>
          <p:cNvSpPr txBox="1"/>
          <p:nvPr/>
        </p:nvSpPr>
        <p:spPr>
          <a:xfrm>
            <a:off x="1803296" y="3130210"/>
            <a:ext cx="5259380"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Chegada e acolhimento</a:t>
            </a:r>
          </a:p>
        </p:txBody>
      </p:sp>
      <p:sp>
        <p:nvSpPr>
          <p:cNvPr id="20" name="TextBox 20"/>
          <p:cNvSpPr txBox="1"/>
          <p:nvPr/>
        </p:nvSpPr>
        <p:spPr>
          <a:xfrm>
            <a:off x="1803296" y="4818637"/>
            <a:ext cx="8240821"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Pós atendimento / acompanhamento</a:t>
            </a:r>
          </a:p>
        </p:txBody>
      </p:sp>
      <p:sp>
        <p:nvSpPr>
          <p:cNvPr id="21" name="TextBox 21"/>
          <p:cNvSpPr txBox="1"/>
          <p:nvPr/>
        </p:nvSpPr>
        <p:spPr>
          <a:xfrm>
            <a:off x="1803296" y="3693019"/>
            <a:ext cx="6598664"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Estrutura Física e organização</a:t>
            </a:r>
          </a:p>
        </p:txBody>
      </p:sp>
      <p:sp>
        <p:nvSpPr>
          <p:cNvPr id="22" name="TextBox 22"/>
          <p:cNvSpPr txBox="1"/>
          <p:nvPr/>
        </p:nvSpPr>
        <p:spPr>
          <a:xfrm>
            <a:off x="1803296" y="5381446"/>
            <a:ext cx="5344340"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Sobre o trabalho no </a:t>
            </a:r>
            <a:r>
              <a:rPr lang="pt-BR" sz="2799" b="1" dirty="0" err="1">
                <a:solidFill>
                  <a:srgbClr val="1C4B92"/>
                </a:solidFill>
                <a:latin typeface="Poppins Bold"/>
                <a:ea typeface="Poppins Bold"/>
                <a:cs typeface="Poppins Bold"/>
                <a:sym typeface="Poppins Bold"/>
              </a:rPr>
              <a:t>sesc</a:t>
            </a:r>
            <a:endParaRPr lang="pt-BR" sz="2799" b="1" dirty="0">
              <a:solidFill>
                <a:srgbClr val="1C4B92"/>
              </a:solidFill>
              <a:latin typeface="Poppins Bold"/>
              <a:ea typeface="Poppins Bold"/>
              <a:cs typeface="Poppins Bold"/>
              <a:sym typeface="Poppins Bold"/>
            </a:endParaRPr>
          </a:p>
        </p:txBody>
      </p:sp>
      <p:sp>
        <p:nvSpPr>
          <p:cNvPr id="23" name="TextBox 23"/>
          <p:cNvSpPr txBox="1"/>
          <p:nvPr/>
        </p:nvSpPr>
        <p:spPr>
          <a:xfrm>
            <a:off x="1803296" y="5945475"/>
            <a:ext cx="7745276"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Um olhar sobre a jornada do cliente</a:t>
            </a:r>
          </a:p>
        </p:txBody>
      </p:sp>
      <p:sp>
        <p:nvSpPr>
          <p:cNvPr id="24" name="TextBox 24"/>
          <p:cNvSpPr txBox="1"/>
          <p:nvPr/>
        </p:nvSpPr>
        <p:spPr>
          <a:xfrm>
            <a:off x="1803296" y="6509503"/>
            <a:ext cx="8748629"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Fluxos internos e o processo de trabalho</a:t>
            </a:r>
          </a:p>
        </p:txBody>
      </p:sp>
      <p:sp>
        <p:nvSpPr>
          <p:cNvPr id="25" name="TextBox 25"/>
          <p:cNvSpPr txBox="1"/>
          <p:nvPr/>
        </p:nvSpPr>
        <p:spPr>
          <a:xfrm>
            <a:off x="1803296" y="7073532"/>
            <a:ext cx="4670343"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Integração das áreas</a:t>
            </a:r>
          </a:p>
        </p:txBody>
      </p:sp>
      <p:sp>
        <p:nvSpPr>
          <p:cNvPr id="26" name="TextBox 26"/>
          <p:cNvSpPr txBox="1"/>
          <p:nvPr/>
        </p:nvSpPr>
        <p:spPr>
          <a:xfrm>
            <a:off x="1803296" y="7637561"/>
            <a:ext cx="4767568"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Sobre a comunicação</a:t>
            </a:r>
          </a:p>
        </p:txBody>
      </p:sp>
      <p:sp>
        <p:nvSpPr>
          <p:cNvPr id="27" name="TextBox 27"/>
          <p:cNvSpPr txBox="1"/>
          <p:nvPr/>
        </p:nvSpPr>
        <p:spPr>
          <a:xfrm>
            <a:off x="1803296" y="8199729"/>
            <a:ext cx="7415210"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Ferramentas, sistemas e recursos</a:t>
            </a:r>
          </a:p>
        </p:txBody>
      </p:sp>
      <p:sp>
        <p:nvSpPr>
          <p:cNvPr id="28" name="TextBox 28"/>
          <p:cNvSpPr txBox="1"/>
          <p:nvPr/>
        </p:nvSpPr>
        <p:spPr>
          <a:xfrm>
            <a:off x="1803296" y="8761898"/>
            <a:ext cx="6056907" cy="482761"/>
          </a:xfrm>
          <a:prstGeom prst="rect">
            <a:avLst/>
          </a:prstGeom>
        </p:spPr>
        <p:txBody>
          <a:bodyPr lIns="0" tIns="0" rIns="0" bIns="0" rtlCol="0" anchor="t">
            <a:spAutoFit/>
          </a:bodyPr>
          <a:lstStyle/>
          <a:p>
            <a:pPr algn="l">
              <a:lnSpc>
                <a:spcPts val="3919"/>
              </a:lnSpc>
            </a:pPr>
            <a:r>
              <a:rPr lang="pt-BR" sz="2799" b="1" dirty="0">
                <a:solidFill>
                  <a:srgbClr val="1C4B92"/>
                </a:solidFill>
                <a:latin typeface="Poppins Bold"/>
                <a:ea typeface="Poppins Bold"/>
                <a:cs typeface="Poppins Bold"/>
                <a:sym typeface="Poppins Bold"/>
              </a:rPr>
              <a:t>Treinamento e capacitação</a:t>
            </a:r>
          </a:p>
        </p:txBody>
      </p:sp>
      <p:sp>
        <p:nvSpPr>
          <p:cNvPr id="29" name="Freeform 29"/>
          <p:cNvSpPr/>
          <p:nvPr/>
        </p:nvSpPr>
        <p:spPr>
          <a:xfrm>
            <a:off x="16425361" y="61235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30" name="Freeform 30"/>
          <p:cNvSpPr/>
          <p:nvPr/>
        </p:nvSpPr>
        <p:spPr>
          <a:xfrm>
            <a:off x="15013822" y="345658"/>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3"/>
            <a:stretch>
              <a:fillRect/>
            </a:stretch>
          </a:blipFill>
        </p:spPr>
        <p:txBody>
          <a:bodyPr/>
          <a:lstStyle/>
          <a:p>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96284" y="556070"/>
            <a:ext cx="10895432" cy="1046531"/>
            <a:chOff x="0" y="0"/>
            <a:chExt cx="14527242" cy="1395374"/>
          </a:xfrm>
        </p:grpSpPr>
        <p:sp>
          <p:nvSpPr>
            <p:cNvPr id="3" name="Freeform 3"/>
            <p:cNvSpPr/>
            <p:nvPr/>
          </p:nvSpPr>
          <p:spPr>
            <a:xfrm>
              <a:off x="0" y="0"/>
              <a:ext cx="14527242" cy="1395374"/>
            </a:xfrm>
            <a:custGeom>
              <a:avLst/>
              <a:gdLst/>
              <a:ahLst/>
              <a:cxnLst/>
              <a:rect l="l" t="t" r="r" b="b"/>
              <a:pathLst>
                <a:path w="14527242" h="1395374">
                  <a:moveTo>
                    <a:pt x="0" y="0"/>
                  </a:moveTo>
                  <a:lnTo>
                    <a:pt x="14527242" y="0"/>
                  </a:lnTo>
                  <a:lnTo>
                    <a:pt x="14527242" y="1395374"/>
                  </a:lnTo>
                  <a:lnTo>
                    <a:pt x="0" y="1395374"/>
                  </a:lnTo>
                  <a:close/>
                </a:path>
              </a:pathLst>
            </a:custGeom>
            <a:solidFill>
              <a:srgbClr val="FFFFFF">
                <a:alpha val="0"/>
              </a:srgbClr>
            </a:solidFill>
            <a:ln w="12700">
              <a:solidFill>
                <a:srgbClr val="000000"/>
              </a:solidFill>
            </a:ln>
          </p:spPr>
          <p:txBody>
            <a:bodyPr/>
            <a:lstStyle/>
            <a:p>
              <a:endParaRPr lang="pt-BR" dirty="0"/>
            </a:p>
          </p:txBody>
        </p:sp>
        <p:sp>
          <p:nvSpPr>
            <p:cNvPr id="4" name="TextBox 4"/>
            <p:cNvSpPr txBox="1"/>
            <p:nvPr/>
          </p:nvSpPr>
          <p:spPr>
            <a:xfrm>
              <a:off x="0" y="238125"/>
              <a:ext cx="14527242" cy="1157249"/>
            </a:xfrm>
            <a:prstGeom prst="rect">
              <a:avLst/>
            </a:prstGeom>
          </p:spPr>
          <p:txBody>
            <a:bodyPr lIns="0" tIns="0" rIns="0" bIns="0" rtlCol="0" anchor="ctr"/>
            <a:lstStyle/>
            <a:p>
              <a:pPr marL="0" lvl="0" indent="0" algn="ctr">
                <a:lnSpc>
                  <a:spcPts val="2100"/>
                </a:lnSpc>
                <a:spcBef>
                  <a:spcPct val="0"/>
                </a:spcBef>
              </a:pPr>
              <a:r>
                <a:rPr lang="pt-BR" sz="4200" b="1" u="none" strike="noStrike" dirty="0">
                  <a:solidFill>
                    <a:srgbClr val="024C99"/>
                  </a:solidFill>
                  <a:latin typeface="Poppins Bold"/>
                  <a:ea typeface="Poppins Bold"/>
                  <a:cs typeface="Poppins Bold"/>
                  <a:sym typeface="Poppins Bold"/>
                </a:rPr>
                <a:t>O portal do Sesc ou contato telefônico</a:t>
              </a:r>
            </a:p>
          </p:txBody>
        </p:sp>
      </p:grpSp>
      <p:grpSp>
        <p:nvGrpSpPr>
          <p:cNvPr id="5" name="Group 5"/>
          <p:cNvGrpSpPr/>
          <p:nvPr/>
        </p:nvGrpSpPr>
        <p:grpSpPr>
          <a:xfrm rot="5400000">
            <a:off x="1742219" y="653009"/>
            <a:ext cx="5068763" cy="9516588"/>
            <a:chOff x="0" y="0"/>
            <a:chExt cx="1042955" cy="1958146"/>
          </a:xfrm>
        </p:grpSpPr>
        <p:sp>
          <p:nvSpPr>
            <p:cNvPr id="6" name="Freeform 6"/>
            <p:cNvSpPr/>
            <p:nvPr/>
          </p:nvSpPr>
          <p:spPr>
            <a:xfrm>
              <a:off x="0" y="0"/>
              <a:ext cx="1042955" cy="1958146"/>
            </a:xfrm>
            <a:custGeom>
              <a:avLst/>
              <a:gdLst/>
              <a:ahLst/>
              <a:cxnLst/>
              <a:rect l="l" t="t" r="r" b="b"/>
              <a:pathLst>
                <a:path w="1042955" h="1958146">
                  <a:moveTo>
                    <a:pt x="29832" y="0"/>
                  </a:moveTo>
                  <a:lnTo>
                    <a:pt x="1013124" y="0"/>
                  </a:lnTo>
                  <a:cubicBezTo>
                    <a:pt x="1021036" y="0"/>
                    <a:pt x="1028623" y="3143"/>
                    <a:pt x="1034218" y="8737"/>
                  </a:cubicBezTo>
                  <a:cubicBezTo>
                    <a:pt x="1039812" y="14332"/>
                    <a:pt x="1042955" y="21920"/>
                    <a:pt x="1042955" y="29832"/>
                  </a:cubicBezTo>
                  <a:lnTo>
                    <a:pt x="1042955" y="1928314"/>
                  </a:lnTo>
                  <a:cubicBezTo>
                    <a:pt x="1042955" y="1936226"/>
                    <a:pt x="1039812" y="1943814"/>
                    <a:pt x="1034218" y="1949408"/>
                  </a:cubicBezTo>
                  <a:cubicBezTo>
                    <a:pt x="1028623" y="1955003"/>
                    <a:pt x="1021036" y="1958146"/>
                    <a:pt x="1013124" y="1958146"/>
                  </a:cubicBezTo>
                  <a:lnTo>
                    <a:pt x="29832" y="1958146"/>
                  </a:lnTo>
                  <a:cubicBezTo>
                    <a:pt x="21920" y="1958146"/>
                    <a:pt x="14332" y="1955003"/>
                    <a:pt x="8737" y="1949408"/>
                  </a:cubicBezTo>
                  <a:cubicBezTo>
                    <a:pt x="3143" y="1943814"/>
                    <a:pt x="0" y="1936226"/>
                    <a:pt x="0" y="1928314"/>
                  </a:cubicBezTo>
                  <a:lnTo>
                    <a:pt x="0" y="29832"/>
                  </a:lnTo>
                  <a:cubicBezTo>
                    <a:pt x="0" y="21920"/>
                    <a:pt x="3143" y="14332"/>
                    <a:pt x="8737" y="8737"/>
                  </a:cubicBezTo>
                  <a:cubicBezTo>
                    <a:pt x="14332" y="3143"/>
                    <a:pt x="21920" y="0"/>
                    <a:pt x="29832" y="0"/>
                  </a:cubicBezTo>
                  <a:close/>
                </a:path>
              </a:pathLst>
            </a:custGeom>
            <a:solidFill>
              <a:srgbClr val="56AA88"/>
            </a:solidFill>
          </p:spPr>
          <p:txBody>
            <a:bodyPr/>
            <a:lstStyle/>
            <a:p>
              <a:endParaRPr lang="pt-BR" dirty="0"/>
            </a:p>
          </p:txBody>
        </p:sp>
        <p:sp>
          <p:nvSpPr>
            <p:cNvPr id="7" name="TextBox 7"/>
            <p:cNvSpPr txBox="1"/>
            <p:nvPr/>
          </p:nvSpPr>
          <p:spPr>
            <a:xfrm>
              <a:off x="0" y="95250"/>
              <a:ext cx="1042955" cy="1862896"/>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10935122" y="1194905"/>
            <a:ext cx="6152554" cy="9516588"/>
            <a:chOff x="0" y="0"/>
            <a:chExt cx="1265958" cy="1958146"/>
          </a:xfrm>
        </p:grpSpPr>
        <p:sp>
          <p:nvSpPr>
            <p:cNvPr id="9" name="Freeform 9"/>
            <p:cNvSpPr/>
            <p:nvPr/>
          </p:nvSpPr>
          <p:spPr>
            <a:xfrm>
              <a:off x="0" y="0"/>
              <a:ext cx="1265958" cy="1958146"/>
            </a:xfrm>
            <a:custGeom>
              <a:avLst/>
              <a:gdLst/>
              <a:ahLst/>
              <a:cxnLst/>
              <a:rect l="l" t="t" r="r" b="b"/>
              <a:pathLst>
                <a:path w="1265958" h="1958146">
                  <a:moveTo>
                    <a:pt x="24577" y="0"/>
                  </a:moveTo>
                  <a:lnTo>
                    <a:pt x="1241381" y="0"/>
                  </a:lnTo>
                  <a:cubicBezTo>
                    <a:pt x="1247899" y="0"/>
                    <a:pt x="1254150" y="2589"/>
                    <a:pt x="1258759" y="7198"/>
                  </a:cubicBezTo>
                  <a:cubicBezTo>
                    <a:pt x="1263368" y="11807"/>
                    <a:pt x="1265958" y="18059"/>
                    <a:pt x="1265958" y="24577"/>
                  </a:cubicBezTo>
                  <a:lnTo>
                    <a:pt x="1265958" y="1933569"/>
                  </a:lnTo>
                  <a:cubicBezTo>
                    <a:pt x="1265958" y="1940087"/>
                    <a:pt x="1263368" y="1946338"/>
                    <a:pt x="1258759" y="1950947"/>
                  </a:cubicBezTo>
                  <a:cubicBezTo>
                    <a:pt x="1254150" y="1955556"/>
                    <a:pt x="1247899" y="1958146"/>
                    <a:pt x="1241381" y="1958146"/>
                  </a:cubicBezTo>
                  <a:lnTo>
                    <a:pt x="24577" y="1958146"/>
                  </a:lnTo>
                  <a:cubicBezTo>
                    <a:pt x="18059" y="1958146"/>
                    <a:pt x="11807" y="1955556"/>
                    <a:pt x="7198" y="1950947"/>
                  </a:cubicBezTo>
                  <a:cubicBezTo>
                    <a:pt x="2589" y="1946338"/>
                    <a:pt x="0" y="1940087"/>
                    <a:pt x="0" y="1933569"/>
                  </a:cubicBezTo>
                  <a:lnTo>
                    <a:pt x="0" y="24577"/>
                  </a:lnTo>
                  <a:cubicBezTo>
                    <a:pt x="0" y="18059"/>
                    <a:pt x="2589" y="11807"/>
                    <a:pt x="7198" y="7198"/>
                  </a:cubicBezTo>
                  <a:cubicBezTo>
                    <a:pt x="11807" y="2589"/>
                    <a:pt x="18059" y="0"/>
                    <a:pt x="24577" y="0"/>
                  </a:cubicBezTo>
                  <a:close/>
                </a:path>
              </a:pathLst>
            </a:custGeom>
            <a:solidFill>
              <a:srgbClr val="56AA88"/>
            </a:solidFill>
          </p:spPr>
          <p:txBody>
            <a:bodyPr/>
            <a:lstStyle/>
            <a:p>
              <a:endParaRPr lang="pt-BR" dirty="0"/>
            </a:p>
          </p:txBody>
        </p:sp>
        <p:sp>
          <p:nvSpPr>
            <p:cNvPr id="10" name="TextBox 10"/>
            <p:cNvSpPr txBox="1"/>
            <p:nvPr/>
          </p:nvSpPr>
          <p:spPr>
            <a:xfrm>
              <a:off x="0" y="95250"/>
              <a:ext cx="1265958" cy="1862896"/>
            </a:xfrm>
            <a:prstGeom prst="rect">
              <a:avLst/>
            </a:prstGeom>
          </p:spPr>
          <p:txBody>
            <a:bodyPr lIns="50800" tIns="50800" rIns="50800" bIns="50800" rtlCol="0" anchor="ctr"/>
            <a:lstStyle/>
            <a:p>
              <a:pPr algn="ctr">
                <a:lnSpc>
                  <a:spcPts val="901"/>
                </a:lnSpc>
              </a:pPr>
              <a:endParaRPr lang="pt-BR" dirty="0"/>
            </a:p>
          </p:txBody>
        </p:sp>
      </p:grpSp>
      <p:sp>
        <p:nvSpPr>
          <p:cNvPr id="11" name="Freeform 11"/>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12" name="Freeform 12"/>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13" name="Freeform 13"/>
          <p:cNvSpPr/>
          <p:nvPr/>
        </p:nvSpPr>
        <p:spPr>
          <a:xfrm>
            <a:off x="4108453" y="1989175"/>
            <a:ext cx="1039823" cy="729176"/>
          </a:xfrm>
          <a:custGeom>
            <a:avLst/>
            <a:gdLst/>
            <a:ahLst/>
            <a:cxnLst/>
            <a:rect l="l" t="t" r="r" b="b"/>
            <a:pathLst>
              <a:path w="1039823" h="729176">
                <a:moveTo>
                  <a:pt x="0" y="0"/>
                </a:moveTo>
                <a:lnTo>
                  <a:pt x="1039824" y="0"/>
                </a:lnTo>
                <a:lnTo>
                  <a:pt x="1039824" y="729176"/>
                </a:lnTo>
                <a:lnTo>
                  <a:pt x="0" y="729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4" name="Freeform 14"/>
          <p:cNvSpPr/>
          <p:nvPr/>
        </p:nvSpPr>
        <p:spPr>
          <a:xfrm>
            <a:off x="13678432" y="1960903"/>
            <a:ext cx="785720" cy="785720"/>
          </a:xfrm>
          <a:custGeom>
            <a:avLst/>
            <a:gdLst/>
            <a:ahLst/>
            <a:cxnLst/>
            <a:rect l="l" t="t" r="r" b="b"/>
            <a:pathLst>
              <a:path w="785720" h="785720">
                <a:moveTo>
                  <a:pt x="0" y="0"/>
                </a:moveTo>
                <a:lnTo>
                  <a:pt x="785719" y="0"/>
                </a:lnTo>
                <a:lnTo>
                  <a:pt x="785719" y="785720"/>
                </a:lnTo>
                <a:lnTo>
                  <a:pt x="0" y="785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dirty="0"/>
          </a:p>
        </p:txBody>
      </p:sp>
      <p:sp>
        <p:nvSpPr>
          <p:cNvPr id="15" name="TextBox 15"/>
          <p:cNvSpPr txBox="1"/>
          <p:nvPr/>
        </p:nvSpPr>
        <p:spPr>
          <a:xfrm>
            <a:off x="732040" y="3076350"/>
            <a:ext cx="7991323" cy="4752975"/>
          </a:xfrm>
          <a:prstGeom prst="rect">
            <a:avLst/>
          </a:prstGeom>
        </p:spPr>
        <p:txBody>
          <a:bodyPr lIns="0" tIns="0" rIns="0" bIns="0" rtlCol="0" anchor="t">
            <a:spAutoFit/>
          </a:bodyPr>
          <a:lstStyle/>
          <a:p>
            <a:pPr algn="l">
              <a:lnSpc>
                <a:spcPts val="2400"/>
              </a:lnSpc>
            </a:pPr>
            <a:r>
              <a:rPr lang="pt-BR" sz="2000" dirty="0">
                <a:solidFill>
                  <a:srgbClr val="FFFFFF"/>
                </a:solidFill>
                <a:latin typeface="Poppins"/>
                <a:ea typeface="Poppins"/>
                <a:cs typeface="Poppins"/>
                <a:sym typeface="Poppins"/>
              </a:rPr>
              <a:t>Nas entrevistas com clientes de saúde e esporte, o que aparece sobre o </a:t>
            </a:r>
            <a:r>
              <a:rPr lang="pt-BR" sz="2000" b="1" dirty="0">
                <a:solidFill>
                  <a:srgbClr val="FFFFFF"/>
                </a:solidFill>
                <a:latin typeface="Poppins Bold"/>
                <a:ea typeface="Poppins Bold"/>
                <a:cs typeface="Poppins Bold"/>
                <a:sym typeface="Poppins Bold"/>
              </a:rPr>
              <a:t>portal do Sesc</a:t>
            </a:r>
            <a:r>
              <a:rPr lang="pt-BR" sz="2000" dirty="0">
                <a:solidFill>
                  <a:srgbClr val="FFFFFF"/>
                </a:solidFill>
                <a:latin typeface="Poppins"/>
                <a:ea typeface="Poppins"/>
                <a:cs typeface="Poppins"/>
                <a:sym typeface="Poppins"/>
              </a:rPr>
              <a:t> não é um discurso elaborado, nem emocional, como já comentado. </a:t>
            </a:r>
            <a:r>
              <a:rPr lang="pt-BR" sz="2000" u="sng" dirty="0">
                <a:solidFill>
                  <a:srgbClr val="FFFFFF"/>
                </a:solidFill>
                <a:latin typeface="Poppins"/>
                <a:ea typeface="Poppins"/>
                <a:cs typeface="Poppins"/>
                <a:sym typeface="Poppins"/>
              </a:rPr>
              <a:t>Não surgem elogios entusiasmados ou narrativas de encantamento.</a:t>
            </a:r>
          </a:p>
          <a:p>
            <a:pPr algn="l">
              <a:lnSpc>
                <a:spcPts val="2400"/>
              </a:lnSpc>
            </a:pPr>
            <a:endParaRPr lang="pt-BR" sz="2000" u="sng" dirty="0">
              <a:solidFill>
                <a:srgbClr val="FFFFFF"/>
              </a:solidFill>
              <a:latin typeface="Poppins"/>
              <a:ea typeface="Poppins"/>
              <a:cs typeface="Poppins"/>
              <a:sym typeface="Poppins"/>
            </a:endParaRPr>
          </a:p>
          <a:p>
            <a:pPr marL="241300" lvl="1" indent="-120650" algn="l">
              <a:lnSpc>
                <a:spcPts val="2400"/>
              </a:lnSpc>
              <a:buFont typeface="Arial"/>
              <a:buChar char="•"/>
            </a:pPr>
            <a:r>
              <a:rPr lang="pt-BR" sz="2000" dirty="0">
                <a:solidFill>
                  <a:srgbClr val="FFFFFF"/>
                </a:solidFill>
                <a:latin typeface="Poppins"/>
                <a:ea typeface="Poppins"/>
                <a:cs typeface="Poppins"/>
                <a:sym typeface="Poppins"/>
              </a:rPr>
              <a:t>O portal aparece como </a:t>
            </a:r>
            <a:r>
              <a:rPr lang="pt-BR" sz="2000" b="1" dirty="0">
                <a:solidFill>
                  <a:srgbClr val="FFFFFF"/>
                </a:solidFill>
                <a:latin typeface="Poppins Bold"/>
                <a:ea typeface="Poppins Bold"/>
                <a:cs typeface="Poppins Bold"/>
                <a:sym typeface="Poppins Bold"/>
              </a:rPr>
              <a:t>canal de apoio à busca de informações</a:t>
            </a:r>
            <a:r>
              <a:rPr lang="pt-BR" sz="2000" dirty="0">
                <a:solidFill>
                  <a:srgbClr val="FFFFFF"/>
                </a:solidFill>
                <a:latin typeface="Poppins"/>
                <a:ea typeface="Poppins"/>
                <a:cs typeface="Poppins"/>
                <a:sym typeface="Poppins"/>
              </a:rPr>
              <a:t>, especialmente na etapa inicial.</a:t>
            </a:r>
          </a:p>
          <a:p>
            <a:pPr marL="241300" lvl="1" indent="-120650" algn="l">
              <a:lnSpc>
                <a:spcPts val="2400"/>
              </a:lnSpc>
              <a:buFont typeface="Arial"/>
              <a:buChar char="•"/>
            </a:pPr>
            <a:r>
              <a:rPr lang="pt-BR" sz="2000" dirty="0">
                <a:solidFill>
                  <a:srgbClr val="FFFFFF"/>
                </a:solidFill>
                <a:latin typeface="Poppins"/>
                <a:ea typeface="Poppins"/>
                <a:cs typeface="Poppins"/>
                <a:sym typeface="Poppins"/>
              </a:rPr>
              <a:t> É utilizado de forma </a:t>
            </a:r>
            <a:r>
              <a:rPr lang="pt-BR" sz="2000" b="1" dirty="0">
                <a:solidFill>
                  <a:srgbClr val="FFFFFF"/>
                </a:solidFill>
                <a:latin typeface="Poppins Bold"/>
                <a:ea typeface="Poppins Bold"/>
                <a:cs typeface="Poppins Bold"/>
                <a:sym typeface="Poppins Bold"/>
              </a:rPr>
              <a:t>instrumental</a:t>
            </a:r>
            <a:r>
              <a:rPr lang="pt-BR" sz="2000" dirty="0">
                <a:solidFill>
                  <a:srgbClr val="FFFFFF"/>
                </a:solidFill>
                <a:latin typeface="Poppins"/>
                <a:ea typeface="Poppins"/>
                <a:cs typeface="Poppins"/>
                <a:sym typeface="Poppins"/>
              </a:rPr>
              <a:t>, para consultar:</a:t>
            </a:r>
          </a:p>
          <a:p>
            <a:pPr marL="698500" lvl="2" indent="-232833" algn="l">
              <a:lnSpc>
                <a:spcPts val="2400"/>
              </a:lnSpc>
              <a:buFont typeface="Arial"/>
              <a:buChar char="⚬"/>
            </a:pPr>
            <a:r>
              <a:rPr lang="pt-BR" sz="2000" dirty="0">
                <a:solidFill>
                  <a:srgbClr val="FFFFFF"/>
                </a:solidFill>
                <a:latin typeface="Poppins"/>
                <a:ea typeface="Poppins"/>
                <a:cs typeface="Poppins"/>
                <a:sym typeface="Poppins"/>
              </a:rPr>
              <a:t>serviços disponíveis,</a:t>
            </a:r>
          </a:p>
          <a:p>
            <a:pPr marL="698500" lvl="2" indent="-232833" algn="l">
              <a:lnSpc>
                <a:spcPts val="2400"/>
              </a:lnSpc>
              <a:buFont typeface="Arial"/>
              <a:buChar char="⚬"/>
            </a:pPr>
            <a:r>
              <a:rPr lang="pt-BR" sz="2000" dirty="0">
                <a:solidFill>
                  <a:srgbClr val="FFFFFF"/>
                </a:solidFill>
                <a:latin typeface="Poppins"/>
                <a:ea typeface="Poppins"/>
                <a:cs typeface="Poppins"/>
                <a:sym typeface="Poppins"/>
              </a:rPr>
              <a:t>horários,</a:t>
            </a:r>
          </a:p>
          <a:p>
            <a:pPr marL="698500" lvl="2" indent="-232833" algn="l">
              <a:lnSpc>
                <a:spcPts val="2400"/>
              </a:lnSpc>
              <a:buFont typeface="Arial"/>
              <a:buChar char="⚬"/>
            </a:pPr>
            <a:r>
              <a:rPr lang="pt-BR" sz="2000" dirty="0">
                <a:solidFill>
                  <a:srgbClr val="FFFFFF"/>
                </a:solidFill>
                <a:latin typeface="Poppins"/>
                <a:ea typeface="Poppins"/>
                <a:cs typeface="Poppins"/>
                <a:sym typeface="Poppins"/>
              </a:rPr>
              <a:t>regras,</a:t>
            </a:r>
          </a:p>
          <a:p>
            <a:pPr marL="698500" lvl="2" indent="-232833" algn="l">
              <a:lnSpc>
                <a:spcPts val="2400"/>
              </a:lnSpc>
              <a:buFont typeface="Arial"/>
              <a:buChar char="⚬"/>
            </a:pPr>
            <a:r>
              <a:rPr lang="pt-BR" sz="2000" dirty="0">
                <a:solidFill>
                  <a:srgbClr val="FFFFFF"/>
                </a:solidFill>
                <a:latin typeface="Poppins"/>
                <a:ea typeface="Poppins"/>
                <a:cs typeface="Poppins"/>
                <a:sym typeface="Poppins"/>
              </a:rPr>
              <a:t>procedimentos.</a:t>
            </a:r>
          </a:p>
          <a:p>
            <a:pPr marL="698500" lvl="2" indent="-232833" algn="l">
              <a:lnSpc>
                <a:spcPts val="2400"/>
              </a:lnSpc>
            </a:pPr>
            <a:endParaRPr lang="pt-BR" sz="2000" dirty="0">
              <a:solidFill>
                <a:srgbClr val="FFFFFF"/>
              </a:solidFill>
              <a:latin typeface="Poppins"/>
              <a:ea typeface="Poppins"/>
              <a:cs typeface="Poppins"/>
              <a:sym typeface="Poppins"/>
            </a:endParaRPr>
          </a:p>
          <a:p>
            <a:pPr marL="241300" lvl="1" indent="-120650" algn="l">
              <a:lnSpc>
                <a:spcPts val="2400"/>
              </a:lnSpc>
              <a:buFont typeface="Arial"/>
              <a:buChar char="•"/>
            </a:pPr>
            <a:r>
              <a:rPr lang="pt-BR" sz="2000" b="1" dirty="0">
                <a:solidFill>
                  <a:srgbClr val="FFFFFF"/>
                </a:solidFill>
                <a:latin typeface="Poppins Bold"/>
                <a:ea typeface="Poppins Bold"/>
                <a:cs typeface="Poppins Bold"/>
                <a:sym typeface="Poppins Bold"/>
              </a:rPr>
              <a:t> Não surgem queixas, barreiras ou frustrações</a:t>
            </a:r>
            <a:r>
              <a:rPr lang="pt-BR" sz="2000" dirty="0">
                <a:solidFill>
                  <a:srgbClr val="FFFFFF"/>
                </a:solidFill>
                <a:latin typeface="Poppins"/>
                <a:ea typeface="Poppins"/>
                <a:cs typeface="Poppins"/>
                <a:sym typeface="Poppins"/>
              </a:rPr>
              <a:t> relacionadas ao uso do portal.</a:t>
            </a:r>
          </a:p>
          <a:p>
            <a:pPr marL="241300" lvl="1" indent="-120650" algn="l">
              <a:lnSpc>
                <a:spcPts val="2400"/>
              </a:lnSpc>
            </a:pPr>
            <a:endParaRPr lang="pt-BR" sz="2000" dirty="0">
              <a:solidFill>
                <a:srgbClr val="FFFFFF"/>
              </a:solidFill>
              <a:latin typeface="Poppins"/>
              <a:ea typeface="Poppins"/>
              <a:cs typeface="Poppins"/>
              <a:sym typeface="Poppins"/>
            </a:endParaRPr>
          </a:p>
        </p:txBody>
      </p:sp>
      <p:sp>
        <p:nvSpPr>
          <p:cNvPr id="16" name="TextBox 16"/>
          <p:cNvSpPr txBox="1"/>
          <p:nvPr/>
        </p:nvSpPr>
        <p:spPr>
          <a:xfrm>
            <a:off x="9492095" y="3076350"/>
            <a:ext cx="8372674" cy="5953125"/>
          </a:xfrm>
          <a:prstGeom prst="rect">
            <a:avLst/>
          </a:prstGeom>
        </p:spPr>
        <p:txBody>
          <a:bodyPr lIns="0" tIns="0" rIns="0" bIns="0" rtlCol="0" anchor="t">
            <a:spAutoFit/>
          </a:bodyPr>
          <a:lstStyle/>
          <a:p>
            <a:pPr algn="l">
              <a:lnSpc>
                <a:spcPts val="2400"/>
              </a:lnSpc>
            </a:pPr>
            <a:r>
              <a:rPr lang="pt-BR" sz="2000" dirty="0">
                <a:solidFill>
                  <a:srgbClr val="FFFFFF"/>
                </a:solidFill>
                <a:latin typeface="Poppins"/>
                <a:ea typeface="Poppins"/>
                <a:cs typeface="Poppins"/>
                <a:sym typeface="Poppins"/>
              </a:rPr>
              <a:t>O contato telefônico surge como um </a:t>
            </a:r>
            <a:r>
              <a:rPr lang="pt-BR" sz="2000" b="1" dirty="0">
                <a:solidFill>
                  <a:srgbClr val="FFFFFF"/>
                </a:solidFill>
                <a:latin typeface="Poppins Bold"/>
                <a:ea typeface="Poppins Bold"/>
                <a:cs typeface="Poppins Bold"/>
                <a:sym typeface="Poppins Bold"/>
              </a:rPr>
              <a:t>canal de apoio essencial</a:t>
            </a:r>
            <a:r>
              <a:rPr lang="pt-BR" sz="2000" dirty="0">
                <a:solidFill>
                  <a:srgbClr val="FFFFFF"/>
                </a:solidFill>
                <a:latin typeface="Poppins"/>
                <a:ea typeface="Poppins"/>
                <a:cs typeface="Poppins"/>
                <a:sym typeface="Poppins"/>
              </a:rPr>
              <a:t> na jornada do cliente, especialmente por três razões:</a:t>
            </a:r>
          </a:p>
          <a:p>
            <a:pPr algn="l">
              <a:lnSpc>
                <a:spcPts val="2400"/>
              </a:lnSpc>
            </a:pPr>
            <a:endParaRPr lang="pt-BR" sz="2000" dirty="0">
              <a:solidFill>
                <a:srgbClr val="FFFFFF"/>
              </a:solidFill>
              <a:latin typeface="Poppins"/>
              <a:ea typeface="Poppins"/>
              <a:cs typeface="Poppins"/>
              <a:sym typeface="Poppins"/>
            </a:endParaRPr>
          </a:p>
          <a:p>
            <a:pPr marL="241300" lvl="1" indent="-120650" algn="l">
              <a:lnSpc>
                <a:spcPts val="2400"/>
              </a:lnSpc>
              <a:buFont typeface="Arial"/>
              <a:buChar char="•"/>
            </a:pPr>
            <a:r>
              <a:rPr lang="pt-BR" sz="2000" b="1" dirty="0">
                <a:solidFill>
                  <a:srgbClr val="FFFFFF"/>
                </a:solidFill>
                <a:latin typeface="Poppins Bold"/>
                <a:ea typeface="Poppins Bold"/>
                <a:cs typeface="Poppins Bold"/>
                <a:sym typeface="Poppins Bold"/>
              </a:rPr>
              <a:t>Inclusão geracional:</a:t>
            </a:r>
            <a:r>
              <a:rPr lang="pt-BR" sz="2000" dirty="0">
                <a:solidFill>
                  <a:srgbClr val="FFFFFF"/>
                </a:solidFill>
                <a:latin typeface="Poppins"/>
                <a:ea typeface="Poppins"/>
                <a:cs typeface="Poppins"/>
                <a:sym typeface="Poppins"/>
              </a:rPr>
              <a:t> para públicos de faixa etária mais elevada, o telefone representa um meio mais familiar, direto e confiável de contato, reduzindo barreiras de acesso impostas pelos canais digitais.</a:t>
            </a:r>
          </a:p>
          <a:p>
            <a:pPr marL="241300" lvl="1" indent="-120650" algn="l">
              <a:lnSpc>
                <a:spcPts val="2400"/>
              </a:lnSpc>
              <a:buFont typeface="Arial"/>
              <a:buChar char="•"/>
            </a:pPr>
            <a:r>
              <a:rPr lang="pt-BR" sz="2000" b="1" dirty="0">
                <a:solidFill>
                  <a:srgbClr val="FFFFFF"/>
                </a:solidFill>
                <a:latin typeface="Poppins Bold"/>
                <a:ea typeface="Poppins Bold"/>
                <a:cs typeface="Poppins Bold"/>
                <a:sym typeface="Poppins Bold"/>
              </a:rPr>
              <a:t>Suporte ao uso dos canais digitais:</a:t>
            </a:r>
            <a:r>
              <a:rPr lang="pt-BR" sz="2000" dirty="0">
                <a:solidFill>
                  <a:srgbClr val="FFFFFF"/>
                </a:solidFill>
                <a:latin typeface="Poppins"/>
                <a:ea typeface="Poppins"/>
                <a:cs typeface="Poppins"/>
                <a:sym typeface="Poppins"/>
              </a:rPr>
              <a:t> mesmo entre usuários que buscam o portal ou outros meios online, o telefone aparece como </a:t>
            </a:r>
            <a:r>
              <a:rPr lang="pt-BR" sz="2000" b="1" dirty="0">
                <a:solidFill>
                  <a:srgbClr val="FFFFFF"/>
                </a:solidFill>
                <a:latin typeface="Poppins Bold"/>
                <a:ea typeface="Poppins Bold"/>
                <a:cs typeface="Poppins Bold"/>
                <a:sym typeface="Poppins Bold"/>
              </a:rPr>
              <a:t>retaguarda</a:t>
            </a:r>
            <a:r>
              <a:rPr lang="pt-BR" sz="2000" dirty="0">
                <a:solidFill>
                  <a:srgbClr val="FFFFFF"/>
                </a:solidFill>
                <a:latin typeface="Poppins"/>
                <a:ea typeface="Poppins"/>
                <a:cs typeface="Poppins"/>
                <a:sym typeface="Poppins"/>
              </a:rPr>
              <a:t>, acionado quando surgem dúvidas sobre procedimentos, inscrições, regras ou navegação.</a:t>
            </a:r>
          </a:p>
          <a:p>
            <a:pPr marL="241300" lvl="1" indent="-120650" algn="l">
              <a:lnSpc>
                <a:spcPts val="2400"/>
              </a:lnSpc>
              <a:buFont typeface="Arial"/>
              <a:buChar char="•"/>
            </a:pPr>
            <a:r>
              <a:rPr lang="pt-BR" sz="2000" b="1" dirty="0">
                <a:solidFill>
                  <a:srgbClr val="FFFFFF"/>
                </a:solidFill>
                <a:latin typeface="Poppins Bold"/>
                <a:ea typeface="Poppins Bold"/>
                <a:cs typeface="Poppins Bold"/>
                <a:sym typeface="Poppins Bold"/>
              </a:rPr>
              <a:t>Resolução em situações de impasse:</a:t>
            </a:r>
            <a:r>
              <a:rPr lang="pt-BR" sz="2000" dirty="0">
                <a:solidFill>
                  <a:srgbClr val="FFFFFF"/>
                </a:solidFill>
                <a:latin typeface="Poppins"/>
                <a:ea typeface="Poppins"/>
                <a:cs typeface="Poppins"/>
                <a:sym typeface="Poppins"/>
              </a:rPr>
              <a:t> quando o cliente não consegue avançar pelo digital ou não encontra a informação desejada, o contato humano por telefone assume o papel de </a:t>
            </a:r>
            <a:r>
              <a:rPr lang="pt-BR" sz="2000" b="1" dirty="0">
                <a:solidFill>
                  <a:srgbClr val="FFFFFF"/>
                </a:solidFill>
                <a:latin typeface="Poppins Bold"/>
                <a:ea typeface="Poppins Bold"/>
                <a:cs typeface="Poppins Bold"/>
                <a:sym typeface="Poppins Bold"/>
              </a:rPr>
              <a:t>ponte</a:t>
            </a:r>
            <a:r>
              <a:rPr lang="pt-BR" sz="2000" dirty="0">
                <a:solidFill>
                  <a:srgbClr val="FFFFFF"/>
                </a:solidFill>
                <a:latin typeface="Poppins"/>
                <a:ea typeface="Poppins"/>
                <a:cs typeface="Poppins"/>
                <a:sym typeface="Poppins"/>
              </a:rPr>
              <a:t>, oferecendo orientação, esclarecimento e segurança.</a:t>
            </a:r>
          </a:p>
          <a:p>
            <a:pPr marL="241300" lvl="1" indent="-120650" algn="l">
              <a:lnSpc>
                <a:spcPts val="2400"/>
              </a:lnSpc>
            </a:pPr>
            <a:endParaRPr lang="pt-BR" sz="2000" dirty="0">
              <a:solidFill>
                <a:srgbClr val="FFFFFF"/>
              </a:solidFill>
              <a:latin typeface="Poppins"/>
              <a:ea typeface="Poppins"/>
              <a:cs typeface="Poppins"/>
              <a:sym typeface="Poppins"/>
            </a:endParaRPr>
          </a:p>
          <a:p>
            <a:pPr algn="l">
              <a:lnSpc>
                <a:spcPts val="2400"/>
              </a:lnSpc>
            </a:pPr>
            <a:r>
              <a:rPr lang="pt-BR" sz="2000" dirty="0">
                <a:solidFill>
                  <a:srgbClr val="FFFFFF"/>
                </a:solidFill>
                <a:latin typeface="Poppins"/>
                <a:ea typeface="Poppins"/>
                <a:cs typeface="Poppins"/>
                <a:sym typeface="Poppins"/>
              </a:rPr>
              <a:t>Nesse sentido, o telefone não substitui os canais digitais, mas </a:t>
            </a:r>
            <a:r>
              <a:rPr lang="pt-BR" sz="2000" b="1" dirty="0">
                <a:solidFill>
                  <a:srgbClr val="FFFFFF"/>
                </a:solidFill>
                <a:latin typeface="Poppins Bold"/>
                <a:ea typeface="Poppins Bold"/>
                <a:cs typeface="Poppins Bold"/>
                <a:sym typeface="Poppins Bold"/>
              </a:rPr>
              <a:t>complementa a jornada</a:t>
            </a:r>
            <a:r>
              <a:rPr lang="pt-BR" sz="2000" dirty="0">
                <a:solidFill>
                  <a:srgbClr val="FFFFFF"/>
                </a:solidFill>
                <a:latin typeface="Poppins"/>
                <a:ea typeface="Poppins"/>
                <a:cs typeface="Poppins"/>
                <a:sym typeface="Poppins"/>
              </a:rPr>
              <a:t>, reforçando a percepção de cuidado, acessibilidade e presença institucional.</a:t>
            </a:r>
          </a:p>
          <a:p>
            <a:pPr marL="241300" lvl="1" indent="-120650" algn="l">
              <a:lnSpc>
                <a:spcPts val="2400"/>
              </a:lnSpc>
            </a:pPr>
            <a:endParaRPr lang="pt-BR" sz="2000" dirty="0">
              <a:solidFill>
                <a:srgbClr val="FFFFFF"/>
              </a:solidFill>
              <a:latin typeface="Poppins"/>
              <a:ea typeface="Poppins"/>
              <a:cs typeface="Poppins"/>
              <a:sym typeface="Poppins"/>
            </a:endParaRP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20</a:t>
            </a:r>
          </a:p>
        </p:txBody>
      </p:sp>
      <p:sp>
        <p:nvSpPr>
          <p:cNvPr id="18" name="TextBox 1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32819" y="0"/>
            <a:ext cx="7505881" cy="10287000"/>
          </a:xfrm>
          <a:custGeom>
            <a:avLst/>
            <a:gdLst/>
            <a:ahLst/>
            <a:cxnLst/>
            <a:rect l="l" t="t" r="r" b="b"/>
            <a:pathLst>
              <a:path w="7505881" h="10287000">
                <a:moveTo>
                  <a:pt x="0" y="0"/>
                </a:moveTo>
                <a:lnTo>
                  <a:pt x="7505881" y="0"/>
                </a:lnTo>
                <a:lnTo>
                  <a:pt x="7505881" y="10287000"/>
                </a:lnTo>
                <a:lnTo>
                  <a:pt x="0" y="10287000"/>
                </a:lnTo>
                <a:lnTo>
                  <a:pt x="0" y="0"/>
                </a:lnTo>
                <a:close/>
              </a:path>
            </a:pathLst>
          </a:custGeom>
          <a:blipFill>
            <a:blip r:embed="rId2"/>
            <a:stretch>
              <a:fillRect l="-54820" r="-54820"/>
            </a:stretch>
          </a:blipFill>
        </p:spPr>
        <p:txBody>
          <a:bodyPr/>
          <a:lstStyle/>
          <a:p>
            <a:endParaRPr lang="pt-BR" dirty="0"/>
          </a:p>
        </p:txBody>
      </p:sp>
      <p:grpSp>
        <p:nvGrpSpPr>
          <p:cNvPr id="3" name="Group 3"/>
          <p:cNvGrpSpPr/>
          <p:nvPr/>
        </p:nvGrpSpPr>
        <p:grpSpPr>
          <a:xfrm>
            <a:off x="1028700" y="1028700"/>
            <a:ext cx="8763000" cy="1046531"/>
            <a:chOff x="0" y="0"/>
            <a:chExt cx="11684000" cy="1395374"/>
          </a:xfrm>
        </p:grpSpPr>
        <p:sp>
          <p:nvSpPr>
            <p:cNvPr id="4" name="Freeform 4"/>
            <p:cNvSpPr/>
            <p:nvPr/>
          </p:nvSpPr>
          <p:spPr>
            <a:xfrm>
              <a:off x="0" y="0"/>
              <a:ext cx="11683998" cy="1395374"/>
            </a:xfrm>
            <a:custGeom>
              <a:avLst/>
              <a:gdLst/>
              <a:ahLst/>
              <a:cxnLst/>
              <a:rect l="l" t="t" r="r" b="b"/>
              <a:pathLst>
                <a:path w="11683998" h="1395374">
                  <a:moveTo>
                    <a:pt x="0" y="0"/>
                  </a:moveTo>
                  <a:lnTo>
                    <a:pt x="11683998" y="0"/>
                  </a:lnTo>
                  <a:lnTo>
                    <a:pt x="11683998" y="1395374"/>
                  </a:lnTo>
                  <a:lnTo>
                    <a:pt x="0" y="1395374"/>
                  </a:lnTo>
                  <a:close/>
                </a:path>
              </a:pathLst>
            </a:custGeom>
            <a:solidFill>
              <a:srgbClr val="FFFFFF">
                <a:alpha val="0"/>
              </a:srgbClr>
            </a:solidFill>
            <a:ln w="12700">
              <a:solidFill>
                <a:srgbClr val="000000"/>
              </a:solidFill>
            </a:ln>
          </p:spPr>
          <p:txBody>
            <a:bodyPr/>
            <a:lstStyle/>
            <a:p>
              <a:endParaRPr lang="pt-BR" dirty="0"/>
            </a:p>
          </p:txBody>
        </p:sp>
        <p:sp>
          <p:nvSpPr>
            <p:cNvPr id="5" name="TextBox 5"/>
            <p:cNvSpPr txBox="1"/>
            <p:nvPr/>
          </p:nvSpPr>
          <p:spPr>
            <a:xfrm>
              <a:off x="0" y="238125"/>
              <a:ext cx="11684000" cy="1157249"/>
            </a:xfrm>
            <a:prstGeom prst="rect">
              <a:avLst/>
            </a:prstGeom>
          </p:spPr>
          <p:txBody>
            <a:bodyPr lIns="0" tIns="0" rIns="0" bIns="0" rtlCol="0" anchor="ctr"/>
            <a:lstStyle/>
            <a:p>
              <a:pPr marL="0" lvl="0" indent="0" algn="l">
                <a:lnSpc>
                  <a:spcPts val="2100"/>
                </a:lnSpc>
                <a:spcBef>
                  <a:spcPct val="0"/>
                </a:spcBef>
              </a:pPr>
              <a:r>
                <a:rPr lang="pt-BR" sz="4200" b="1" u="none" strike="noStrike" dirty="0">
                  <a:solidFill>
                    <a:srgbClr val="024C99"/>
                  </a:solidFill>
                  <a:latin typeface="Poppins Bold"/>
                  <a:ea typeface="Poppins Bold"/>
                  <a:cs typeface="Poppins Bold"/>
                  <a:sym typeface="Poppins Bold"/>
                </a:rPr>
                <a:t>Whatsapp</a:t>
              </a:r>
            </a:p>
          </p:txBody>
        </p:sp>
      </p:grpSp>
      <p:sp>
        <p:nvSpPr>
          <p:cNvPr id="6" name="TextBox 6"/>
          <p:cNvSpPr txBox="1"/>
          <p:nvPr/>
        </p:nvSpPr>
        <p:spPr>
          <a:xfrm>
            <a:off x="1028700" y="3914775"/>
            <a:ext cx="9551882" cy="5343525"/>
          </a:xfrm>
          <a:prstGeom prst="rect">
            <a:avLst/>
          </a:prstGeom>
        </p:spPr>
        <p:txBody>
          <a:bodyPr lIns="0" tIns="0" rIns="0" bIns="0" rtlCol="0" anchor="t">
            <a:spAutoFit/>
          </a:bodyPr>
          <a:lstStyle/>
          <a:p>
            <a:pPr marL="431800" lvl="1" indent="-215900" algn="l">
              <a:lnSpc>
                <a:spcPts val="2400"/>
              </a:lnSpc>
              <a:buFont typeface="Arial"/>
              <a:buChar char="•"/>
            </a:pPr>
            <a:r>
              <a:rPr lang="pt-BR" sz="2000" dirty="0">
                <a:solidFill>
                  <a:srgbClr val="024C99"/>
                </a:solidFill>
                <a:latin typeface="Poppins"/>
                <a:ea typeface="Poppins"/>
                <a:cs typeface="Poppins"/>
                <a:sym typeface="Poppins"/>
              </a:rPr>
              <a:t>Surge quando o cliente </a:t>
            </a:r>
            <a:r>
              <a:rPr lang="pt-BR" sz="2000" b="1" dirty="0">
                <a:solidFill>
                  <a:srgbClr val="024C99"/>
                </a:solidFill>
                <a:latin typeface="Poppins Bold"/>
                <a:ea typeface="Poppins Bold"/>
                <a:cs typeface="Poppins Bold"/>
                <a:sym typeface="Poppins Bold"/>
              </a:rPr>
              <a:t>já decidiu procurar o Sesc</a:t>
            </a:r>
            <a:r>
              <a:rPr lang="pt-BR" sz="2000" dirty="0">
                <a:solidFill>
                  <a:srgbClr val="024C99"/>
                </a:solidFill>
                <a:latin typeface="Poppins"/>
                <a:ea typeface="Poppins"/>
                <a:cs typeface="Poppins"/>
                <a:sym typeface="Poppins"/>
              </a:rPr>
              <a:t> ou </a:t>
            </a:r>
            <a:r>
              <a:rPr lang="pt-BR" sz="2000" b="1" dirty="0">
                <a:solidFill>
                  <a:srgbClr val="024C99"/>
                </a:solidFill>
                <a:latin typeface="Poppins Bold"/>
                <a:ea typeface="Poppins Bold"/>
                <a:cs typeface="Poppins Bold"/>
                <a:sym typeface="Poppins Bold"/>
              </a:rPr>
              <a:t>precisa de confirmação rápida</a:t>
            </a:r>
            <a:r>
              <a:rPr lang="pt-BR" sz="2000" dirty="0">
                <a:solidFill>
                  <a:srgbClr val="024C99"/>
                </a:solidFill>
                <a:latin typeface="Poppins"/>
                <a:ea typeface="Poppins"/>
                <a:cs typeface="Poppins"/>
                <a:sym typeface="Poppins"/>
              </a:rPr>
              <a:t>.</a:t>
            </a:r>
          </a:p>
          <a:p>
            <a:pPr algn="l">
              <a:lnSpc>
                <a:spcPts val="2400"/>
              </a:lnSpc>
            </a:pPr>
            <a:endParaRPr lang="pt-BR" sz="2000" dirty="0">
              <a:solidFill>
                <a:srgbClr val="024C99"/>
              </a:solidFill>
              <a:latin typeface="Poppins"/>
              <a:ea typeface="Poppins"/>
              <a:cs typeface="Poppins"/>
              <a:sym typeface="Poppins"/>
            </a:endParaRPr>
          </a:p>
          <a:p>
            <a:pPr marL="431800" lvl="1" indent="-215900" algn="l">
              <a:lnSpc>
                <a:spcPts val="2400"/>
              </a:lnSpc>
              <a:buFont typeface="Arial"/>
              <a:buChar char="•"/>
            </a:pPr>
            <a:r>
              <a:rPr lang="pt-BR" sz="2000" dirty="0">
                <a:solidFill>
                  <a:srgbClr val="024C99"/>
                </a:solidFill>
                <a:latin typeface="Poppins"/>
                <a:ea typeface="Poppins"/>
                <a:cs typeface="Poppins"/>
                <a:sym typeface="Poppins"/>
              </a:rPr>
              <a:t>É percebido como um canal </a:t>
            </a:r>
            <a:r>
              <a:rPr lang="pt-BR" sz="2000" b="1" dirty="0">
                <a:solidFill>
                  <a:srgbClr val="024C99"/>
                </a:solidFill>
                <a:latin typeface="Poppins Bold"/>
                <a:ea typeface="Poppins Bold"/>
                <a:cs typeface="Poppins Bold"/>
                <a:sym typeface="Poppins Bold"/>
              </a:rPr>
              <a:t>mais humano e acessível</a:t>
            </a:r>
            <a:r>
              <a:rPr lang="pt-BR" sz="2000" dirty="0">
                <a:solidFill>
                  <a:srgbClr val="024C99"/>
                </a:solidFill>
                <a:latin typeface="Poppins"/>
                <a:ea typeface="Poppins"/>
                <a:cs typeface="Poppins"/>
                <a:sym typeface="Poppins"/>
              </a:rPr>
              <a:t>, que reduz a distância institucional e cria uma expectativa de diálogo. Inclusive, é apontado como </a:t>
            </a:r>
            <a:r>
              <a:rPr lang="pt-BR" sz="2000" b="1" dirty="0">
                <a:solidFill>
                  <a:srgbClr val="024C99"/>
                </a:solidFill>
                <a:latin typeface="Poppins Bold"/>
                <a:ea typeface="Poppins Bold"/>
                <a:cs typeface="Poppins Bold"/>
                <a:sym typeface="Poppins Bold"/>
              </a:rPr>
              <a:t>acessível a um público amplo</a:t>
            </a:r>
            <a:r>
              <a:rPr lang="pt-BR" sz="2000" dirty="0">
                <a:solidFill>
                  <a:srgbClr val="024C99"/>
                </a:solidFill>
                <a:latin typeface="Poppins"/>
                <a:ea typeface="Poppins"/>
                <a:cs typeface="Poppins"/>
                <a:sym typeface="Poppins"/>
              </a:rPr>
              <a:t>, abrangendo desde os mais jovens até os mais idosos. Ao optar pelo WhatsApp, o cliente busca </a:t>
            </a:r>
            <a:r>
              <a:rPr lang="pt-BR" sz="2000" b="1" dirty="0">
                <a:solidFill>
                  <a:srgbClr val="024C99"/>
                </a:solidFill>
                <a:latin typeface="Poppins Bold"/>
                <a:ea typeface="Poppins Bold"/>
                <a:cs typeface="Poppins Bold"/>
                <a:sym typeface="Poppins Bold"/>
              </a:rPr>
              <a:t>agilidade, clareza e orientação. </a:t>
            </a:r>
          </a:p>
          <a:p>
            <a:pPr algn="l">
              <a:lnSpc>
                <a:spcPts val="2400"/>
              </a:lnSpc>
            </a:pPr>
            <a:endParaRPr lang="pt-BR" sz="2000" b="1" dirty="0">
              <a:solidFill>
                <a:srgbClr val="024C99"/>
              </a:solidFill>
              <a:latin typeface="Poppins Bold"/>
              <a:ea typeface="Poppins Bold"/>
              <a:cs typeface="Poppins Bold"/>
              <a:sym typeface="Poppins Bold"/>
            </a:endParaRPr>
          </a:p>
          <a:p>
            <a:pPr marL="431800" lvl="1" indent="-215900" algn="l">
              <a:lnSpc>
                <a:spcPts val="2400"/>
              </a:lnSpc>
              <a:buFont typeface="Arial"/>
              <a:buChar char="•"/>
            </a:pPr>
            <a:r>
              <a:rPr lang="pt-BR" sz="2000" dirty="0">
                <a:solidFill>
                  <a:srgbClr val="024C99"/>
                </a:solidFill>
                <a:latin typeface="Poppins"/>
                <a:ea typeface="Poppins"/>
                <a:cs typeface="Poppins"/>
                <a:sym typeface="Poppins"/>
              </a:rPr>
              <a:t>Ao mesmo tempo, esse canal carrega uma </a:t>
            </a:r>
            <a:r>
              <a:rPr lang="pt-BR" sz="2000" b="1" dirty="0">
                <a:solidFill>
                  <a:srgbClr val="024C99"/>
                </a:solidFill>
                <a:latin typeface="Poppins Bold"/>
                <a:ea typeface="Poppins Bold"/>
                <a:cs typeface="Poppins Bold"/>
                <a:sym typeface="Poppins Bold"/>
              </a:rPr>
              <a:t>expectativa elevada de resposta</a:t>
            </a:r>
            <a:r>
              <a:rPr lang="pt-BR" sz="2000" dirty="0">
                <a:solidFill>
                  <a:srgbClr val="024C99"/>
                </a:solidFill>
                <a:latin typeface="Poppins"/>
                <a:ea typeface="Poppins"/>
                <a:cs typeface="Poppins"/>
                <a:sym typeface="Poppins"/>
              </a:rPr>
              <a:t>:  - quando o retorno demora, é excessivamente automático ou pouco resolutivo, a frustração tende a ser maior — justamente porque o aplicativo é socialmente associado à ideia de </a:t>
            </a:r>
            <a:r>
              <a:rPr lang="pt-BR" sz="2000" b="1" dirty="0">
                <a:solidFill>
                  <a:srgbClr val="024C99"/>
                </a:solidFill>
                <a:latin typeface="Poppins Bold"/>
                <a:ea typeface="Poppins Bold"/>
                <a:cs typeface="Poppins Bold"/>
                <a:sym typeface="Poppins Bold"/>
              </a:rPr>
              <a:t>conversa e  proximidade.</a:t>
            </a:r>
          </a:p>
          <a:p>
            <a:pPr algn="l">
              <a:lnSpc>
                <a:spcPts val="2400"/>
              </a:lnSpc>
            </a:pPr>
            <a:endParaRPr lang="pt-BR" sz="2000" b="1" dirty="0">
              <a:solidFill>
                <a:srgbClr val="024C99"/>
              </a:solidFill>
              <a:latin typeface="Poppins Bold"/>
              <a:ea typeface="Poppins Bold"/>
              <a:cs typeface="Poppins Bold"/>
              <a:sym typeface="Poppins Bold"/>
            </a:endParaRPr>
          </a:p>
          <a:p>
            <a:pPr marL="431800" lvl="1" indent="-215900" algn="l">
              <a:lnSpc>
                <a:spcPts val="2400"/>
              </a:lnSpc>
              <a:buFont typeface="Arial"/>
              <a:buChar char="•"/>
            </a:pPr>
            <a:r>
              <a:rPr lang="pt-BR" sz="2000" dirty="0">
                <a:solidFill>
                  <a:srgbClr val="024C99"/>
                </a:solidFill>
                <a:latin typeface="Poppins"/>
                <a:ea typeface="Poppins"/>
                <a:cs typeface="Poppins"/>
                <a:sym typeface="Poppins"/>
              </a:rPr>
              <a:t>De forma geral, seu uso é </a:t>
            </a:r>
            <a:r>
              <a:rPr lang="pt-BR" sz="2000" b="1" dirty="0">
                <a:solidFill>
                  <a:srgbClr val="024C99"/>
                </a:solidFill>
                <a:latin typeface="Poppins Bold"/>
                <a:ea typeface="Poppins Bold"/>
                <a:cs typeface="Poppins Bold"/>
                <a:sym typeface="Poppins Bold"/>
              </a:rPr>
              <a:t>mais frequentemente associado à área da saúde</a:t>
            </a:r>
            <a:r>
              <a:rPr lang="pt-BR" sz="2000" dirty="0">
                <a:solidFill>
                  <a:srgbClr val="024C99"/>
                </a:solidFill>
                <a:latin typeface="Poppins"/>
                <a:ea typeface="Poppins"/>
                <a:cs typeface="Poppins"/>
                <a:sym typeface="Poppins"/>
              </a:rPr>
              <a:t>, em comparação ao segmento esportivo, onde tende a cumprir um papel mais complementar.</a:t>
            </a:r>
          </a:p>
        </p:txBody>
      </p:sp>
      <p:grpSp>
        <p:nvGrpSpPr>
          <p:cNvPr id="7" name="Group 7"/>
          <p:cNvGrpSpPr/>
          <p:nvPr/>
        </p:nvGrpSpPr>
        <p:grpSpPr>
          <a:xfrm>
            <a:off x="16002000" y="9685334"/>
            <a:ext cx="2133600" cy="365122"/>
            <a:chOff x="0" y="0"/>
            <a:chExt cx="2844800" cy="486829"/>
          </a:xfrm>
        </p:grpSpPr>
        <p:sp>
          <p:nvSpPr>
            <p:cNvPr id="8" name="Freeform 8"/>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a:ln w="12700">
              <a:solidFill>
                <a:srgbClr val="000000"/>
              </a:solidFill>
            </a:ln>
          </p:spPr>
          <p:txBody>
            <a:bodyPr/>
            <a:lstStyle/>
            <a:p>
              <a:endParaRPr lang="pt-BR" dirty="0"/>
            </a:p>
          </p:txBody>
        </p:sp>
        <p:sp>
          <p:nvSpPr>
            <p:cNvPr id="9" name="TextBox 9"/>
            <p:cNvSpPr txBox="1"/>
            <p:nvPr/>
          </p:nvSpPr>
          <p:spPr>
            <a:xfrm>
              <a:off x="0" y="-19050"/>
              <a:ext cx="2844800" cy="505879"/>
            </a:xfrm>
            <a:prstGeom prst="rect">
              <a:avLst/>
            </a:prstGeom>
          </p:spPr>
          <p:txBody>
            <a:bodyPr lIns="0" tIns="0" rIns="0" bIns="0" rtlCol="0" anchor="ctr"/>
            <a:lstStyle/>
            <a:p>
              <a:pPr algn="r">
                <a:lnSpc>
                  <a:spcPts val="1439"/>
                </a:lnSpc>
              </a:pPr>
              <a:r>
                <a:rPr lang="pt-BR" sz="1200" dirty="0">
                  <a:solidFill>
                    <a:srgbClr val="898989"/>
                  </a:solidFill>
                  <a:latin typeface="Calibri (MS)"/>
                  <a:ea typeface="Calibri (MS)"/>
                  <a:cs typeface="Calibri (MS)"/>
                  <a:sym typeface="Calibri (MS)"/>
                </a:rPr>
                <a:t>21</a:t>
              </a:r>
            </a:p>
          </p:txBody>
        </p:sp>
      </p:grpSp>
      <p:grpSp>
        <p:nvGrpSpPr>
          <p:cNvPr id="10" name="Group 10"/>
          <p:cNvGrpSpPr/>
          <p:nvPr/>
        </p:nvGrpSpPr>
        <p:grpSpPr>
          <a:xfrm rot="5400000">
            <a:off x="4439934" y="-2612700"/>
            <a:ext cx="1566129" cy="11251606"/>
            <a:chOff x="0" y="0"/>
            <a:chExt cx="322249" cy="2315145"/>
          </a:xfrm>
        </p:grpSpPr>
        <p:sp>
          <p:nvSpPr>
            <p:cNvPr id="11" name="Freeform 11"/>
            <p:cNvSpPr/>
            <p:nvPr/>
          </p:nvSpPr>
          <p:spPr>
            <a:xfrm>
              <a:off x="0" y="0"/>
              <a:ext cx="322249" cy="2315145"/>
            </a:xfrm>
            <a:custGeom>
              <a:avLst/>
              <a:gdLst/>
              <a:ahLst/>
              <a:cxnLst/>
              <a:rect l="l" t="t" r="r" b="b"/>
              <a:pathLst>
                <a:path w="322249" h="2315145">
                  <a:moveTo>
                    <a:pt x="96550" y="0"/>
                  </a:moveTo>
                  <a:lnTo>
                    <a:pt x="225699" y="0"/>
                  </a:lnTo>
                  <a:cubicBezTo>
                    <a:pt x="279022" y="0"/>
                    <a:pt x="322249" y="43227"/>
                    <a:pt x="322249" y="96550"/>
                  </a:cubicBezTo>
                  <a:lnTo>
                    <a:pt x="322249" y="2218596"/>
                  </a:lnTo>
                  <a:cubicBezTo>
                    <a:pt x="322249" y="2271918"/>
                    <a:pt x="279022" y="2315145"/>
                    <a:pt x="225699" y="2315145"/>
                  </a:cubicBezTo>
                  <a:lnTo>
                    <a:pt x="96550" y="2315145"/>
                  </a:lnTo>
                  <a:cubicBezTo>
                    <a:pt x="43227" y="2315145"/>
                    <a:pt x="0" y="2271918"/>
                    <a:pt x="0" y="2218596"/>
                  </a:cubicBezTo>
                  <a:lnTo>
                    <a:pt x="0" y="96550"/>
                  </a:lnTo>
                  <a:cubicBezTo>
                    <a:pt x="0" y="43227"/>
                    <a:pt x="43227" y="0"/>
                    <a:pt x="96550" y="0"/>
                  </a:cubicBezTo>
                  <a:close/>
                </a:path>
              </a:pathLst>
            </a:custGeom>
            <a:solidFill>
              <a:srgbClr val="56AA88"/>
            </a:solidFill>
          </p:spPr>
          <p:txBody>
            <a:bodyPr/>
            <a:lstStyle/>
            <a:p>
              <a:endParaRPr lang="pt-BR" dirty="0"/>
            </a:p>
          </p:txBody>
        </p:sp>
        <p:sp>
          <p:nvSpPr>
            <p:cNvPr id="12" name="TextBox 12"/>
            <p:cNvSpPr txBox="1"/>
            <p:nvPr/>
          </p:nvSpPr>
          <p:spPr>
            <a:xfrm>
              <a:off x="0" y="95250"/>
              <a:ext cx="322249" cy="2219895"/>
            </a:xfrm>
            <a:prstGeom prst="rect">
              <a:avLst/>
            </a:prstGeom>
          </p:spPr>
          <p:txBody>
            <a:bodyPr lIns="50800" tIns="50800" rIns="50800" bIns="50800" rtlCol="0" anchor="ctr"/>
            <a:lstStyle/>
            <a:p>
              <a:pPr algn="ctr">
                <a:lnSpc>
                  <a:spcPts val="901"/>
                </a:lnSpc>
              </a:pPr>
              <a:endParaRPr lang="pt-BR" dirty="0"/>
            </a:p>
          </p:txBody>
        </p:sp>
      </p:grpSp>
      <p:sp>
        <p:nvSpPr>
          <p:cNvPr id="13" name="TextBox 13"/>
          <p:cNvSpPr txBox="1"/>
          <p:nvPr/>
        </p:nvSpPr>
        <p:spPr>
          <a:xfrm>
            <a:off x="1028700" y="2366408"/>
            <a:ext cx="9551882" cy="1263015"/>
          </a:xfrm>
          <a:prstGeom prst="rect">
            <a:avLst/>
          </a:prstGeom>
        </p:spPr>
        <p:txBody>
          <a:bodyPr lIns="0" tIns="0" rIns="0" bIns="0" rtlCol="0" anchor="t">
            <a:spAutoFit/>
          </a:bodyPr>
          <a:lstStyle/>
          <a:p>
            <a:pPr algn="l">
              <a:lnSpc>
                <a:spcPts val="3359"/>
              </a:lnSpc>
              <a:spcBef>
                <a:spcPct val="0"/>
              </a:spcBef>
            </a:pPr>
            <a:r>
              <a:rPr lang="pt-BR" sz="2400" dirty="0">
                <a:solidFill>
                  <a:srgbClr val="FFFFFF"/>
                </a:solidFill>
                <a:latin typeface="Poppins"/>
                <a:ea typeface="Poppins"/>
                <a:cs typeface="Poppins"/>
                <a:sym typeface="Poppins"/>
              </a:rPr>
              <a:t>O</a:t>
            </a:r>
            <a:r>
              <a:rPr lang="pt-BR" sz="2400" b="1" dirty="0">
                <a:solidFill>
                  <a:srgbClr val="FFFFFF"/>
                </a:solidFill>
                <a:latin typeface="Poppins Bold"/>
                <a:ea typeface="Poppins Bold"/>
                <a:cs typeface="Poppins Bold"/>
                <a:sym typeface="Poppins Bold"/>
              </a:rPr>
              <a:t> WhatsApp</a:t>
            </a:r>
            <a:r>
              <a:rPr lang="pt-BR" sz="2400" dirty="0">
                <a:solidFill>
                  <a:srgbClr val="FFFFFF"/>
                </a:solidFill>
                <a:latin typeface="Poppins"/>
                <a:ea typeface="Poppins"/>
                <a:cs typeface="Poppins"/>
                <a:sym typeface="Poppins"/>
              </a:rPr>
              <a:t> aparece como um </a:t>
            </a:r>
            <a:r>
              <a:rPr lang="pt-BR" sz="2400" b="1" dirty="0">
                <a:solidFill>
                  <a:srgbClr val="FFFFFF"/>
                </a:solidFill>
                <a:latin typeface="Poppins Bold"/>
                <a:ea typeface="Poppins Bold"/>
                <a:cs typeface="Poppins Bold"/>
                <a:sym typeface="Poppins Bold"/>
              </a:rPr>
              <a:t>canal de contato direto</a:t>
            </a:r>
            <a:r>
              <a:rPr lang="pt-BR" sz="2400" dirty="0">
                <a:solidFill>
                  <a:srgbClr val="FFFFFF"/>
                </a:solidFill>
                <a:latin typeface="Poppins"/>
                <a:ea typeface="Poppins"/>
                <a:cs typeface="Poppins"/>
                <a:sym typeface="Poppins"/>
              </a:rPr>
              <a:t>, </a:t>
            </a:r>
            <a:r>
              <a:rPr lang="pt-BR" sz="2400" b="1" dirty="0">
                <a:solidFill>
                  <a:srgbClr val="FFFFFF"/>
                </a:solidFill>
                <a:latin typeface="Poppins Bold"/>
                <a:ea typeface="Poppins Bold"/>
                <a:cs typeface="Poppins Bold"/>
                <a:sym typeface="Poppins Bold"/>
              </a:rPr>
              <a:t>funcional e ágil</a:t>
            </a:r>
            <a:r>
              <a:rPr lang="pt-BR" sz="2400" dirty="0">
                <a:solidFill>
                  <a:srgbClr val="FFFFFF"/>
                </a:solidFill>
                <a:latin typeface="Poppins"/>
                <a:ea typeface="Poppins"/>
                <a:cs typeface="Poppins"/>
                <a:sym typeface="Poppins"/>
              </a:rPr>
              <a:t>, fortemente associado à </a:t>
            </a:r>
            <a:r>
              <a:rPr lang="pt-BR" sz="2400" b="1" dirty="0">
                <a:solidFill>
                  <a:srgbClr val="FFFFFF"/>
                </a:solidFill>
                <a:latin typeface="Poppins Bold"/>
                <a:ea typeface="Poppins Bold"/>
                <a:cs typeface="Poppins Bold"/>
                <a:sym typeface="Poppins Bold"/>
              </a:rPr>
              <a:t>resolução prática de demandas.</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21</a:t>
            </a:r>
          </a:p>
        </p:txBody>
      </p:sp>
      <p:sp>
        <p:nvSpPr>
          <p:cNvPr id="15" name="TextBox 15"/>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400" y="114300"/>
            <a:ext cx="1388183" cy="762000"/>
            <a:chOff x="0" y="0"/>
            <a:chExt cx="1850911" cy="1016000"/>
          </a:xfrm>
        </p:grpSpPr>
        <p:sp>
          <p:nvSpPr>
            <p:cNvPr id="3" name="Freeform 3"/>
            <p:cNvSpPr/>
            <p:nvPr/>
          </p:nvSpPr>
          <p:spPr>
            <a:xfrm>
              <a:off x="0" y="0"/>
              <a:ext cx="1850898" cy="1016000"/>
            </a:xfrm>
            <a:custGeom>
              <a:avLst/>
              <a:gdLst/>
              <a:ahLst/>
              <a:cxnLst/>
              <a:rect l="l" t="t" r="r" b="b"/>
              <a:pathLst>
                <a:path w="1850898" h="1016000">
                  <a:moveTo>
                    <a:pt x="0" y="0"/>
                  </a:moveTo>
                  <a:lnTo>
                    <a:pt x="1850898" y="0"/>
                  </a:lnTo>
                  <a:lnTo>
                    <a:pt x="1850898" y="1016000"/>
                  </a:lnTo>
                  <a:lnTo>
                    <a:pt x="0" y="1016000"/>
                  </a:lnTo>
                  <a:lnTo>
                    <a:pt x="0" y="0"/>
                  </a:lnTo>
                  <a:close/>
                </a:path>
              </a:pathLst>
            </a:custGeom>
            <a:blipFill>
              <a:blip r:embed="rId2"/>
              <a:stretch>
                <a:fillRect t="-5173" b="-5173"/>
              </a:stretch>
            </a:blipFill>
          </p:spPr>
          <p:txBody>
            <a:bodyPr/>
            <a:lstStyle/>
            <a:p>
              <a:endParaRPr lang="pt-BR" dirty="0"/>
            </a:p>
          </p:txBody>
        </p:sp>
      </p:grpSp>
      <p:grpSp>
        <p:nvGrpSpPr>
          <p:cNvPr id="4" name="Group 4"/>
          <p:cNvGrpSpPr/>
          <p:nvPr/>
        </p:nvGrpSpPr>
        <p:grpSpPr>
          <a:xfrm>
            <a:off x="1025064" y="972769"/>
            <a:ext cx="10287000" cy="1046531"/>
            <a:chOff x="0" y="0"/>
            <a:chExt cx="13716000" cy="1395374"/>
          </a:xfrm>
        </p:grpSpPr>
        <p:sp>
          <p:nvSpPr>
            <p:cNvPr id="5" name="Freeform 5"/>
            <p:cNvSpPr/>
            <p:nvPr/>
          </p:nvSpPr>
          <p:spPr>
            <a:xfrm>
              <a:off x="0" y="0"/>
              <a:ext cx="13715998" cy="1395374"/>
            </a:xfrm>
            <a:custGeom>
              <a:avLst/>
              <a:gdLst/>
              <a:ahLst/>
              <a:cxnLst/>
              <a:rect l="l" t="t" r="r" b="b"/>
              <a:pathLst>
                <a:path w="13715998" h="1395374">
                  <a:moveTo>
                    <a:pt x="0" y="0"/>
                  </a:moveTo>
                  <a:lnTo>
                    <a:pt x="13715998" y="0"/>
                  </a:lnTo>
                  <a:lnTo>
                    <a:pt x="13715998" y="1395374"/>
                  </a:lnTo>
                  <a:lnTo>
                    <a:pt x="0" y="1395374"/>
                  </a:lnTo>
                  <a:close/>
                </a:path>
              </a:pathLst>
            </a:custGeom>
            <a:solidFill>
              <a:srgbClr val="FFFFFF">
                <a:alpha val="0"/>
              </a:srgbClr>
            </a:solidFill>
            <a:ln w="12700">
              <a:solidFill>
                <a:srgbClr val="000000"/>
              </a:solidFill>
            </a:ln>
          </p:spPr>
          <p:txBody>
            <a:bodyPr/>
            <a:lstStyle/>
            <a:p>
              <a:endParaRPr lang="pt-BR" dirty="0"/>
            </a:p>
          </p:txBody>
        </p:sp>
        <p:sp>
          <p:nvSpPr>
            <p:cNvPr id="6" name="TextBox 6"/>
            <p:cNvSpPr txBox="1"/>
            <p:nvPr/>
          </p:nvSpPr>
          <p:spPr>
            <a:xfrm>
              <a:off x="0" y="238125"/>
              <a:ext cx="13716000" cy="1157249"/>
            </a:xfrm>
            <a:prstGeom prst="rect">
              <a:avLst/>
            </a:prstGeom>
          </p:spPr>
          <p:txBody>
            <a:bodyPr lIns="0" tIns="0" rIns="0" bIns="0" rtlCol="0" anchor="ctr"/>
            <a:lstStyle/>
            <a:p>
              <a:pPr marL="0" lvl="0" indent="0" algn="l">
                <a:lnSpc>
                  <a:spcPts val="2100"/>
                </a:lnSpc>
                <a:spcBef>
                  <a:spcPct val="0"/>
                </a:spcBef>
              </a:pPr>
              <a:r>
                <a:rPr lang="pt-BR" sz="4200" b="1" u="none" strike="noStrike" dirty="0">
                  <a:solidFill>
                    <a:srgbClr val="024C99"/>
                  </a:solidFill>
                  <a:latin typeface="Poppins Bold"/>
                  <a:ea typeface="Poppins Bold"/>
                  <a:cs typeface="Poppins Bold"/>
                  <a:sym typeface="Poppins Bold"/>
                </a:rPr>
                <a:t>Aplicativo</a:t>
              </a:r>
            </a:p>
          </p:txBody>
        </p:sp>
      </p:grpSp>
      <p:sp>
        <p:nvSpPr>
          <p:cNvPr id="7" name="Freeform 7"/>
          <p:cNvSpPr/>
          <p:nvPr/>
        </p:nvSpPr>
        <p:spPr>
          <a:xfrm>
            <a:off x="117488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l="-62397" r="-62397"/>
            </a:stretch>
          </a:blipFill>
        </p:spPr>
        <p:txBody>
          <a:bodyPr/>
          <a:lstStyle/>
          <a:p>
            <a:endParaRPr lang="pt-BR" dirty="0"/>
          </a:p>
        </p:txBody>
      </p:sp>
      <p:sp>
        <p:nvSpPr>
          <p:cNvPr id="8" name="TextBox 8"/>
          <p:cNvSpPr txBox="1"/>
          <p:nvPr/>
        </p:nvSpPr>
        <p:spPr>
          <a:xfrm>
            <a:off x="1025064" y="3914775"/>
            <a:ext cx="10290636" cy="5343525"/>
          </a:xfrm>
          <a:prstGeom prst="rect">
            <a:avLst/>
          </a:prstGeom>
        </p:spPr>
        <p:txBody>
          <a:bodyPr lIns="0" tIns="0" rIns="0" bIns="0" rtlCol="0" anchor="t">
            <a:spAutoFit/>
          </a:bodyPr>
          <a:lstStyle/>
          <a:p>
            <a:pPr algn="just">
              <a:lnSpc>
                <a:spcPts val="2400"/>
              </a:lnSpc>
            </a:pPr>
            <a:r>
              <a:rPr lang="pt-BR" sz="2000" b="1" dirty="0">
                <a:solidFill>
                  <a:srgbClr val="56AA88"/>
                </a:solidFill>
                <a:latin typeface="Poppins Bold"/>
                <a:ea typeface="Poppins Bold"/>
                <a:cs typeface="Poppins Bold"/>
                <a:sym typeface="Poppins Bold"/>
              </a:rPr>
              <a:t>PROBLEMAS: </a:t>
            </a:r>
            <a:r>
              <a:rPr lang="pt-BR" sz="2000" dirty="0">
                <a:solidFill>
                  <a:srgbClr val="024C99"/>
                </a:solidFill>
                <a:latin typeface="Poppins"/>
                <a:ea typeface="Poppins"/>
                <a:cs typeface="Poppins"/>
                <a:sym typeface="Poppins"/>
              </a:rPr>
              <a:t>O problema, segundo os relatos, </a:t>
            </a:r>
            <a:r>
              <a:rPr lang="pt-BR" sz="2000" b="1" dirty="0">
                <a:solidFill>
                  <a:srgbClr val="024C99"/>
                </a:solidFill>
                <a:latin typeface="Poppins Bold"/>
                <a:ea typeface="Poppins Bold"/>
                <a:cs typeface="Poppins Bold"/>
                <a:sym typeface="Poppins Bold"/>
              </a:rPr>
              <a:t>não está na clareza da linguagem ou no conteúdo apresentado</a:t>
            </a:r>
            <a:r>
              <a:rPr lang="pt-BR" sz="2000" dirty="0">
                <a:solidFill>
                  <a:srgbClr val="024C99"/>
                </a:solidFill>
                <a:latin typeface="Poppins"/>
                <a:ea typeface="Poppins"/>
                <a:cs typeface="Poppins"/>
                <a:sym typeface="Poppins"/>
              </a:rPr>
              <a:t>, mas sim na </a:t>
            </a:r>
            <a:r>
              <a:rPr lang="pt-BR" sz="2000" b="1" dirty="0">
                <a:solidFill>
                  <a:srgbClr val="024C99"/>
                </a:solidFill>
                <a:latin typeface="Poppins Bold"/>
                <a:ea typeface="Poppins Bold"/>
                <a:cs typeface="Poppins Bold"/>
                <a:sym typeface="Poppins Bold"/>
              </a:rPr>
              <a:t>navegabilidade e no desempenho técnico</a:t>
            </a:r>
            <a:r>
              <a:rPr lang="pt-BR" sz="2000" dirty="0">
                <a:solidFill>
                  <a:srgbClr val="024C99"/>
                </a:solidFill>
                <a:latin typeface="Poppins"/>
                <a:ea typeface="Poppins"/>
                <a:cs typeface="Poppins"/>
                <a:sym typeface="Poppins"/>
              </a:rPr>
              <a:t>, que dificultam o uso contínuo e geram frustração. Quando o aplicativo não responde como esperado, compromete a confiança do usuário na ferramenta.</a:t>
            </a:r>
          </a:p>
          <a:p>
            <a:pPr algn="just">
              <a:lnSpc>
                <a:spcPts val="2400"/>
              </a:lnSpc>
            </a:pPr>
            <a:endParaRPr lang="pt-BR" sz="2000" dirty="0">
              <a:solidFill>
                <a:srgbClr val="024C99"/>
              </a:solidFill>
              <a:latin typeface="Poppins"/>
              <a:ea typeface="Poppins"/>
              <a:cs typeface="Poppins"/>
              <a:sym typeface="Poppins"/>
            </a:endParaRPr>
          </a:p>
          <a:p>
            <a:pPr algn="just">
              <a:lnSpc>
                <a:spcPts val="2400"/>
              </a:lnSpc>
            </a:pPr>
            <a:r>
              <a:rPr lang="pt-BR" sz="2000" b="1" dirty="0">
                <a:solidFill>
                  <a:srgbClr val="56AA88"/>
                </a:solidFill>
                <a:latin typeface="Poppins Bold"/>
                <a:ea typeface="Poppins Bold"/>
                <a:cs typeface="Poppins Bold"/>
                <a:sym typeface="Poppins Bold"/>
              </a:rPr>
              <a:t>ALTA RELEVANCIA:</a:t>
            </a:r>
            <a:r>
              <a:rPr lang="pt-BR" sz="2000" dirty="0">
                <a:solidFill>
                  <a:srgbClr val="024C99"/>
                </a:solidFill>
                <a:latin typeface="Poppins"/>
                <a:ea typeface="Poppins"/>
                <a:cs typeface="Poppins"/>
                <a:sym typeface="Poppins"/>
              </a:rPr>
              <a:t> Apesar dessas limitações, o app é considerado </a:t>
            </a:r>
            <a:r>
              <a:rPr lang="pt-BR" sz="2000" b="1" dirty="0">
                <a:solidFill>
                  <a:srgbClr val="024C99"/>
                </a:solidFill>
                <a:latin typeface="Poppins Bold"/>
                <a:ea typeface="Poppins Bold"/>
                <a:cs typeface="Poppins Bold"/>
                <a:sym typeface="Poppins Bold"/>
              </a:rPr>
              <a:t>relevante tanto para usuários de saúde quanto de esportes</a:t>
            </a:r>
            <a:r>
              <a:rPr lang="pt-BR" sz="2000" dirty="0">
                <a:solidFill>
                  <a:srgbClr val="024C99"/>
                </a:solidFill>
                <a:latin typeface="Poppins"/>
                <a:ea typeface="Poppins"/>
                <a:cs typeface="Poppins"/>
                <a:sym typeface="Poppins"/>
              </a:rPr>
              <a:t>, funcionando como um apoio potencial à organização de atividades, consultas e informações. No entanto, </a:t>
            </a:r>
            <a:r>
              <a:rPr lang="pt-BR" sz="2000" b="1" dirty="0">
                <a:solidFill>
                  <a:srgbClr val="024C99"/>
                </a:solidFill>
                <a:latin typeface="Poppins Bold"/>
                <a:ea typeface="Poppins Bold"/>
                <a:cs typeface="Poppins Bold"/>
                <a:sym typeface="Poppins Bold"/>
              </a:rPr>
              <a:t>há maior resistência entre clientes de faixas etárias mais elevadas</a:t>
            </a:r>
            <a:r>
              <a:rPr lang="pt-BR" sz="2000" dirty="0">
                <a:solidFill>
                  <a:srgbClr val="024C99"/>
                </a:solidFill>
                <a:latin typeface="Poppins"/>
                <a:ea typeface="Poppins"/>
                <a:cs typeface="Poppins"/>
                <a:sym typeface="Poppins"/>
              </a:rPr>
              <a:t>, que demonstram dificuldade de adoção ou preferência por outros canais.</a:t>
            </a:r>
          </a:p>
          <a:p>
            <a:pPr algn="just">
              <a:lnSpc>
                <a:spcPts val="2400"/>
              </a:lnSpc>
            </a:pPr>
            <a:endParaRPr lang="pt-BR" sz="2000" dirty="0">
              <a:solidFill>
                <a:srgbClr val="024C99"/>
              </a:solidFill>
              <a:latin typeface="Poppins"/>
              <a:ea typeface="Poppins"/>
              <a:cs typeface="Poppins"/>
              <a:sym typeface="Poppins"/>
            </a:endParaRPr>
          </a:p>
          <a:p>
            <a:pPr algn="just">
              <a:lnSpc>
                <a:spcPts val="2400"/>
              </a:lnSpc>
            </a:pPr>
            <a:r>
              <a:rPr lang="pt-BR" sz="2000" b="1" dirty="0">
                <a:solidFill>
                  <a:srgbClr val="56AA88"/>
                </a:solidFill>
                <a:latin typeface="Poppins Bold"/>
                <a:ea typeface="Poppins Bold"/>
                <a:cs typeface="Poppins Bold"/>
                <a:sym typeface="Poppins Bold"/>
              </a:rPr>
              <a:t>HÁ RECONHECIMENTO DE EVOLUÇÃO: </a:t>
            </a:r>
            <a:r>
              <a:rPr lang="pt-BR" sz="2000" dirty="0">
                <a:solidFill>
                  <a:srgbClr val="024C99"/>
                </a:solidFill>
                <a:latin typeface="Poppins"/>
                <a:ea typeface="Poppins"/>
                <a:cs typeface="Poppins"/>
                <a:sym typeface="Poppins"/>
              </a:rPr>
              <a:t>Parte dos entrevistados reconhece que houve </a:t>
            </a:r>
            <a:r>
              <a:rPr lang="pt-BR" sz="2000" b="1" dirty="0">
                <a:solidFill>
                  <a:srgbClr val="024C99"/>
                </a:solidFill>
                <a:latin typeface="Poppins Bold"/>
                <a:ea typeface="Poppins Bold"/>
                <a:cs typeface="Poppins Bold"/>
                <a:sym typeface="Poppins Bold"/>
              </a:rPr>
              <a:t>evolução recente nas ferramentas digitais do Sesc</a:t>
            </a:r>
            <a:r>
              <a:rPr lang="pt-BR" sz="2000" dirty="0">
                <a:solidFill>
                  <a:srgbClr val="024C99"/>
                </a:solidFill>
                <a:latin typeface="Poppins"/>
                <a:ea typeface="Poppins"/>
                <a:cs typeface="Poppins"/>
                <a:sym typeface="Poppins"/>
              </a:rPr>
              <a:t>, indicando um movimento de modernização. Ainda assim, a percepção predominante é de que </a:t>
            </a:r>
            <a:r>
              <a:rPr lang="pt-BR" sz="2000" b="1" dirty="0">
                <a:solidFill>
                  <a:srgbClr val="024C99"/>
                </a:solidFill>
                <a:latin typeface="Poppins Bold"/>
                <a:ea typeface="Poppins Bold"/>
                <a:cs typeface="Poppins Bold"/>
                <a:sym typeface="Poppins Bold"/>
              </a:rPr>
              <a:t>há um longo caminho a percorrer</a:t>
            </a:r>
            <a:r>
              <a:rPr lang="pt-BR" sz="2000" dirty="0">
                <a:solidFill>
                  <a:srgbClr val="024C99"/>
                </a:solidFill>
                <a:latin typeface="Poppins"/>
                <a:ea typeface="Poppins"/>
                <a:cs typeface="Poppins"/>
                <a:sym typeface="Poppins"/>
              </a:rPr>
              <a:t>, tanto no sentido de </a:t>
            </a:r>
            <a:r>
              <a:rPr lang="pt-BR" sz="2000" b="1" dirty="0">
                <a:solidFill>
                  <a:srgbClr val="024C99"/>
                </a:solidFill>
                <a:latin typeface="Poppins Bold"/>
                <a:ea typeface="Poppins Bold"/>
                <a:cs typeface="Poppins Bold"/>
                <a:sym typeface="Poppins Bold"/>
              </a:rPr>
              <a:t>garantir maior estabilidade técnica</a:t>
            </a:r>
            <a:r>
              <a:rPr lang="pt-BR" sz="2000" dirty="0">
                <a:solidFill>
                  <a:srgbClr val="024C99"/>
                </a:solidFill>
                <a:latin typeface="Poppins"/>
                <a:ea typeface="Poppins"/>
                <a:cs typeface="Poppins"/>
                <a:sym typeface="Poppins"/>
              </a:rPr>
              <a:t>, quanto de </a:t>
            </a:r>
            <a:r>
              <a:rPr lang="pt-BR" sz="2000" b="1" dirty="0">
                <a:solidFill>
                  <a:srgbClr val="024C99"/>
                </a:solidFill>
                <a:latin typeface="Poppins Bold"/>
                <a:ea typeface="Poppins Bold"/>
                <a:cs typeface="Poppins Bold"/>
                <a:sym typeface="Poppins Bold"/>
              </a:rPr>
              <a:t>educar e estimular o público interno e os usuários a utilizarem o aplicativo de forma mais consistente</a:t>
            </a:r>
            <a:r>
              <a:rPr lang="pt-BR" sz="2000" dirty="0">
                <a:solidFill>
                  <a:srgbClr val="024C99"/>
                </a:solidFill>
                <a:latin typeface="Poppins"/>
                <a:ea typeface="Poppins"/>
                <a:cs typeface="Poppins"/>
                <a:sym typeface="Poppins"/>
              </a:rPr>
              <a:t>.</a:t>
            </a:r>
          </a:p>
        </p:txBody>
      </p:sp>
      <p:grpSp>
        <p:nvGrpSpPr>
          <p:cNvPr id="9" name="Group 9"/>
          <p:cNvGrpSpPr/>
          <p:nvPr/>
        </p:nvGrpSpPr>
        <p:grpSpPr>
          <a:xfrm>
            <a:off x="16002000" y="9685334"/>
            <a:ext cx="2133600" cy="365122"/>
            <a:chOff x="0" y="0"/>
            <a:chExt cx="2844800" cy="486829"/>
          </a:xfrm>
        </p:grpSpPr>
        <p:sp>
          <p:nvSpPr>
            <p:cNvPr id="10" name="Freeform 10"/>
            <p:cNvSpPr/>
            <p:nvPr/>
          </p:nvSpPr>
          <p:spPr>
            <a:xfrm>
              <a:off x="0" y="0"/>
              <a:ext cx="2844800" cy="486833"/>
            </a:xfrm>
            <a:custGeom>
              <a:avLst/>
              <a:gdLst/>
              <a:ahLst/>
              <a:cxnLst/>
              <a:rect l="l" t="t" r="r" b="b"/>
              <a:pathLst>
                <a:path w="2844800" h="486833">
                  <a:moveTo>
                    <a:pt x="0" y="0"/>
                  </a:moveTo>
                  <a:lnTo>
                    <a:pt x="2844800" y="0"/>
                  </a:lnTo>
                  <a:lnTo>
                    <a:pt x="2844800" y="486833"/>
                  </a:lnTo>
                  <a:lnTo>
                    <a:pt x="0" y="486833"/>
                  </a:lnTo>
                  <a:close/>
                </a:path>
              </a:pathLst>
            </a:custGeom>
            <a:solidFill>
              <a:srgbClr val="000000">
                <a:alpha val="0"/>
              </a:srgbClr>
            </a:solidFill>
            <a:ln w="12700">
              <a:solidFill>
                <a:srgbClr val="000000"/>
              </a:solidFill>
            </a:ln>
          </p:spPr>
          <p:txBody>
            <a:bodyPr/>
            <a:lstStyle/>
            <a:p>
              <a:endParaRPr lang="pt-BR" dirty="0"/>
            </a:p>
          </p:txBody>
        </p:sp>
        <p:sp>
          <p:nvSpPr>
            <p:cNvPr id="11" name="TextBox 11"/>
            <p:cNvSpPr txBox="1"/>
            <p:nvPr/>
          </p:nvSpPr>
          <p:spPr>
            <a:xfrm>
              <a:off x="0" y="-19050"/>
              <a:ext cx="2844800" cy="505879"/>
            </a:xfrm>
            <a:prstGeom prst="rect">
              <a:avLst/>
            </a:prstGeom>
          </p:spPr>
          <p:txBody>
            <a:bodyPr lIns="0" tIns="0" rIns="0" bIns="0" rtlCol="0" anchor="ctr"/>
            <a:lstStyle/>
            <a:p>
              <a:pPr algn="r">
                <a:lnSpc>
                  <a:spcPts val="1439"/>
                </a:lnSpc>
              </a:pPr>
              <a:r>
                <a:rPr lang="pt-BR" sz="1200" dirty="0">
                  <a:solidFill>
                    <a:srgbClr val="898989"/>
                  </a:solidFill>
                  <a:latin typeface="Calibri (MS)"/>
                  <a:ea typeface="Calibri (MS)"/>
                  <a:cs typeface="Calibri (MS)"/>
                  <a:sym typeface="Calibri (MS)"/>
                </a:rPr>
                <a:t>22</a:t>
              </a:r>
            </a:p>
          </p:txBody>
        </p:sp>
      </p:grpSp>
      <p:grpSp>
        <p:nvGrpSpPr>
          <p:cNvPr id="12" name="Group 12"/>
          <p:cNvGrpSpPr/>
          <p:nvPr/>
        </p:nvGrpSpPr>
        <p:grpSpPr>
          <a:xfrm rot="5400000">
            <a:off x="4750921" y="-3112700"/>
            <a:ext cx="1566129" cy="11830129"/>
            <a:chOff x="0" y="0"/>
            <a:chExt cx="322249" cy="2434183"/>
          </a:xfrm>
        </p:grpSpPr>
        <p:sp>
          <p:nvSpPr>
            <p:cNvPr id="13" name="Freeform 13"/>
            <p:cNvSpPr/>
            <p:nvPr/>
          </p:nvSpPr>
          <p:spPr>
            <a:xfrm>
              <a:off x="0" y="0"/>
              <a:ext cx="322249" cy="2434183"/>
            </a:xfrm>
            <a:custGeom>
              <a:avLst/>
              <a:gdLst/>
              <a:ahLst/>
              <a:cxnLst/>
              <a:rect l="l" t="t" r="r" b="b"/>
              <a:pathLst>
                <a:path w="322249" h="2434183">
                  <a:moveTo>
                    <a:pt x="96550" y="0"/>
                  </a:moveTo>
                  <a:lnTo>
                    <a:pt x="225699" y="0"/>
                  </a:lnTo>
                  <a:cubicBezTo>
                    <a:pt x="279022" y="0"/>
                    <a:pt x="322249" y="43227"/>
                    <a:pt x="322249" y="96550"/>
                  </a:cubicBezTo>
                  <a:lnTo>
                    <a:pt x="322249" y="2337633"/>
                  </a:lnTo>
                  <a:cubicBezTo>
                    <a:pt x="322249" y="2390956"/>
                    <a:pt x="279022" y="2434183"/>
                    <a:pt x="225699" y="2434183"/>
                  </a:cubicBezTo>
                  <a:lnTo>
                    <a:pt x="96550" y="2434183"/>
                  </a:lnTo>
                  <a:cubicBezTo>
                    <a:pt x="43227" y="2434183"/>
                    <a:pt x="0" y="2390956"/>
                    <a:pt x="0" y="2337633"/>
                  </a:cubicBezTo>
                  <a:lnTo>
                    <a:pt x="0" y="96550"/>
                  </a:lnTo>
                  <a:cubicBezTo>
                    <a:pt x="0" y="43227"/>
                    <a:pt x="43227" y="0"/>
                    <a:pt x="96550" y="0"/>
                  </a:cubicBezTo>
                  <a:close/>
                </a:path>
              </a:pathLst>
            </a:custGeom>
            <a:solidFill>
              <a:srgbClr val="56AA88"/>
            </a:solidFill>
          </p:spPr>
          <p:txBody>
            <a:bodyPr/>
            <a:lstStyle/>
            <a:p>
              <a:endParaRPr lang="pt-BR" dirty="0"/>
            </a:p>
          </p:txBody>
        </p:sp>
        <p:sp>
          <p:nvSpPr>
            <p:cNvPr id="14" name="TextBox 14"/>
            <p:cNvSpPr txBox="1"/>
            <p:nvPr/>
          </p:nvSpPr>
          <p:spPr>
            <a:xfrm>
              <a:off x="0" y="95250"/>
              <a:ext cx="322249" cy="2338933"/>
            </a:xfrm>
            <a:prstGeom prst="rect">
              <a:avLst/>
            </a:prstGeom>
          </p:spPr>
          <p:txBody>
            <a:bodyPr lIns="50800" tIns="50800" rIns="50800" bIns="50800" rtlCol="0" anchor="ctr"/>
            <a:lstStyle/>
            <a:p>
              <a:pPr algn="ctr">
                <a:lnSpc>
                  <a:spcPts val="901"/>
                </a:lnSpc>
              </a:pPr>
              <a:endParaRPr lang="pt-BR" dirty="0"/>
            </a:p>
          </p:txBody>
        </p:sp>
      </p:grpSp>
      <p:sp>
        <p:nvSpPr>
          <p:cNvPr id="15" name="TextBox 15"/>
          <p:cNvSpPr txBox="1"/>
          <p:nvPr/>
        </p:nvSpPr>
        <p:spPr>
          <a:xfrm>
            <a:off x="1028700" y="2144982"/>
            <a:ext cx="10420350" cy="1247775"/>
          </a:xfrm>
          <a:prstGeom prst="rect">
            <a:avLst/>
          </a:prstGeom>
        </p:spPr>
        <p:txBody>
          <a:bodyPr lIns="0" tIns="0" rIns="0" bIns="0" rtlCol="0" anchor="t">
            <a:spAutoFit/>
          </a:bodyPr>
          <a:lstStyle/>
          <a:p>
            <a:pPr marL="0" lvl="0" indent="0" algn="l">
              <a:lnSpc>
                <a:spcPts val="2400"/>
              </a:lnSpc>
              <a:spcBef>
                <a:spcPct val="0"/>
              </a:spcBef>
            </a:pPr>
            <a:r>
              <a:rPr lang="pt-BR" sz="2000" u="none" strike="noStrike" dirty="0">
                <a:solidFill>
                  <a:srgbClr val="FFFFFF"/>
                </a:solidFill>
                <a:latin typeface="Poppins"/>
                <a:ea typeface="Poppins"/>
                <a:cs typeface="Poppins"/>
                <a:sym typeface="Poppins"/>
              </a:rPr>
              <a:t>O aplicativo aparece como a</a:t>
            </a:r>
            <a:r>
              <a:rPr lang="pt-BR" sz="2000" b="1" u="none" strike="noStrike" dirty="0">
                <a:solidFill>
                  <a:srgbClr val="FFFFFF"/>
                </a:solidFill>
                <a:latin typeface="Poppins Bold"/>
                <a:ea typeface="Poppins Bold"/>
                <a:cs typeface="Poppins Bold"/>
                <a:sym typeface="Poppins Bold"/>
              </a:rPr>
              <a:t> ferramenta mais controversa da jornada</a:t>
            </a:r>
            <a:r>
              <a:rPr lang="pt-BR" sz="2000" u="none" strike="noStrike" dirty="0">
                <a:solidFill>
                  <a:srgbClr val="FFFFFF"/>
                </a:solidFill>
                <a:latin typeface="Poppins"/>
                <a:ea typeface="Poppins"/>
                <a:cs typeface="Poppins"/>
                <a:sym typeface="Poppins"/>
              </a:rPr>
              <a:t>, sobretudo por relatos de </a:t>
            </a:r>
            <a:r>
              <a:rPr lang="pt-BR" sz="2000" b="1" u="none" strike="noStrike" dirty="0">
                <a:solidFill>
                  <a:srgbClr val="FFFFFF"/>
                </a:solidFill>
                <a:latin typeface="Poppins Bold"/>
                <a:ea typeface="Poppins Bold"/>
                <a:cs typeface="Poppins Bold"/>
                <a:sym typeface="Poppins Bold"/>
              </a:rPr>
              <a:t>falhas, instabilidades e travamentos</a:t>
            </a:r>
            <a:r>
              <a:rPr lang="pt-BR" sz="2000" u="none" strike="noStrike" dirty="0">
                <a:solidFill>
                  <a:srgbClr val="FFFFFF"/>
                </a:solidFill>
                <a:latin typeface="Poppins"/>
                <a:ea typeface="Poppins"/>
                <a:cs typeface="Poppins"/>
                <a:sym typeface="Poppins"/>
              </a:rPr>
              <a:t>. Ainda assim, é amplamente reconhecido como </a:t>
            </a:r>
            <a:r>
              <a:rPr lang="pt-BR" sz="2000" b="1" u="none" strike="noStrike" dirty="0">
                <a:solidFill>
                  <a:srgbClr val="FFFFFF"/>
                </a:solidFill>
                <a:latin typeface="Poppins Bold"/>
                <a:ea typeface="Poppins Bold"/>
                <a:cs typeface="Poppins Bold"/>
                <a:sym typeface="Poppins Bold"/>
              </a:rPr>
              <a:t>necessário — e até indispensável no contexto atual</a:t>
            </a:r>
            <a:r>
              <a:rPr lang="pt-BR" sz="2000" u="none" strike="noStrike" dirty="0">
                <a:solidFill>
                  <a:srgbClr val="FFFFFF"/>
                </a:solidFill>
                <a:latin typeface="Poppins"/>
                <a:ea typeface="Poppins"/>
                <a:cs typeface="Poppins"/>
                <a:sym typeface="Poppins"/>
              </a:rPr>
              <a:t> —, embora não seja percebido como plenamente funcional.</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22</a:t>
            </a:r>
          </a:p>
        </p:txBody>
      </p:sp>
      <p:sp>
        <p:nvSpPr>
          <p:cNvPr id="17" name="TextBox 17"/>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71233" y="2932971"/>
            <a:ext cx="845734" cy="11916258"/>
            <a:chOff x="0" y="0"/>
            <a:chExt cx="174019" cy="2451905"/>
          </a:xfrm>
        </p:grpSpPr>
        <p:sp>
          <p:nvSpPr>
            <p:cNvPr id="3" name="Freeform 3"/>
            <p:cNvSpPr/>
            <p:nvPr/>
          </p:nvSpPr>
          <p:spPr>
            <a:xfrm>
              <a:off x="0" y="0"/>
              <a:ext cx="174019" cy="2451905"/>
            </a:xfrm>
            <a:custGeom>
              <a:avLst/>
              <a:gdLst/>
              <a:ahLst/>
              <a:cxnLst/>
              <a:rect l="l" t="t" r="r" b="b"/>
              <a:pathLst>
                <a:path w="174019" h="2451905">
                  <a:moveTo>
                    <a:pt x="87010" y="0"/>
                  </a:moveTo>
                  <a:lnTo>
                    <a:pt x="87010" y="0"/>
                  </a:lnTo>
                  <a:cubicBezTo>
                    <a:pt x="135064" y="0"/>
                    <a:pt x="174019" y="38956"/>
                    <a:pt x="174019" y="87010"/>
                  </a:cubicBezTo>
                  <a:lnTo>
                    <a:pt x="174019" y="2364895"/>
                  </a:lnTo>
                  <a:cubicBezTo>
                    <a:pt x="174019" y="2412949"/>
                    <a:pt x="135064" y="2451905"/>
                    <a:pt x="87010" y="2451905"/>
                  </a:cubicBezTo>
                  <a:lnTo>
                    <a:pt x="87010" y="2451905"/>
                  </a:lnTo>
                  <a:cubicBezTo>
                    <a:pt x="38956" y="2451905"/>
                    <a:pt x="0" y="2412949"/>
                    <a:pt x="0" y="2364895"/>
                  </a:cubicBezTo>
                  <a:lnTo>
                    <a:pt x="0" y="87010"/>
                  </a:lnTo>
                  <a:cubicBezTo>
                    <a:pt x="0" y="38956"/>
                    <a:pt x="38956" y="0"/>
                    <a:pt x="87010" y="0"/>
                  </a:cubicBezTo>
                  <a:close/>
                </a:path>
              </a:pathLst>
            </a:custGeom>
            <a:solidFill>
              <a:srgbClr val="56AA88"/>
            </a:solidFill>
          </p:spPr>
          <p:txBody>
            <a:bodyPr/>
            <a:lstStyle/>
            <a:p>
              <a:endParaRPr lang="pt-BR" dirty="0"/>
            </a:p>
          </p:txBody>
        </p:sp>
        <p:sp>
          <p:nvSpPr>
            <p:cNvPr id="4" name="TextBox 4"/>
            <p:cNvSpPr txBox="1"/>
            <p:nvPr/>
          </p:nvSpPr>
          <p:spPr>
            <a:xfrm>
              <a:off x="0" y="95250"/>
              <a:ext cx="174019" cy="2356655"/>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a:off x="3598783" y="8567741"/>
            <a:ext cx="10756972" cy="727177"/>
            <a:chOff x="0" y="0"/>
            <a:chExt cx="14342629" cy="969569"/>
          </a:xfrm>
        </p:grpSpPr>
        <p:sp>
          <p:nvSpPr>
            <p:cNvPr id="6" name="Freeform 6"/>
            <p:cNvSpPr/>
            <p:nvPr/>
          </p:nvSpPr>
          <p:spPr>
            <a:xfrm>
              <a:off x="0" y="0"/>
              <a:ext cx="14342627" cy="969575"/>
            </a:xfrm>
            <a:custGeom>
              <a:avLst/>
              <a:gdLst/>
              <a:ahLst/>
              <a:cxnLst/>
              <a:rect l="l" t="t" r="r" b="b"/>
              <a:pathLst>
                <a:path w="14342627" h="969575">
                  <a:moveTo>
                    <a:pt x="0" y="0"/>
                  </a:moveTo>
                  <a:lnTo>
                    <a:pt x="14342627" y="0"/>
                  </a:lnTo>
                  <a:lnTo>
                    <a:pt x="14342627" y="969575"/>
                  </a:lnTo>
                  <a:lnTo>
                    <a:pt x="0" y="969575"/>
                  </a:lnTo>
                  <a:close/>
                </a:path>
              </a:pathLst>
            </a:custGeom>
            <a:solidFill>
              <a:srgbClr val="000000">
                <a:alpha val="0"/>
              </a:srgbClr>
            </a:solidFill>
            <a:ln w="12700">
              <a:solidFill>
                <a:srgbClr val="000000"/>
              </a:solidFill>
            </a:ln>
          </p:spPr>
          <p:txBody>
            <a:bodyPr/>
            <a:lstStyle/>
            <a:p>
              <a:endParaRPr lang="pt-BR" dirty="0"/>
            </a:p>
          </p:txBody>
        </p:sp>
        <p:sp>
          <p:nvSpPr>
            <p:cNvPr id="7" name="TextBox 7"/>
            <p:cNvSpPr txBox="1"/>
            <p:nvPr/>
          </p:nvSpPr>
          <p:spPr>
            <a:xfrm>
              <a:off x="0" y="0"/>
              <a:ext cx="14342629" cy="969569"/>
            </a:xfrm>
            <a:prstGeom prst="rect">
              <a:avLst/>
            </a:prstGeom>
          </p:spPr>
          <p:txBody>
            <a:bodyPr lIns="0" tIns="0" rIns="0" bIns="0" rtlCol="0" anchor="ctr"/>
            <a:lstStyle/>
            <a:p>
              <a:pPr algn="ctr">
                <a:lnSpc>
                  <a:spcPts val="2052"/>
                </a:lnSpc>
              </a:pPr>
              <a:r>
                <a:rPr lang="pt-BR" sz="1900" dirty="0">
                  <a:solidFill>
                    <a:srgbClr val="FFFFFF"/>
                  </a:solidFill>
                  <a:latin typeface="Poppins"/>
                  <a:ea typeface="Poppins"/>
                  <a:cs typeface="Poppins"/>
                  <a:sym typeface="Poppins"/>
                </a:rPr>
                <a:t>Nesse sentido, o aplicativo parece existir mais </a:t>
              </a:r>
              <a:r>
                <a:rPr lang="pt-BR" sz="1900" b="1" dirty="0">
                  <a:solidFill>
                    <a:srgbClr val="FFFFFF"/>
                  </a:solidFill>
                  <a:latin typeface="Poppins Bold"/>
                  <a:ea typeface="Poppins Bold"/>
                  <a:cs typeface="Poppins Bold"/>
                  <a:sym typeface="Poppins Bold"/>
                </a:rPr>
                <a:t>no plano da intenção institucional</a:t>
              </a:r>
              <a:r>
                <a:rPr lang="pt-BR" sz="1900" dirty="0">
                  <a:solidFill>
                    <a:srgbClr val="FFFFFF"/>
                  </a:solidFill>
                  <a:latin typeface="Poppins"/>
                  <a:ea typeface="Poppins"/>
                  <a:cs typeface="Poppins"/>
                  <a:sym typeface="Poppins"/>
                </a:rPr>
                <a:t> do que </a:t>
              </a:r>
              <a:r>
                <a:rPr lang="pt-BR" sz="1900" b="1" dirty="0">
                  <a:solidFill>
                    <a:srgbClr val="FFFFFF"/>
                  </a:solidFill>
                  <a:latin typeface="Poppins Bold"/>
                  <a:ea typeface="Poppins Bold"/>
                  <a:cs typeface="Poppins Bold"/>
                  <a:sym typeface="Poppins Bold"/>
                </a:rPr>
                <a:t>na experiência efetivamente vivida pelos usuários</a:t>
              </a:r>
              <a:r>
                <a:rPr lang="pt-BR" sz="1900" dirty="0">
                  <a:solidFill>
                    <a:srgbClr val="FFFFFF"/>
                  </a:solidFill>
                  <a:latin typeface="Poppins"/>
                  <a:ea typeface="Poppins"/>
                  <a:cs typeface="Poppins"/>
                  <a:sym typeface="Poppins"/>
                </a:rPr>
                <a:t>.</a:t>
              </a:r>
            </a:p>
          </p:txBody>
        </p:sp>
      </p:grpSp>
      <p:grpSp>
        <p:nvGrpSpPr>
          <p:cNvPr id="8" name="Group 8"/>
          <p:cNvGrpSpPr/>
          <p:nvPr/>
        </p:nvGrpSpPr>
        <p:grpSpPr>
          <a:xfrm rot="5400000">
            <a:off x="4012363" y="2209060"/>
            <a:ext cx="1514325" cy="8728556"/>
            <a:chOff x="0" y="0"/>
            <a:chExt cx="311589" cy="1795999"/>
          </a:xfrm>
        </p:grpSpPr>
        <p:sp>
          <p:nvSpPr>
            <p:cNvPr id="9" name="Freeform 9"/>
            <p:cNvSpPr/>
            <p:nvPr/>
          </p:nvSpPr>
          <p:spPr>
            <a:xfrm>
              <a:off x="0" y="0"/>
              <a:ext cx="311589" cy="1795999"/>
            </a:xfrm>
            <a:custGeom>
              <a:avLst/>
              <a:gdLst/>
              <a:ahLst/>
              <a:cxnLst/>
              <a:rect l="l" t="t" r="r" b="b"/>
              <a:pathLst>
                <a:path w="311589" h="1795999">
                  <a:moveTo>
                    <a:pt x="99853" y="0"/>
                  </a:moveTo>
                  <a:lnTo>
                    <a:pt x="211737" y="0"/>
                  </a:lnTo>
                  <a:cubicBezTo>
                    <a:pt x="266884" y="0"/>
                    <a:pt x="311589" y="44706"/>
                    <a:pt x="311589" y="99853"/>
                  </a:cubicBezTo>
                  <a:lnTo>
                    <a:pt x="311589" y="1696147"/>
                  </a:lnTo>
                  <a:cubicBezTo>
                    <a:pt x="311589" y="1751294"/>
                    <a:pt x="266884" y="1795999"/>
                    <a:pt x="211737" y="1795999"/>
                  </a:cubicBezTo>
                  <a:lnTo>
                    <a:pt x="99853" y="1795999"/>
                  </a:lnTo>
                  <a:cubicBezTo>
                    <a:pt x="44706" y="1795999"/>
                    <a:pt x="0" y="1751294"/>
                    <a:pt x="0" y="1696147"/>
                  </a:cubicBezTo>
                  <a:lnTo>
                    <a:pt x="0" y="99853"/>
                  </a:lnTo>
                  <a:cubicBezTo>
                    <a:pt x="0" y="44706"/>
                    <a:pt x="44706" y="0"/>
                    <a:pt x="99853" y="0"/>
                  </a:cubicBezTo>
                  <a:close/>
                </a:path>
              </a:pathLst>
            </a:custGeom>
            <a:solidFill>
              <a:srgbClr val="7AB7C2"/>
            </a:solidFill>
          </p:spPr>
          <p:txBody>
            <a:bodyPr/>
            <a:lstStyle/>
            <a:p>
              <a:endParaRPr lang="pt-BR" dirty="0"/>
            </a:p>
          </p:txBody>
        </p:sp>
        <p:sp>
          <p:nvSpPr>
            <p:cNvPr id="10" name="TextBox 10"/>
            <p:cNvSpPr txBox="1"/>
            <p:nvPr/>
          </p:nvSpPr>
          <p:spPr>
            <a:xfrm>
              <a:off x="0" y="95250"/>
              <a:ext cx="311589" cy="1700749"/>
            </a:xfrm>
            <a:prstGeom prst="rect">
              <a:avLst/>
            </a:prstGeom>
          </p:spPr>
          <p:txBody>
            <a:bodyPr lIns="50800" tIns="50800" rIns="50800" bIns="50800" rtlCol="0" anchor="ctr"/>
            <a:lstStyle/>
            <a:p>
              <a:pPr algn="ctr">
                <a:lnSpc>
                  <a:spcPts val="901"/>
                </a:lnSpc>
              </a:pPr>
              <a:endParaRPr lang="pt-BR" dirty="0"/>
            </a:p>
          </p:txBody>
        </p:sp>
      </p:grpSp>
      <p:grpSp>
        <p:nvGrpSpPr>
          <p:cNvPr id="11" name="Group 11"/>
          <p:cNvGrpSpPr/>
          <p:nvPr/>
        </p:nvGrpSpPr>
        <p:grpSpPr>
          <a:xfrm rot="5400000">
            <a:off x="12628195" y="2075942"/>
            <a:ext cx="1514325" cy="8994792"/>
            <a:chOff x="0" y="0"/>
            <a:chExt cx="311589" cy="1850780"/>
          </a:xfrm>
        </p:grpSpPr>
        <p:sp>
          <p:nvSpPr>
            <p:cNvPr id="12" name="Freeform 12"/>
            <p:cNvSpPr/>
            <p:nvPr/>
          </p:nvSpPr>
          <p:spPr>
            <a:xfrm>
              <a:off x="0" y="0"/>
              <a:ext cx="311589" cy="1850780"/>
            </a:xfrm>
            <a:custGeom>
              <a:avLst/>
              <a:gdLst/>
              <a:ahLst/>
              <a:cxnLst/>
              <a:rect l="l" t="t" r="r" b="b"/>
              <a:pathLst>
                <a:path w="311589" h="1850780">
                  <a:moveTo>
                    <a:pt x="99853" y="0"/>
                  </a:moveTo>
                  <a:lnTo>
                    <a:pt x="211737" y="0"/>
                  </a:lnTo>
                  <a:cubicBezTo>
                    <a:pt x="266884" y="0"/>
                    <a:pt x="311589" y="44706"/>
                    <a:pt x="311589" y="99853"/>
                  </a:cubicBezTo>
                  <a:lnTo>
                    <a:pt x="311589" y="1750928"/>
                  </a:lnTo>
                  <a:cubicBezTo>
                    <a:pt x="311589" y="1806075"/>
                    <a:pt x="266884" y="1850780"/>
                    <a:pt x="211737" y="1850780"/>
                  </a:cubicBezTo>
                  <a:lnTo>
                    <a:pt x="99853" y="1850780"/>
                  </a:lnTo>
                  <a:cubicBezTo>
                    <a:pt x="44706" y="1850780"/>
                    <a:pt x="0" y="1806075"/>
                    <a:pt x="0" y="1750928"/>
                  </a:cubicBezTo>
                  <a:lnTo>
                    <a:pt x="0" y="99853"/>
                  </a:lnTo>
                  <a:cubicBezTo>
                    <a:pt x="0" y="44706"/>
                    <a:pt x="44706" y="0"/>
                    <a:pt x="99853" y="0"/>
                  </a:cubicBezTo>
                  <a:close/>
                </a:path>
              </a:pathLst>
            </a:custGeom>
            <a:solidFill>
              <a:srgbClr val="7AB7C2"/>
            </a:solidFill>
          </p:spPr>
          <p:txBody>
            <a:bodyPr/>
            <a:lstStyle/>
            <a:p>
              <a:endParaRPr lang="pt-BR" dirty="0"/>
            </a:p>
          </p:txBody>
        </p:sp>
        <p:sp>
          <p:nvSpPr>
            <p:cNvPr id="13" name="TextBox 13"/>
            <p:cNvSpPr txBox="1"/>
            <p:nvPr/>
          </p:nvSpPr>
          <p:spPr>
            <a:xfrm>
              <a:off x="0" y="95250"/>
              <a:ext cx="311589" cy="1755530"/>
            </a:xfrm>
            <a:prstGeom prst="rect">
              <a:avLst/>
            </a:prstGeom>
          </p:spPr>
          <p:txBody>
            <a:bodyPr lIns="50800" tIns="50800" rIns="50800" bIns="50800" rtlCol="0" anchor="ctr"/>
            <a:lstStyle/>
            <a:p>
              <a:pPr algn="ctr">
                <a:lnSpc>
                  <a:spcPts val="901"/>
                </a:lnSpc>
              </a:pPr>
              <a:endParaRPr lang="pt-BR" dirty="0"/>
            </a:p>
          </p:txBody>
        </p:sp>
      </p:grpSp>
      <p:grpSp>
        <p:nvGrpSpPr>
          <p:cNvPr id="14" name="Group 14"/>
          <p:cNvGrpSpPr/>
          <p:nvPr/>
        </p:nvGrpSpPr>
        <p:grpSpPr>
          <a:xfrm rot="5400000">
            <a:off x="8727767" y="-2591606"/>
            <a:ext cx="845734" cy="16933545"/>
            <a:chOff x="0" y="0"/>
            <a:chExt cx="174019" cy="3484269"/>
          </a:xfrm>
        </p:grpSpPr>
        <p:sp>
          <p:nvSpPr>
            <p:cNvPr id="15" name="Freeform 15"/>
            <p:cNvSpPr/>
            <p:nvPr/>
          </p:nvSpPr>
          <p:spPr>
            <a:xfrm>
              <a:off x="0" y="0"/>
              <a:ext cx="174019" cy="3484268"/>
            </a:xfrm>
            <a:custGeom>
              <a:avLst/>
              <a:gdLst/>
              <a:ahLst/>
              <a:cxnLst/>
              <a:rect l="l" t="t" r="r" b="b"/>
              <a:pathLst>
                <a:path w="174019" h="3484268">
                  <a:moveTo>
                    <a:pt x="87010" y="0"/>
                  </a:moveTo>
                  <a:lnTo>
                    <a:pt x="87010" y="0"/>
                  </a:lnTo>
                  <a:cubicBezTo>
                    <a:pt x="135064" y="0"/>
                    <a:pt x="174019" y="38956"/>
                    <a:pt x="174019" y="87010"/>
                  </a:cubicBezTo>
                  <a:lnTo>
                    <a:pt x="174019" y="3397259"/>
                  </a:lnTo>
                  <a:cubicBezTo>
                    <a:pt x="174019" y="3445313"/>
                    <a:pt x="135064" y="3484268"/>
                    <a:pt x="87010" y="3484268"/>
                  </a:cubicBezTo>
                  <a:lnTo>
                    <a:pt x="87010" y="3484268"/>
                  </a:lnTo>
                  <a:cubicBezTo>
                    <a:pt x="38956" y="3484268"/>
                    <a:pt x="0" y="3445313"/>
                    <a:pt x="0" y="3397259"/>
                  </a:cubicBezTo>
                  <a:lnTo>
                    <a:pt x="0" y="87010"/>
                  </a:lnTo>
                  <a:cubicBezTo>
                    <a:pt x="0" y="38956"/>
                    <a:pt x="38956" y="0"/>
                    <a:pt x="87010" y="0"/>
                  </a:cubicBezTo>
                  <a:close/>
                </a:path>
              </a:pathLst>
            </a:custGeom>
            <a:solidFill>
              <a:srgbClr val="56AA88"/>
            </a:solidFill>
          </p:spPr>
          <p:txBody>
            <a:bodyPr/>
            <a:lstStyle/>
            <a:p>
              <a:endParaRPr lang="pt-BR" dirty="0"/>
            </a:p>
          </p:txBody>
        </p:sp>
        <p:sp>
          <p:nvSpPr>
            <p:cNvPr id="16" name="TextBox 16"/>
            <p:cNvSpPr txBox="1"/>
            <p:nvPr/>
          </p:nvSpPr>
          <p:spPr>
            <a:xfrm>
              <a:off x="0" y="95250"/>
              <a:ext cx="174019" cy="3389019"/>
            </a:xfrm>
            <a:prstGeom prst="rect">
              <a:avLst/>
            </a:prstGeom>
          </p:spPr>
          <p:txBody>
            <a:bodyPr lIns="50800" tIns="50800" rIns="50800" bIns="50800" rtlCol="0" anchor="ctr"/>
            <a:lstStyle/>
            <a:p>
              <a:pPr algn="ctr">
                <a:lnSpc>
                  <a:spcPts val="901"/>
                </a:lnSpc>
              </a:pPr>
              <a:endParaRPr lang="pt-BR" dirty="0"/>
            </a:p>
          </p:txBody>
        </p:sp>
      </p:grpSp>
      <p:grpSp>
        <p:nvGrpSpPr>
          <p:cNvPr id="17" name="Group 17"/>
          <p:cNvGrpSpPr/>
          <p:nvPr/>
        </p:nvGrpSpPr>
        <p:grpSpPr>
          <a:xfrm>
            <a:off x="6317156" y="5550545"/>
            <a:ext cx="5743058" cy="628175"/>
            <a:chOff x="0" y="0"/>
            <a:chExt cx="7657410" cy="837567"/>
          </a:xfrm>
        </p:grpSpPr>
        <p:sp>
          <p:nvSpPr>
            <p:cNvPr id="18" name="Freeform 18"/>
            <p:cNvSpPr/>
            <p:nvPr/>
          </p:nvSpPr>
          <p:spPr>
            <a:xfrm>
              <a:off x="0" y="0"/>
              <a:ext cx="7657409" cy="837573"/>
            </a:xfrm>
            <a:custGeom>
              <a:avLst/>
              <a:gdLst/>
              <a:ahLst/>
              <a:cxnLst/>
              <a:rect l="l" t="t" r="r" b="b"/>
              <a:pathLst>
                <a:path w="7657409" h="837573">
                  <a:moveTo>
                    <a:pt x="0" y="0"/>
                  </a:moveTo>
                  <a:lnTo>
                    <a:pt x="7657409" y="0"/>
                  </a:lnTo>
                  <a:lnTo>
                    <a:pt x="7657409" y="837573"/>
                  </a:lnTo>
                  <a:lnTo>
                    <a:pt x="0" y="837573"/>
                  </a:lnTo>
                  <a:close/>
                </a:path>
              </a:pathLst>
            </a:custGeom>
            <a:solidFill>
              <a:srgbClr val="000000">
                <a:alpha val="0"/>
              </a:srgbClr>
            </a:solidFill>
            <a:ln w="12700">
              <a:solidFill>
                <a:srgbClr val="000000"/>
              </a:solidFill>
            </a:ln>
          </p:spPr>
          <p:txBody>
            <a:bodyPr/>
            <a:lstStyle/>
            <a:p>
              <a:endParaRPr lang="pt-BR" dirty="0"/>
            </a:p>
          </p:txBody>
        </p:sp>
        <p:sp>
          <p:nvSpPr>
            <p:cNvPr id="19" name="TextBox 19"/>
            <p:cNvSpPr txBox="1"/>
            <p:nvPr/>
          </p:nvSpPr>
          <p:spPr>
            <a:xfrm>
              <a:off x="0" y="0"/>
              <a:ext cx="7657410" cy="837567"/>
            </a:xfrm>
            <a:prstGeom prst="rect">
              <a:avLst/>
            </a:prstGeom>
          </p:spPr>
          <p:txBody>
            <a:bodyPr lIns="0" tIns="0" rIns="0" bIns="0" rtlCol="0" anchor="ctr"/>
            <a:lstStyle/>
            <a:p>
              <a:pPr algn="ctr">
                <a:lnSpc>
                  <a:spcPts val="2052"/>
                </a:lnSpc>
              </a:pPr>
              <a:r>
                <a:rPr lang="pt-BR" sz="1900" dirty="0">
                  <a:solidFill>
                    <a:srgbClr val="FFFFFF"/>
                  </a:solidFill>
                  <a:latin typeface="Poppins"/>
                  <a:ea typeface="Poppins"/>
                  <a:cs typeface="Poppins"/>
                  <a:sym typeface="Poppins"/>
                </a:rPr>
                <a:t>Ainda assim, é fundamental considerar que:</a:t>
              </a:r>
            </a:p>
          </p:txBody>
        </p:sp>
      </p:grpSp>
      <p:grpSp>
        <p:nvGrpSpPr>
          <p:cNvPr id="20" name="Group 20"/>
          <p:cNvGrpSpPr/>
          <p:nvPr/>
        </p:nvGrpSpPr>
        <p:grpSpPr>
          <a:xfrm>
            <a:off x="1464949" y="6450433"/>
            <a:ext cx="6748064" cy="617372"/>
            <a:chOff x="0" y="0"/>
            <a:chExt cx="8997418" cy="823163"/>
          </a:xfrm>
        </p:grpSpPr>
        <p:sp>
          <p:nvSpPr>
            <p:cNvPr id="21" name="Freeform 21"/>
            <p:cNvSpPr/>
            <p:nvPr/>
          </p:nvSpPr>
          <p:spPr>
            <a:xfrm>
              <a:off x="0" y="0"/>
              <a:ext cx="8997414" cy="823169"/>
            </a:xfrm>
            <a:custGeom>
              <a:avLst/>
              <a:gdLst/>
              <a:ahLst/>
              <a:cxnLst/>
              <a:rect l="l" t="t" r="r" b="b"/>
              <a:pathLst>
                <a:path w="8997414" h="823169">
                  <a:moveTo>
                    <a:pt x="0" y="0"/>
                  </a:moveTo>
                  <a:lnTo>
                    <a:pt x="8997414" y="0"/>
                  </a:lnTo>
                  <a:lnTo>
                    <a:pt x="8997414" y="823169"/>
                  </a:lnTo>
                  <a:lnTo>
                    <a:pt x="0" y="823169"/>
                  </a:lnTo>
                  <a:close/>
                </a:path>
              </a:pathLst>
            </a:custGeom>
            <a:solidFill>
              <a:srgbClr val="000000">
                <a:alpha val="0"/>
              </a:srgbClr>
            </a:solidFill>
            <a:ln w="12700">
              <a:solidFill>
                <a:srgbClr val="000000"/>
              </a:solidFill>
            </a:ln>
          </p:spPr>
          <p:txBody>
            <a:bodyPr/>
            <a:lstStyle/>
            <a:p>
              <a:endParaRPr lang="pt-BR" dirty="0"/>
            </a:p>
          </p:txBody>
        </p:sp>
        <p:sp>
          <p:nvSpPr>
            <p:cNvPr id="22" name="TextBox 22"/>
            <p:cNvSpPr txBox="1"/>
            <p:nvPr/>
          </p:nvSpPr>
          <p:spPr>
            <a:xfrm>
              <a:off x="0" y="0"/>
              <a:ext cx="8997418" cy="823163"/>
            </a:xfrm>
            <a:prstGeom prst="rect">
              <a:avLst/>
            </a:prstGeom>
          </p:spPr>
          <p:txBody>
            <a:bodyPr lIns="0" tIns="0" rIns="0" bIns="0" rtlCol="0" anchor="ctr"/>
            <a:lstStyle/>
            <a:p>
              <a:pPr algn="ctr">
                <a:lnSpc>
                  <a:spcPts val="1728"/>
                </a:lnSpc>
              </a:pPr>
              <a:r>
                <a:rPr lang="pt-BR" sz="1600" dirty="0">
                  <a:solidFill>
                    <a:srgbClr val="FFFFFF"/>
                  </a:solidFill>
                  <a:latin typeface="Poppins"/>
                  <a:ea typeface="Poppins"/>
                  <a:cs typeface="Poppins"/>
                  <a:sym typeface="Poppins"/>
                </a:rPr>
                <a:t>o app é percebido como </a:t>
              </a:r>
              <a:r>
                <a:rPr lang="pt-BR" sz="1600" b="1" dirty="0">
                  <a:solidFill>
                    <a:srgbClr val="FFFFFF"/>
                  </a:solidFill>
                  <a:latin typeface="Poppins Bold"/>
                  <a:ea typeface="Poppins Bold"/>
                  <a:cs typeface="Poppins Bold"/>
                  <a:sym typeface="Poppins Bold"/>
                </a:rPr>
                <a:t>potencialmente importante</a:t>
              </a:r>
              <a:r>
                <a:rPr lang="pt-BR" sz="1600" dirty="0">
                  <a:solidFill>
                    <a:srgbClr val="FFFFFF"/>
                  </a:solidFill>
                  <a:latin typeface="Poppins"/>
                  <a:ea typeface="Poppins"/>
                  <a:cs typeface="Poppins"/>
                  <a:sym typeface="Poppins"/>
                </a:rPr>
                <a:t>, sobretudo para públicos mais jovens e mais digitalizados;</a:t>
              </a:r>
            </a:p>
          </p:txBody>
        </p:sp>
      </p:grpSp>
      <p:grpSp>
        <p:nvGrpSpPr>
          <p:cNvPr id="23" name="Group 23"/>
          <p:cNvGrpSpPr/>
          <p:nvPr/>
        </p:nvGrpSpPr>
        <p:grpSpPr>
          <a:xfrm>
            <a:off x="9984709" y="6450433"/>
            <a:ext cx="6781790" cy="617372"/>
            <a:chOff x="0" y="0"/>
            <a:chExt cx="9042387" cy="823163"/>
          </a:xfrm>
        </p:grpSpPr>
        <p:sp>
          <p:nvSpPr>
            <p:cNvPr id="24" name="Freeform 24"/>
            <p:cNvSpPr/>
            <p:nvPr/>
          </p:nvSpPr>
          <p:spPr>
            <a:xfrm>
              <a:off x="0" y="0"/>
              <a:ext cx="9042383" cy="823169"/>
            </a:xfrm>
            <a:custGeom>
              <a:avLst/>
              <a:gdLst/>
              <a:ahLst/>
              <a:cxnLst/>
              <a:rect l="l" t="t" r="r" b="b"/>
              <a:pathLst>
                <a:path w="9042383" h="823169">
                  <a:moveTo>
                    <a:pt x="0" y="0"/>
                  </a:moveTo>
                  <a:lnTo>
                    <a:pt x="9042383" y="0"/>
                  </a:lnTo>
                  <a:lnTo>
                    <a:pt x="9042383" y="823169"/>
                  </a:lnTo>
                  <a:lnTo>
                    <a:pt x="0" y="823169"/>
                  </a:lnTo>
                  <a:close/>
                </a:path>
              </a:pathLst>
            </a:custGeom>
            <a:solidFill>
              <a:srgbClr val="000000">
                <a:alpha val="0"/>
              </a:srgbClr>
            </a:solidFill>
            <a:ln w="12700">
              <a:solidFill>
                <a:srgbClr val="000000"/>
              </a:solidFill>
            </a:ln>
          </p:spPr>
          <p:txBody>
            <a:bodyPr/>
            <a:lstStyle/>
            <a:p>
              <a:endParaRPr lang="pt-BR" dirty="0"/>
            </a:p>
          </p:txBody>
        </p:sp>
        <p:sp>
          <p:nvSpPr>
            <p:cNvPr id="25" name="TextBox 25"/>
            <p:cNvSpPr txBox="1"/>
            <p:nvPr/>
          </p:nvSpPr>
          <p:spPr>
            <a:xfrm>
              <a:off x="0" y="0"/>
              <a:ext cx="9042387" cy="823163"/>
            </a:xfrm>
            <a:prstGeom prst="rect">
              <a:avLst/>
            </a:prstGeom>
          </p:spPr>
          <p:txBody>
            <a:bodyPr lIns="0" tIns="0" rIns="0" bIns="0" rtlCol="0" anchor="ctr"/>
            <a:lstStyle/>
            <a:p>
              <a:pPr algn="ctr">
                <a:lnSpc>
                  <a:spcPts val="1728"/>
                </a:lnSpc>
              </a:pPr>
              <a:r>
                <a:rPr lang="pt-BR" sz="1600" dirty="0">
                  <a:solidFill>
                    <a:srgbClr val="FFFFFF"/>
                  </a:solidFill>
                  <a:latin typeface="Poppins"/>
                  <a:ea typeface="Poppins"/>
                  <a:cs typeface="Poppins"/>
                  <a:sym typeface="Poppins"/>
                </a:rPr>
                <a:t>sua existência é </a:t>
              </a:r>
              <a:r>
                <a:rPr lang="pt-BR" sz="1600" b="1" dirty="0">
                  <a:solidFill>
                    <a:srgbClr val="FFFFFF"/>
                  </a:solidFill>
                  <a:latin typeface="Poppins Bold"/>
                  <a:ea typeface="Poppins Bold"/>
                  <a:cs typeface="Poppins Bold"/>
                  <a:sym typeface="Poppins Bold"/>
                </a:rPr>
                <a:t>coerente com uma imagem de modernização</a:t>
              </a:r>
              <a:r>
                <a:rPr lang="pt-BR" sz="1600" dirty="0">
                  <a:solidFill>
                    <a:srgbClr val="FFFFFF"/>
                  </a:solidFill>
                  <a:latin typeface="Poppins"/>
                  <a:ea typeface="Poppins"/>
                  <a:cs typeface="Poppins"/>
                  <a:sym typeface="Poppins"/>
                </a:rPr>
                <a:t> que o Sesc poderia — ou deveria — sustentar.</a:t>
              </a:r>
            </a:p>
          </p:txBody>
        </p:sp>
      </p:grpSp>
      <p:grpSp>
        <p:nvGrpSpPr>
          <p:cNvPr id="26" name="Group 26"/>
          <p:cNvGrpSpPr/>
          <p:nvPr/>
        </p:nvGrpSpPr>
        <p:grpSpPr>
          <a:xfrm rot="5400000">
            <a:off x="2848592" y="769726"/>
            <a:ext cx="1514325" cy="6401015"/>
            <a:chOff x="0" y="0"/>
            <a:chExt cx="311589" cy="1317081"/>
          </a:xfrm>
        </p:grpSpPr>
        <p:sp>
          <p:nvSpPr>
            <p:cNvPr id="27" name="Freeform 27"/>
            <p:cNvSpPr/>
            <p:nvPr/>
          </p:nvSpPr>
          <p:spPr>
            <a:xfrm>
              <a:off x="0" y="0"/>
              <a:ext cx="311589" cy="1317081"/>
            </a:xfrm>
            <a:custGeom>
              <a:avLst/>
              <a:gdLst/>
              <a:ahLst/>
              <a:cxnLst/>
              <a:rect l="l" t="t" r="r" b="b"/>
              <a:pathLst>
                <a:path w="311589" h="1317081">
                  <a:moveTo>
                    <a:pt x="99853" y="0"/>
                  </a:moveTo>
                  <a:lnTo>
                    <a:pt x="211737" y="0"/>
                  </a:lnTo>
                  <a:cubicBezTo>
                    <a:pt x="266884" y="0"/>
                    <a:pt x="311589" y="44706"/>
                    <a:pt x="311589" y="99853"/>
                  </a:cubicBezTo>
                  <a:lnTo>
                    <a:pt x="311589" y="1217229"/>
                  </a:lnTo>
                  <a:cubicBezTo>
                    <a:pt x="311589" y="1272376"/>
                    <a:pt x="266884" y="1317081"/>
                    <a:pt x="211737" y="1317081"/>
                  </a:cubicBezTo>
                  <a:lnTo>
                    <a:pt x="99853" y="1317081"/>
                  </a:lnTo>
                  <a:cubicBezTo>
                    <a:pt x="44706" y="1317081"/>
                    <a:pt x="0" y="1272376"/>
                    <a:pt x="0" y="1217229"/>
                  </a:cubicBezTo>
                  <a:lnTo>
                    <a:pt x="0" y="99853"/>
                  </a:lnTo>
                  <a:cubicBezTo>
                    <a:pt x="0" y="44706"/>
                    <a:pt x="44706" y="0"/>
                    <a:pt x="99853" y="0"/>
                  </a:cubicBezTo>
                  <a:close/>
                </a:path>
              </a:pathLst>
            </a:custGeom>
            <a:solidFill>
              <a:srgbClr val="7AB7C2"/>
            </a:solidFill>
          </p:spPr>
          <p:txBody>
            <a:bodyPr/>
            <a:lstStyle/>
            <a:p>
              <a:endParaRPr lang="pt-BR" dirty="0"/>
            </a:p>
          </p:txBody>
        </p:sp>
        <p:sp>
          <p:nvSpPr>
            <p:cNvPr id="28" name="TextBox 28"/>
            <p:cNvSpPr txBox="1"/>
            <p:nvPr/>
          </p:nvSpPr>
          <p:spPr>
            <a:xfrm>
              <a:off x="0" y="95250"/>
              <a:ext cx="311589" cy="1221831"/>
            </a:xfrm>
            <a:prstGeom prst="rect">
              <a:avLst/>
            </a:prstGeom>
          </p:spPr>
          <p:txBody>
            <a:bodyPr lIns="50800" tIns="50800" rIns="50800" bIns="50800" rtlCol="0" anchor="ctr"/>
            <a:lstStyle/>
            <a:p>
              <a:pPr algn="ctr">
                <a:lnSpc>
                  <a:spcPts val="901"/>
                </a:lnSpc>
              </a:pPr>
              <a:endParaRPr lang="pt-BR" dirty="0"/>
            </a:p>
          </p:txBody>
        </p:sp>
      </p:grpSp>
      <p:grpSp>
        <p:nvGrpSpPr>
          <p:cNvPr id="29" name="Group 29"/>
          <p:cNvGrpSpPr/>
          <p:nvPr/>
        </p:nvGrpSpPr>
        <p:grpSpPr>
          <a:xfrm rot="5400000">
            <a:off x="14038031" y="882674"/>
            <a:ext cx="1514325" cy="6175119"/>
            <a:chOff x="0" y="0"/>
            <a:chExt cx="311589" cy="1270601"/>
          </a:xfrm>
        </p:grpSpPr>
        <p:sp>
          <p:nvSpPr>
            <p:cNvPr id="30" name="Freeform 30"/>
            <p:cNvSpPr/>
            <p:nvPr/>
          </p:nvSpPr>
          <p:spPr>
            <a:xfrm>
              <a:off x="0" y="0"/>
              <a:ext cx="311589" cy="1270601"/>
            </a:xfrm>
            <a:custGeom>
              <a:avLst/>
              <a:gdLst/>
              <a:ahLst/>
              <a:cxnLst/>
              <a:rect l="l" t="t" r="r" b="b"/>
              <a:pathLst>
                <a:path w="311589" h="1270601">
                  <a:moveTo>
                    <a:pt x="99853" y="0"/>
                  </a:moveTo>
                  <a:lnTo>
                    <a:pt x="211737" y="0"/>
                  </a:lnTo>
                  <a:cubicBezTo>
                    <a:pt x="266884" y="0"/>
                    <a:pt x="311589" y="44706"/>
                    <a:pt x="311589" y="99853"/>
                  </a:cubicBezTo>
                  <a:lnTo>
                    <a:pt x="311589" y="1170748"/>
                  </a:lnTo>
                  <a:cubicBezTo>
                    <a:pt x="311589" y="1225895"/>
                    <a:pt x="266884" y="1270601"/>
                    <a:pt x="211737" y="1270601"/>
                  </a:cubicBezTo>
                  <a:lnTo>
                    <a:pt x="99853" y="1270601"/>
                  </a:lnTo>
                  <a:cubicBezTo>
                    <a:pt x="44706" y="1270601"/>
                    <a:pt x="0" y="1225895"/>
                    <a:pt x="0" y="1170748"/>
                  </a:cubicBezTo>
                  <a:lnTo>
                    <a:pt x="0" y="99853"/>
                  </a:lnTo>
                  <a:cubicBezTo>
                    <a:pt x="0" y="44706"/>
                    <a:pt x="44706" y="0"/>
                    <a:pt x="99853" y="0"/>
                  </a:cubicBezTo>
                  <a:close/>
                </a:path>
              </a:pathLst>
            </a:custGeom>
            <a:solidFill>
              <a:srgbClr val="7AB7C2"/>
            </a:solidFill>
          </p:spPr>
          <p:txBody>
            <a:bodyPr/>
            <a:lstStyle/>
            <a:p>
              <a:endParaRPr lang="pt-BR" dirty="0"/>
            </a:p>
          </p:txBody>
        </p:sp>
        <p:sp>
          <p:nvSpPr>
            <p:cNvPr id="31" name="TextBox 31"/>
            <p:cNvSpPr txBox="1"/>
            <p:nvPr/>
          </p:nvSpPr>
          <p:spPr>
            <a:xfrm>
              <a:off x="0" y="95250"/>
              <a:ext cx="311589" cy="1175351"/>
            </a:xfrm>
            <a:prstGeom prst="rect">
              <a:avLst/>
            </a:prstGeom>
          </p:spPr>
          <p:txBody>
            <a:bodyPr lIns="50800" tIns="50800" rIns="50800" bIns="50800" rtlCol="0" anchor="ctr"/>
            <a:lstStyle/>
            <a:p>
              <a:pPr algn="ctr">
                <a:lnSpc>
                  <a:spcPts val="901"/>
                </a:lnSpc>
              </a:pPr>
              <a:endParaRPr lang="pt-BR" dirty="0"/>
            </a:p>
          </p:txBody>
        </p:sp>
      </p:grpSp>
      <p:grpSp>
        <p:nvGrpSpPr>
          <p:cNvPr id="32" name="Group 32"/>
          <p:cNvGrpSpPr/>
          <p:nvPr/>
        </p:nvGrpSpPr>
        <p:grpSpPr>
          <a:xfrm rot="5400000">
            <a:off x="8662926" y="1330108"/>
            <a:ext cx="1051517" cy="5743058"/>
            <a:chOff x="0" y="0"/>
            <a:chExt cx="216362" cy="1181699"/>
          </a:xfrm>
        </p:grpSpPr>
        <p:sp>
          <p:nvSpPr>
            <p:cNvPr id="33" name="Freeform 33"/>
            <p:cNvSpPr/>
            <p:nvPr/>
          </p:nvSpPr>
          <p:spPr>
            <a:xfrm>
              <a:off x="0" y="0"/>
              <a:ext cx="216362" cy="1181699"/>
            </a:xfrm>
            <a:custGeom>
              <a:avLst/>
              <a:gdLst/>
              <a:ahLst/>
              <a:cxnLst/>
              <a:rect l="l" t="t" r="r" b="b"/>
              <a:pathLst>
                <a:path w="216362" h="1181699">
                  <a:moveTo>
                    <a:pt x="108181" y="0"/>
                  </a:moveTo>
                  <a:lnTo>
                    <a:pt x="108181" y="0"/>
                  </a:lnTo>
                  <a:cubicBezTo>
                    <a:pt x="167927" y="0"/>
                    <a:pt x="216362" y="48434"/>
                    <a:pt x="216362" y="108181"/>
                  </a:cubicBezTo>
                  <a:lnTo>
                    <a:pt x="216362" y="1073518"/>
                  </a:lnTo>
                  <a:cubicBezTo>
                    <a:pt x="216362" y="1102210"/>
                    <a:pt x="204964" y="1129726"/>
                    <a:pt x="184676" y="1150014"/>
                  </a:cubicBezTo>
                  <a:cubicBezTo>
                    <a:pt x="164388" y="1170302"/>
                    <a:pt x="136872" y="1181699"/>
                    <a:pt x="108181" y="1181699"/>
                  </a:cubicBezTo>
                  <a:lnTo>
                    <a:pt x="108181" y="1181699"/>
                  </a:lnTo>
                  <a:cubicBezTo>
                    <a:pt x="48434" y="1181699"/>
                    <a:pt x="0" y="1133265"/>
                    <a:pt x="0" y="1073518"/>
                  </a:cubicBezTo>
                  <a:lnTo>
                    <a:pt x="0" y="108181"/>
                  </a:lnTo>
                  <a:cubicBezTo>
                    <a:pt x="0" y="79489"/>
                    <a:pt x="11398" y="51973"/>
                    <a:pt x="31685" y="31685"/>
                  </a:cubicBezTo>
                  <a:cubicBezTo>
                    <a:pt x="51973" y="11398"/>
                    <a:pt x="79489" y="0"/>
                    <a:pt x="108181" y="0"/>
                  </a:cubicBezTo>
                  <a:close/>
                </a:path>
              </a:pathLst>
            </a:custGeom>
            <a:solidFill>
              <a:srgbClr val="56AA88"/>
            </a:solidFill>
          </p:spPr>
          <p:txBody>
            <a:bodyPr/>
            <a:lstStyle/>
            <a:p>
              <a:endParaRPr lang="pt-BR" dirty="0"/>
            </a:p>
          </p:txBody>
        </p:sp>
        <p:sp>
          <p:nvSpPr>
            <p:cNvPr id="34" name="TextBox 34"/>
            <p:cNvSpPr txBox="1"/>
            <p:nvPr/>
          </p:nvSpPr>
          <p:spPr>
            <a:xfrm>
              <a:off x="0" y="95250"/>
              <a:ext cx="216362" cy="1086449"/>
            </a:xfrm>
            <a:prstGeom prst="rect">
              <a:avLst/>
            </a:prstGeom>
          </p:spPr>
          <p:txBody>
            <a:bodyPr lIns="50800" tIns="50800" rIns="50800" bIns="50800" rtlCol="0" anchor="ctr"/>
            <a:lstStyle/>
            <a:p>
              <a:pPr algn="ctr">
                <a:lnSpc>
                  <a:spcPts val="901"/>
                </a:lnSpc>
              </a:pPr>
              <a:endParaRPr lang="pt-BR" dirty="0"/>
            </a:p>
          </p:txBody>
        </p:sp>
      </p:grpSp>
      <p:grpSp>
        <p:nvGrpSpPr>
          <p:cNvPr id="35" name="Group 35"/>
          <p:cNvGrpSpPr/>
          <p:nvPr/>
        </p:nvGrpSpPr>
        <p:grpSpPr>
          <a:xfrm rot="5400000">
            <a:off x="8727767" y="-5194711"/>
            <a:ext cx="845734" cy="16933545"/>
            <a:chOff x="0" y="0"/>
            <a:chExt cx="174019" cy="3484269"/>
          </a:xfrm>
        </p:grpSpPr>
        <p:sp>
          <p:nvSpPr>
            <p:cNvPr id="36" name="Freeform 36"/>
            <p:cNvSpPr/>
            <p:nvPr/>
          </p:nvSpPr>
          <p:spPr>
            <a:xfrm>
              <a:off x="0" y="0"/>
              <a:ext cx="174019" cy="3484268"/>
            </a:xfrm>
            <a:custGeom>
              <a:avLst/>
              <a:gdLst/>
              <a:ahLst/>
              <a:cxnLst/>
              <a:rect l="l" t="t" r="r" b="b"/>
              <a:pathLst>
                <a:path w="174019" h="3484268">
                  <a:moveTo>
                    <a:pt x="87010" y="0"/>
                  </a:moveTo>
                  <a:lnTo>
                    <a:pt x="87010" y="0"/>
                  </a:lnTo>
                  <a:cubicBezTo>
                    <a:pt x="135064" y="0"/>
                    <a:pt x="174019" y="38956"/>
                    <a:pt x="174019" y="87010"/>
                  </a:cubicBezTo>
                  <a:lnTo>
                    <a:pt x="174019" y="3397259"/>
                  </a:lnTo>
                  <a:cubicBezTo>
                    <a:pt x="174019" y="3445313"/>
                    <a:pt x="135064" y="3484268"/>
                    <a:pt x="87010" y="3484268"/>
                  </a:cubicBezTo>
                  <a:lnTo>
                    <a:pt x="87010" y="3484268"/>
                  </a:lnTo>
                  <a:cubicBezTo>
                    <a:pt x="38956" y="3484268"/>
                    <a:pt x="0" y="3445313"/>
                    <a:pt x="0" y="3397259"/>
                  </a:cubicBezTo>
                  <a:lnTo>
                    <a:pt x="0" y="87010"/>
                  </a:lnTo>
                  <a:cubicBezTo>
                    <a:pt x="0" y="38956"/>
                    <a:pt x="38956" y="0"/>
                    <a:pt x="87010" y="0"/>
                  </a:cubicBezTo>
                  <a:close/>
                </a:path>
              </a:pathLst>
            </a:custGeom>
            <a:solidFill>
              <a:srgbClr val="56AA88"/>
            </a:solidFill>
          </p:spPr>
          <p:txBody>
            <a:bodyPr/>
            <a:lstStyle/>
            <a:p>
              <a:endParaRPr lang="pt-BR" dirty="0"/>
            </a:p>
          </p:txBody>
        </p:sp>
        <p:sp>
          <p:nvSpPr>
            <p:cNvPr id="37" name="TextBox 37"/>
            <p:cNvSpPr txBox="1"/>
            <p:nvPr/>
          </p:nvSpPr>
          <p:spPr>
            <a:xfrm>
              <a:off x="0" y="95250"/>
              <a:ext cx="174019" cy="3389019"/>
            </a:xfrm>
            <a:prstGeom prst="rect">
              <a:avLst/>
            </a:prstGeom>
          </p:spPr>
          <p:txBody>
            <a:bodyPr lIns="50800" tIns="50800" rIns="50800" bIns="50800" rtlCol="0" anchor="ctr"/>
            <a:lstStyle/>
            <a:p>
              <a:pPr algn="ctr">
                <a:lnSpc>
                  <a:spcPts val="901"/>
                </a:lnSpc>
              </a:pPr>
              <a:endParaRPr lang="pt-BR" dirty="0"/>
            </a:p>
          </p:txBody>
        </p:sp>
      </p:grpSp>
      <p:grpSp>
        <p:nvGrpSpPr>
          <p:cNvPr id="38" name="Group 38"/>
          <p:cNvGrpSpPr/>
          <p:nvPr/>
        </p:nvGrpSpPr>
        <p:grpSpPr>
          <a:xfrm>
            <a:off x="819716" y="3066754"/>
            <a:ext cx="16628174" cy="628175"/>
            <a:chOff x="0" y="0"/>
            <a:chExt cx="22170898" cy="837567"/>
          </a:xfrm>
        </p:grpSpPr>
        <p:sp>
          <p:nvSpPr>
            <p:cNvPr id="39" name="Freeform 39"/>
            <p:cNvSpPr/>
            <p:nvPr/>
          </p:nvSpPr>
          <p:spPr>
            <a:xfrm>
              <a:off x="0" y="0"/>
              <a:ext cx="22170893" cy="837573"/>
            </a:xfrm>
            <a:custGeom>
              <a:avLst/>
              <a:gdLst/>
              <a:ahLst/>
              <a:cxnLst/>
              <a:rect l="l" t="t" r="r" b="b"/>
              <a:pathLst>
                <a:path w="22170893" h="837573">
                  <a:moveTo>
                    <a:pt x="0" y="0"/>
                  </a:moveTo>
                  <a:lnTo>
                    <a:pt x="22170893" y="0"/>
                  </a:lnTo>
                  <a:lnTo>
                    <a:pt x="22170893" y="837573"/>
                  </a:lnTo>
                  <a:lnTo>
                    <a:pt x="0" y="837573"/>
                  </a:lnTo>
                  <a:close/>
                </a:path>
              </a:pathLst>
            </a:custGeom>
            <a:solidFill>
              <a:srgbClr val="000000">
                <a:alpha val="0"/>
              </a:srgbClr>
            </a:solidFill>
            <a:ln w="12700">
              <a:solidFill>
                <a:srgbClr val="000000"/>
              </a:solidFill>
            </a:ln>
          </p:spPr>
          <p:txBody>
            <a:bodyPr/>
            <a:lstStyle/>
            <a:p>
              <a:endParaRPr lang="pt-BR" dirty="0"/>
            </a:p>
          </p:txBody>
        </p:sp>
        <p:sp>
          <p:nvSpPr>
            <p:cNvPr id="40" name="TextBox 40"/>
            <p:cNvSpPr txBox="1"/>
            <p:nvPr/>
          </p:nvSpPr>
          <p:spPr>
            <a:xfrm>
              <a:off x="0" y="0"/>
              <a:ext cx="22170898" cy="837567"/>
            </a:xfrm>
            <a:prstGeom prst="rect">
              <a:avLst/>
            </a:prstGeom>
          </p:spPr>
          <p:txBody>
            <a:bodyPr lIns="0" tIns="0" rIns="0" bIns="0" rtlCol="0" anchor="ctr"/>
            <a:lstStyle/>
            <a:p>
              <a:pPr algn="ctr">
                <a:lnSpc>
                  <a:spcPts val="2052"/>
                </a:lnSpc>
              </a:pPr>
              <a:r>
                <a:rPr lang="pt-BR" sz="1900" dirty="0">
                  <a:solidFill>
                    <a:srgbClr val="FFFFFF"/>
                  </a:solidFill>
                  <a:latin typeface="Poppins"/>
                  <a:ea typeface="Poppins"/>
                  <a:cs typeface="Poppins"/>
                  <a:sym typeface="Poppins"/>
                </a:rPr>
                <a:t>O que emerge das entrevistas não é rejeição, mas </a:t>
              </a:r>
              <a:r>
                <a:rPr lang="pt-BR" sz="1900" b="1" dirty="0">
                  <a:solidFill>
                    <a:srgbClr val="FFFFFF"/>
                  </a:solidFill>
                  <a:latin typeface="Poppins Bold"/>
                  <a:ea typeface="Poppins Bold"/>
                  <a:cs typeface="Poppins Bold"/>
                  <a:sym typeface="Poppins Bold"/>
                </a:rPr>
                <a:t>ausência de uso efetivo</a:t>
              </a:r>
              <a:r>
                <a:rPr lang="pt-BR" sz="1900" dirty="0">
                  <a:solidFill>
                    <a:srgbClr val="FFFFFF"/>
                  </a:solidFill>
                  <a:latin typeface="Poppins"/>
                  <a:ea typeface="Poppins"/>
                  <a:cs typeface="Poppins"/>
                  <a:sym typeface="Poppins"/>
                </a:rPr>
                <a:t>, marcada por baixo nível de interesse. Em termos práticos:</a:t>
              </a:r>
            </a:p>
          </p:txBody>
        </p:sp>
      </p:grpSp>
      <p:grpSp>
        <p:nvGrpSpPr>
          <p:cNvPr id="41" name="Group 41"/>
          <p:cNvGrpSpPr/>
          <p:nvPr/>
        </p:nvGrpSpPr>
        <p:grpSpPr>
          <a:xfrm>
            <a:off x="825860" y="3847329"/>
            <a:ext cx="5374700" cy="617372"/>
            <a:chOff x="0" y="0"/>
            <a:chExt cx="7166267" cy="823163"/>
          </a:xfrm>
        </p:grpSpPr>
        <p:sp>
          <p:nvSpPr>
            <p:cNvPr id="42" name="Freeform 42"/>
            <p:cNvSpPr/>
            <p:nvPr/>
          </p:nvSpPr>
          <p:spPr>
            <a:xfrm>
              <a:off x="0" y="0"/>
              <a:ext cx="7166261" cy="823169"/>
            </a:xfrm>
            <a:custGeom>
              <a:avLst/>
              <a:gdLst/>
              <a:ahLst/>
              <a:cxnLst/>
              <a:rect l="l" t="t" r="r" b="b"/>
              <a:pathLst>
                <a:path w="7166261" h="823169">
                  <a:moveTo>
                    <a:pt x="0" y="0"/>
                  </a:moveTo>
                  <a:lnTo>
                    <a:pt x="7166261" y="0"/>
                  </a:lnTo>
                  <a:lnTo>
                    <a:pt x="7166261" y="823169"/>
                  </a:lnTo>
                  <a:lnTo>
                    <a:pt x="0" y="823169"/>
                  </a:lnTo>
                  <a:close/>
                </a:path>
              </a:pathLst>
            </a:custGeom>
            <a:solidFill>
              <a:srgbClr val="000000">
                <a:alpha val="0"/>
              </a:srgbClr>
            </a:solidFill>
            <a:ln w="12700">
              <a:solidFill>
                <a:srgbClr val="000000"/>
              </a:solidFill>
            </a:ln>
          </p:spPr>
          <p:txBody>
            <a:bodyPr/>
            <a:lstStyle/>
            <a:p>
              <a:endParaRPr lang="pt-BR" dirty="0"/>
            </a:p>
          </p:txBody>
        </p:sp>
        <p:sp>
          <p:nvSpPr>
            <p:cNvPr id="43" name="TextBox 43"/>
            <p:cNvSpPr txBox="1"/>
            <p:nvPr/>
          </p:nvSpPr>
          <p:spPr>
            <a:xfrm>
              <a:off x="0" y="0"/>
              <a:ext cx="7166267" cy="823163"/>
            </a:xfrm>
            <a:prstGeom prst="rect">
              <a:avLst/>
            </a:prstGeom>
          </p:spPr>
          <p:txBody>
            <a:bodyPr lIns="0" tIns="0" rIns="0" bIns="0" rtlCol="0" anchor="ctr"/>
            <a:lstStyle/>
            <a:p>
              <a:pPr algn="ctr">
                <a:lnSpc>
                  <a:spcPts val="1728"/>
                </a:lnSpc>
              </a:pPr>
              <a:r>
                <a:rPr lang="pt-BR" sz="1600" b="1" dirty="0">
                  <a:solidFill>
                    <a:srgbClr val="FFFFFF"/>
                  </a:solidFill>
                  <a:latin typeface="Poppins Bold"/>
                  <a:ea typeface="Poppins Bold"/>
                  <a:cs typeface="Poppins Bold"/>
                  <a:sym typeface="Poppins Bold"/>
                </a:rPr>
                <a:t>não emerge espontaneamente</a:t>
              </a:r>
              <a:r>
                <a:rPr lang="pt-BR" sz="1600" dirty="0">
                  <a:solidFill>
                    <a:srgbClr val="FFFFFF"/>
                  </a:solidFill>
                  <a:latin typeface="Poppins"/>
                  <a:ea typeface="Poppins"/>
                  <a:cs typeface="Poppins"/>
                  <a:sym typeface="Poppins"/>
                </a:rPr>
                <a:t> como canal de uso e </a:t>
              </a:r>
              <a:r>
                <a:rPr lang="pt-BR" sz="1600" b="1" dirty="0">
                  <a:solidFill>
                    <a:srgbClr val="FFFFFF"/>
                  </a:solidFill>
                  <a:latin typeface="Poppins Bold"/>
                  <a:ea typeface="Poppins Bold"/>
                  <a:cs typeface="Poppins Bold"/>
                  <a:sym typeface="Poppins Bold"/>
                </a:rPr>
                <a:t>não está incorporado à rotina real</a:t>
              </a:r>
              <a:r>
                <a:rPr lang="pt-BR" sz="1600" dirty="0">
                  <a:solidFill>
                    <a:srgbClr val="FFFFFF"/>
                  </a:solidFill>
                  <a:latin typeface="Poppins"/>
                  <a:ea typeface="Poppins"/>
                  <a:cs typeface="Poppins"/>
                  <a:sym typeface="Poppins"/>
                </a:rPr>
                <a:t> dos clientes;</a:t>
              </a:r>
            </a:p>
          </p:txBody>
        </p:sp>
      </p:grpSp>
      <p:grpSp>
        <p:nvGrpSpPr>
          <p:cNvPr id="44" name="Group 44"/>
          <p:cNvGrpSpPr/>
          <p:nvPr/>
        </p:nvGrpSpPr>
        <p:grpSpPr>
          <a:xfrm>
            <a:off x="6585375" y="3847329"/>
            <a:ext cx="5122258" cy="617372"/>
            <a:chOff x="0" y="0"/>
            <a:chExt cx="6829678" cy="823163"/>
          </a:xfrm>
        </p:grpSpPr>
        <p:sp>
          <p:nvSpPr>
            <p:cNvPr id="45" name="Freeform 45"/>
            <p:cNvSpPr/>
            <p:nvPr/>
          </p:nvSpPr>
          <p:spPr>
            <a:xfrm>
              <a:off x="0" y="0"/>
              <a:ext cx="6829672" cy="823169"/>
            </a:xfrm>
            <a:custGeom>
              <a:avLst/>
              <a:gdLst/>
              <a:ahLst/>
              <a:cxnLst/>
              <a:rect l="l" t="t" r="r" b="b"/>
              <a:pathLst>
                <a:path w="6829672" h="823169">
                  <a:moveTo>
                    <a:pt x="0" y="0"/>
                  </a:moveTo>
                  <a:lnTo>
                    <a:pt x="6829672" y="0"/>
                  </a:lnTo>
                  <a:lnTo>
                    <a:pt x="6829672" y="823169"/>
                  </a:lnTo>
                  <a:lnTo>
                    <a:pt x="0" y="823169"/>
                  </a:lnTo>
                  <a:close/>
                </a:path>
              </a:pathLst>
            </a:custGeom>
            <a:solidFill>
              <a:srgbClr val="000000">
                <a:alpha val="0"/>
              </a:srgbClr>
            </a:solidFill>
            <a:ln w="12700">
              <a:solidFill>
                <a:srgbClr val="000000"/>
              </a:solidFill>
            </a:ln>
          </p:spPr>
          <p:txBody>
            <a:bodyPr/>
            <a:lstStyle/>
            <a:p>
              <a:endParaRPr lang="pt-BR" dirty="0"/>
            </a:p>
          </p:txBody>
        </p:sp>
        <p:sp>
          <p:nvSpPr>
            <p:cNvPr id="46" name="TextBox 46"/>
            <p:cNvSpPr txBox="1"/>
            <p:nvPr/>
          </p:nvSpPr>
          <p:spPr>
            <a:xfrm>
              <a:off x="0" y="0"/>
              <a:ext cx="6829678" cy="823163"/>
            </a:xfrm>
            <a:prstGeom prst="rect">
              <a:avLst/>
            </a:prstGeom>
          </p:spPr>
          <p:txBody>
            <a:bodyPr lIns="0" tIns="0" rIns="0" bIns="0" rtlCol="0" anchor="ctr"/>
            <a:lstStyle/>
            <a:p>
              <a:pPr algn="ctr">
                <a:lnSpc>
                  <a:spcPts val="1728"/>
                </a:lnSpc>
              </a:pPr>
              <a:r>
                <a:rPr lang="pt-BR" sz="1600" dirty="0">
                  <a:solidFill>
                    <a:srgbClr val="FFFFFF"/>
                  </a:solidFill>
                  <a:latin typeface="Poppins"/>
                  <a:ea typeface="Poppins"/>
                  <a:cs typeface="Poppins"/>
                  <a:sym typeface="Poppins"/>
                </a:rPr>
                <a:t>quando citado, aparece de forma </a:t>
              </a:r>
              <a:r>
                <a:rPr lang="pt-BR" sz="1600" b="1" dirty="0">
                  <a:solidFill>
                    <a:srgbClr val="FFFFFF"/>
                  </a:solidFill>
                  <a:latin typeface="Poppins Bold"/>
                  <a:ea typeface="Poppins Bold"/>
                  <a:cs typeface="Poppins Bold"/>
                  <a:sym typeface="Poppins Bold"/>
                </a:rPr>
                <a:t>vaga, confusa</a:t>
              </a:r>
              <a:r>
                <a:rPr lang="pt-BR" sz="1600" dirty="0">
                  <a:solidFill>
                    <a:srgbClr val="FFFFFF"/>
                  </a:solidFill>
                  <a:latin typeface="Poppins"/>
                  <a:ea typeface="Poppins"/>
                  <a:cs typeface="Poppins"/>
                  <a:sym typeface="Poppins"/>
                </a:rPr>
                <a:t>, sem ocupar um lugar claro na jornada;</a:t>
              </a:r>
            </a:p>
          </p:txBody>
        </p:sp>
      </p:grpSp>
      <p:grpSp>
        <p:nvGrpSpPr>
          <p:cNvPr id="47" name="Group 47"/>
          <p:cNvGrpSpPr/>
          <p:nvPr/>
        </p:nvGrpSpPr>
        <p:grpSpPr>
          <a:xfrm>
            <a:off x="12455334" y="3847329"/>
            <a:ext cx="4648929" cy="617372"/>
            <a:chOff x="0" y="0"/>
            <a:chExt cx="6198572" cy="823163"/>
          </a:xfrm>
        </p:grpSpPr>
        <p:sp>
          <p:nvSpPr>
            <p:cNvPr id="48" name="Freeform 48"/>
            <p:cNvSpPr/>
            <p:nvPr/>
          </p:nvSpPr>
          <p:spPr>
            <a:xfrm>
              <a:off x="0" y="0"/>
              <a:ext cx="6198567" cy="823169"/>
            </a:xfrm>
            <a:custGeom>
              <a:avLst/>
              <a:gdLst/>
              <a:ahLst/>
              <a:cxnLst/>
              <a:rect l="l" t="t" r="r" b="b"/>
              <a:pathLst>
                <a:path w="6198567" h="823169">
                  <a:moveTo>
                    <a:pt x="0" y="0"/>
                  </a:moveTo>
                  <a:lnTo>
                    <a:pt x="6198567" y="0"/>
                  </a:lnTo>
                  <a:lnTo>
                    <a:pt x="6198567" y="823169"/>
                  </a:lnTo>
                  <a:lnTo>
                    <a:pt x="0" y="823169"/>
                  </a:lnTo>
                  <a:close/>
                </a:path>
              </a:pathLst>
            </a:custGeom>
            <a:solidFill>
              <a:srgbClr val="000000">
                <a:alpha val="0"/>
              </a:srgbClr>
            </a:solidFill>
            <a:ln w="12700">
              <a:solidFill>
                <a:srgbClr val="000000"/>
              </a:solidFill>
            </a:ln>
          </p:spPr>
          <p:txBody>
            <a:bodyPr/>
            <a:lstStyle/>
            <a:p>
              <a:endParaRPr lang="pt-BR" dirty="0"/>
            </a:p>
          </p:txBody>
        </p:sp>
        <p:sp>
          <p:nvSpPr>
            <p:cNvPr id="49" name="TextBox 49"/>
            <p:cNvSpPr txBox="1"/>
            <p:nvPr/>
          </p:nvSpPr>
          <p:spPr>
            <a:xfrm>
              <a:off x="0" y="0"/>
              <a:ext cx="6198572" cy="823163"/>
            </a:xfrm>
            <a:prstGeom prst="rect">
              <a:avLst/>
            </a:prstGeom>
          </p:spPr>
          <p:txBody>
            <a:bodyPr lIns="0" tIns="0" rIns="0" bIns="0" rtlCol="0" anchor="ctr"/>
            <a:lstStyle/>
            <a:p>
              <a:pPr algn="ctr">
                <a:lnSpc>
                  <a:spcPts val="1728"/>
                </a:lnSpc>
              </a:pPr>
              <a:r>
                <a:rPr lang="pt-BR" sz="1600" dirty="0">
                  <a:solidFill>
                    <a:srgbClr val="FFFFFF"/>
                  </a:solidFill>
                  <a:latin typeface="Poppins"/>
                  <a:ea typeface="Poppins"/>
                  <a:cs typeface="Poppins"/>
                  <a:sym typeface="Poppins"/>
                </a:rPr>
                <a:t>há </a:t>
              </a:r>
              <a:r>
                <a:rPr lang="pt-BR" sz="1600" b="1" dirty="0">
                  <a:solidFill>
                    <a:srgbClr val="FFFFFF"/>
                  </a:solidFill>
                  <a:latin typeface="Poppins Bold"/>
                  <a:ea typeface="Poppins Bold"/>
                  <a:cs typeface="Poppins Bold"/>
                  <a:sym typeface="Poppins Bold"/>
                </a:rPr>
                <a:t>dúvidas </a:t>
              </a:r>
              <a:r>
                <a:rPr lang="pt-BR" sz="1600" dirty="0">
                  <a:solidFill>
                    <a:srgbClr val="FFFFFF"/>
                  </a:solidFill>
                  <a:latin typeface="Poppins"/>
                  <a:ea typeface="Poppins"/>
                  <a:cs typeface="Poppins"/>
                  <a:sym typeface="Poppins"/>
                </a:rPr>
                <a:t>sobre sua finalidade: para que serve, o que pode ser resolvido por ali.</a:t>
              </a:r>
            </a:p>
          </p:txBody>
        </p:sp>
      </p:grpSp>
      <p:grpSp>
        <p:nvGrpSpPr>
          <p:cNvPr id="50" name="Group 50"/>
          <p:cNvGrpSpPr/>
          <p:nvPr/>
        </p:nvGrpSpPr>
        <p:grpSpPr>
          <a:xfrm rot="5400000">
            <a:off x="8672148" y="-5025108"/>
            <a:ext cx="998134" cy="13105751"/>
            <a:chOff x="0" y="0"/>
            <a:chExt cx="205377" cy="2696657"/>
          </a:xfrm>
        </p:grpSpPr>
        <p:sp>
          <p:nvSpPr>
            <p:cNvPr id="51" name="Freeform 51"/>
            <p:cNvSpPr/>
            <p:nvPr/>
          </p:nvSpPr>
          <p:spPr>
            <a:xfrm>
              <a:off x="0" y="0"/>
              <a:ext cx="205377" cy="2696657"/>
            </a:xfrm>
            <a:custGeom>
              <a:avLst/>
              <a:gdLst/>
              <a:ahLst/>
              <a:cxnLst/>
              <a:rect l="l" t="t" r="r" b="b"/>
              <a:pathLst>
                <a:path w="205377" h="2696657">
                  <a:moveTo>
                    <a:pt x="102689" y="0"/>
                  </a:moveTo>
                  <a:lnTo>
                    <a:pt x="102689" y="0"/>
                  </a:lnTo>
                  <a:cubicBezTo>
                    <a:pt x="129923" y="0"/>
                    <a:pt x="156043" y="10819"/>
                    <a:pt x="175301" y="30077"/>
                  </a:cubicBezTo>
                  <a:cubicBezTo>
                    <a:pt x="194558" y="49335"/>
                    <a:pt x="205377" y="75454"/>
                    <a:pt x="205377" y="102689"/>
                  </a:cubicBezTo>
                  <a:lnTo>
                    <a:pt x="205377" y="2593968"/>
                  </a:lnTo>
                  <a:cubicBezTo>
                    <a:pt x="205377" y="2621203"/>
                    <a:pt x="194558" y="2647322"/>
                    <a:pt x="175301" y="2666580"/>
                  </a:cubicBezTo>
                  <a:cubicBezTo>
                    <a:pt x="156043" y="2685838"/>
                    <a:pt x="129923" y="2696657"/>
                    <a:pt x="102689" y="2696657"/>
                  </a:cubicBezTo>
                  <a:lnTo>
                    <a:pt x="102689" y="2696657"/>
                  </a:lnTo>
                  <a:cubicBezTo>
                    <a:pt x="75454" y="2696657"/>
                    <a:pt x="49335" y="2685838"/>
                    <a:pt x="30077" y="2666580"/>
                  </a:cubicBezTo>
                  <a:cubicBezTo>
                    <a:pt x="10819" y="2647322"/>
                    <a:pt x="0" y="2621203"/>
                    <a:pt x="0" y="2593968"/>
                  </a:cubicBezTo>
                  <a:lnTo>
                    <a:pt x="0" y="102689"/>
                  </a:lnTo>
                  <a:cubicBezTo>
                    <a:pt x="0" y="75454"/>
                    <a:pt x="10819" y="49335"/>
                    <a:pt x="30077" y="30077"/>
                  </a:cubicBezTo>
                  <a:cubicBezTo>
                    <a:pt x="49335" y="10819"/>
                    <a:pt x="75454" y="0"/>
                    <a:pt x="102689" y="0"/>
                  </a:cubicBezTo>
                  <a:close/>
                </a:path>
              </a:pathLst>
            </a:custGeom>
            <a:solidFill>
              <a:srgbClr val="56AA88"/>
            </a:solidFill>
          </p:spPr>
          <p:txBody>
            <a:bodyPr/>
            <a:lstStyle/>
            <a:p>
              <a:endParaRPr lang="pt-BR" dirty="0"/>
            </a:p>
          </p:txBody>
        </p:sp>
        <p:sp>
          <p:nvSpPr>
            <p:cNvPr id="52" name="TextBox 52"/>
            <p:cNvSpPr txBox="1"/>
            <p:nvPr/>
          </p:nvSpPr>
          <p:spPr>
            <a:xfrm>
              <a:off x="0" y="95250"/>
              <a:ext cx="205377" cy="2601407"/>
            </a:xfrm>
            <a:prstGeom prst="rect">
              <a:avLst/>
            </a:prstGeom>
          </p:spPr>
          <p:txBody>
            <a:bodyPr lIns="50800" tIns="50800" rIns="50800" bIns="50800" rtlCol="0" anchor="ctr"/>
            <a:lstStyle/>
            <a:p>
              <a:pPr algn="ctr">
                <a:lnSpc>
                  <a:spcPts val="901"/>
                </a:lnSpc>
              </a:pPr>
              <a:endParaRPr lang="pt-BR" dirty="0"/>
            </a:p>
          </p:txBody>
        </p:sp>
      </p:grpSp>
      <p:grpSp>
        <p:nvGrpSpPr>
          <p:cNvPr id="53" name="Group 53"/>
          <p:cNvGrpSpPr/>
          <p:nvPr/>
        </p:nvGrpSpPr>
        <p:grpSpPr>
          <a:xfrm>
            <a:off x="2846071" y="1151628"/>
            <a:ext cx="12650288" cy="767197"/>
            <a:chOff x="0" y="0"/>
            <a:chExt cx="16867050" cy="1022930"/>
          </a:xfrm>
        </p:grpSpPr>
        <p:sp>
          <p:nvSpPr>
            <p:cNvPr id="54" name="Freeform 54"/>
            <p:cNvSpPr/>
            <p:nvPr/>
          </p:nvSpPr>
          <p:spPr>
            <a:xfrm>
              <a:off x="0" y="0"/>
              <a:ext cx="16867046" cy="1022932"/>
            </a:xfrm>
            <a:custGeom>
              <a:avLst/>
              <a:gdLst/>
              <a:ahLst/>
              <a:cxnLst/>
              <a:rect l="l" t="t" r="r" b="b"/>
              <a:pathLst>
                <a:path w="16867046" h="1022932">
                  <a:moveTo>
                    <a:pt x="0" y="0"/>
                  </a:moveTo>
                  <a:lnTo>
                    <a:pt x="16867046" y="0"/>
                  </a:lnTo>
                  <a:lnTo>
                    <a:pt x="16867046" y="1022932"/>
                  </a:lnTo>
                  <a:lnTo>
                    <a:pt x="0" y="1022932"/>
                  </a:lnTo>
                  <a:close/>
                </a:path>
              </a:pathLst>
            </a:custGeom>
            <a:solidFill>
              <a:srgbClr val="000000">
                <a:alpha val="0"/>
              </a:srgbClr>
            </a:solidFill>
            <a:ln w="12700">
              <a:solidFill>
                <a:srgbClr val="000000"/>
              </a:solidFill>
            </a:ln>
          </p:spPr>
          <p:txBody>
            <a:bodyPr/>
            <a:lstStyle/>
            <a:p>
              <a:endParaRPr lang="pt-BR" dirty="0"/>
            </a:p>
          </p:txBody>
        </p:sp>
        <p:sp>
          <p:nvSpPr>
            <p:cNvPr id="55" name="TextBox 55"/>
            <p:cNvSpPr txBox="1"/>
            <p:nvPr/>
          </p:nvSpPr>
          <p:spPr>
            <a:xfrm>
              <a:off x="0" y="0"/>
              <a:ext cx="16867050" cy="1022930"/>
            </a:xfrm>
            <a:prstGeom prst="rect">
              <a:avLst/>
            </a:prstGeom>
          </p:spPr>
          <p:txBody>
            <a:bodyPr lIns="0" tIns="0" rIns="0" bIns="0" rtlCol="0" anchor="ctr"/>
            <a:lstStyle/>
            <a:p>
              <a:pPr algn="ctr">
                <a:lnSpc>
                  <a:spcPts val="2052"/>
                </a:lnSpc>
              </a:pPr>
              <a:r>
                <a:rPr lang="pt-BR" sz="1900" b="1" dirty="0">
                  <a:solidFill>
                    <a:srgbClr val="FFFFFF"/>
                  </a:solidFill>
                  <a:latin typeface="Poppins Bold"/>
                  <a:ea typeface="Poppins Bold"/>
                  <a:cs typeface="Poppins Bold"/>
                  <a:sym typeface="Poppins Bold"/>
                </a:rPr>
                <a:t>O aplicativo é o canal digital mais problemático na percepção dos clientes.</a:t>
              </a:r>
            </a:p>
            <a:p>
              <a:pPr algn="ctr">
                <a:lnSpc>
                  <a:spcPts val="2052"/>
                </a:lnSpc>
              </a:pPr>
              <a:r>
                <a:rPr lang="pt-BR" sz="1900" dirty="0">
                  <a:solidFill>
                    <a:srgbClr val="FFFFFF"/>
                  </a:solidFill>
                  <a:latin typeface="Poppins"/>
                  <a:ea typeface="Poppins"/>
                  <a:cs typeface="Poppins"/>
                  <a:sym typeface="Poppins"/>
                </a:rPr>
                <a:t>Não por ser rejeitado ideologicamente, mas por ser </a:t>
              </a:r>
              <a:r>
                <a:rPr lang="pt-BR" sz="1900" b="1" dirty="0">
                  <a:solidFill>
                    <a:srgbClr val="FFFFFF"/>
                  </a:solidFill>
                  <a:latin typeface="Poppins Bold"/>
                  <a:ea typeface="Poppins Bold"/>
                  <a:cs typeface="Poppins Bold"/>
                  <a:sym typeface="Poppins Bold"/>
                </a:rPr>
                <a:t>pouco presente na prática cotidiana</a:t>
              </a:r>
              <a:r>
                <a:rPr lang="pt-BR" sz="1900" dirty="0">
                  <a:solidFill>
                    <a:srgbClr val="FFFFFF"/>
                  </a:solidFill>
                  <a:latin typeface="Poppins"/>
                  <a:ea typeface="Poppins"/>
                  <a:cs typeface="Poppins"/>
                  <a:sym typeface="Poppins"/>
                </a:rPr>
                <a:t> dos clientes.</a:t>
              </a:r>
            </a:p>
          </p:txBody>
        </p:sp>
      </p:grpSp>
      <p:grpSp>
        <p:nvGrpSpPr>
          <p:cNvPr id="56" name="Group 56"/>
          <p:cNvGrpSpPr/>
          <p:nvPr/>
        </p:nvGrpSpPr>
        <p:grpSpPr>
          <a:xfrm>
            <a:off x="8594406" y="1926123"/>
            <a:ext cx="799388" cy="837346"/>
            <a:chOff x="0" y="0"/>
            <a:chExt cx="633140" cy="663205"/>
          </a:xfrm>
        </p:grpSpPr>
        <p:sp>
          <p:nvSpPr>
            <p:cNvPr id="57" name="Freeform 57"/>
            <p:cNvSpPr/>
            <p:nvPr/>
          </p:nvSpPr>
          <p:spPr>
            <a:xfrm>
              <a:off x="0" y="0"/>
              <a:ext cx="633140" cy="663205"/>
            </a:xfrm>
            <a:custGeom>
              <a:avLst/>
              <a:gdLst/>
              <a:ahLst/>
              <a:cxnLst/>
              <a:rect l="l" t="t" r="r" b="b"/>
              <a:pathLst>
                <a:path w="633140" h="663205">
                  <a:moveTo>
                    <a:pt x="316570" y="663205"/>
                  </a:moveTo>
                  <a:lnTo>
                    <a:pt x="0" y="256805"/>
                  </a:lnTo>
                  <a:lnTo>
                    <a:pt x="203200" y="256805"/>
                  </a:lnTo>
                  <a:lnTo>
                    <a:pt x="203200" y="0"/>
                  </a:lnTo>
                  <a:lnTo>
                    <a:pt x="429940" y="0"/>
                  </a:lnTo>
                  <a:lnTo>
                    <a:pt x="429940" y="256805"/>
                  </a:lnTo>
                  <a:lnTo>
                    <a:pt x="633140" y="256805"/>
                  </a:lnTo>
                  <a:lnTo>
                    <a:pt x="316570" y="663205"/>
                  </a:lnTo>
                  <a:close/>
                </a:path>
              </a:pathLst>
            </a:custGeom>
            <a:solidFill>
              <a:srgbClr val="56AA88"/>
            </a:solidFill>
          </p:spPr>
          <p:txBody>
            <a:bodyPr/>
            <a:lstStyle/>
            <a:p>
              <a:endParaRPr lang="pt-BR" dirty="0"/>
            </a:p>
          </p:txBody>
        </p:sp>
        <p:sp>
          <p:nvSpPr>
            <p:cNvPr id="58" name="TextBox 58"/>
            <p:cNvSpPr txBox="1"/>
            <p:nvPr/>
          </p:nvSpPr>
          <p:spPr>
            <a:xfrm>
              <a:off x="203200" y="95250"/>
              <a:ext cx="226740" cy="466355"/>
            </a:xfrm>
            <a:prstGeom prst="rect">
              <a:avLst/>
            </a:prstGeom>
          </p:spPr>
          <p:txBody>
            <a:bodyPr lIns="50800" tIns="50800" rIns="50800" bIns="50800" rtlCol="0" anchor="ctr"/>
            <a:lstStyle/>
            <a:p>
              <a:pPr algn="ctr">
                <a:lnSpc>
                  <a:spcPts val="901"/>
                </a:lnSpc>
              </a:pPr>
              <a:endParaRPr lang="pt-BR" dirty="0"/>
            </a:p>
          </p:txBody>
        </p:sp>
      </p:grpSp>
      <p:grpSp>
        <p:nvGrpSpPr>
          <p:cNvPr id="59" name="Group 59"/>
          <p:cNvGrpSpPr/>
          <p:nvPr/>
        </p:nvGrpSpPr>
        <p:grpSpPr>
          <a:xfrm>
            <a:off x="8594406" y="4529228"/>
            <a:ext cx="799388" cy="837346"/>
            <a:chOff x="0" y="0"/>
            <a:chExt cx="633140" cy="663205"/>
          </a:xfrm>
        </p:grpSpPr>
        <p:sp>
          <p:nvSpPr>
            <p:cNvPr id="60" name="Freeform 60"/>
            <p:cNvSpPr/>
            <p:nvPr/>
          </p:nvSpPr>
          <p:spPr>
            <a:xfrm>
              <a:off x="0" y="0"/>
              <a:ext cx="633140" cy="663205"/>
            </a:xfrm>
            <a:custGeom>
              <a:avLst/>
              <a:gdLst/>
              <a:ahLst/>
              <a:cxnLst/>
              <a:rect l="l" t="t" r="r" b="b"/>
              <a:pathLst>
                <a:path w="633140" h="663205">
                  <a:moveTo>
                    <a:pt x="316570" y="663205"/>
                  </a:moveTo>
                  <a:lnTo>
                    <a:pt x="0" y="256805"/>
                  </a:lnTo>
                  <a:lnTo>
                    <a:pt x="203200" y="256805"/>
                  </a:lnTo>
                  <a:lnTo>
                    <a:pt x="203200" y="0"/>
                  </a:lnTo>
                  <a:lnTo>
                    <a:pt x="429940" y="0"/>
                  </a:lnTo>
                  <a:lnTo>
                    <a:pt x="429940" y="256805"/>
                  </a:lnTo>
                  <a:lnTo>
                    <a:pt x="633140" y="256805"/>
                  </a:lnTo>
                  <a:lnTo>
                    <a:pt x="316570" y="663205"/>
                  </a:lnTo>
                  <a:close/>
                </a:path>
              </a:pathLst>
            </a:custGeom>
            <a:solidFill>
              <a:srgbClr val="56AA88"/>
            </a:solidFill>
          </p:spPr>
          <p:txBody>
            <a:bodyPr/>
            <a:lstStyle/>
            <a:p>
              <a:endParaRPr lang="pt-BR" dirty="0"/>
            </a:p>
          </p:txBody>
        </p:sp>
        <p:sp>
          <p:nvSpPr>
            <p:cNvPr id="61" name="TextBox 61"/>
            <p:cNvSpPr txBox="1"/>
            <p:nvPr/>
          </p:nvSpPr>
          <p:spPr>
            <a:xfrm>
              <a:off x="203200" y="95250"/>
              <a:ext cx="226740" cy="466355"/>
            </a:xfrm>
            <a:prstGeom prst="rect">
              <a:avLst/>
            </a:prstGeom>
          </p:spPr>
          <p:txBody>
            <a:bodyPr lIns="50800" tIns="50800" rIns="50800" bIns="50800" rtlCol="0" anchor="ctr"/>
            <a:lstStyle/>
            <a:p>
              <a:pPr algn="ctr">
                <a:lnSpc>
                  <a:spcPts val="901"/>
                </a:lnSpc>
              </a:pPr>
              <a:endParaRPr lang="pt-BR" dirty="0"/>
            </a:p>
          </p:txBody>
        </p:sp>
      </p:grpSp>
      <p:grpSp>
        <p:nvGrpSpPr>
          <p:cNvPr id="62" name="Group 62"/>
          <p:cNvGrpSpPr/>
          <p:nvPr/>
        </p:nvGrpSpPr>
        <p:grpSpPr>
          <a:xfrm>
            <a:off x="8359106" y="6178720"/>
            <a:ext cx="1269987" cy="2081284"/>
            <a:chOff x="0" y="0"/>
            <a:chExt cx="1005870" cy="1648443"/>
          </a:xfrm>
        </p:grpSpPr>
        <p:sp>
          <p:nvSpPr>
            <p:cNvPr id="63" name="Freeform 63"/>
            <p:cNvSpPr/>
            <p:nvPr/>
          </p:nvSpPr>
          <p:spPr>
            <a:xfrm>
              <a:off x="0" y="0"/>
              <a:ext cx="1005870" cy="1648443"/>
            </a:xfrm>
            <a:custGeom>
              <a:avLst/>
              <a:gdLst/>
              <a:ahLst/>
              <a:cxnLst/>
              <a:rect l="l" t="t" r="r" b="b"/>
              <a:pathLst>
                <a:path w="1005870" h="1648443">
                  <a:moveTo>
                    <a:pt x="502935" y="1648443"/>
                  </a:moveTo>
                  <a:lnTo>
                    <a:pt x="0" y="1242043"/>
                  </a:lnTo>
                  <a:lnTo>
                    <a:pt x="203200" y="1242043"/>
                  </a:lnTo>
                  <a:lnTo>
                    <a:pt x="203200" y="0"/>
                  </a:lnTo>
                  <a:lnTo>
                    <a:pt x="802670" y="0"/>
                  </a:lnTo>
                  <a:lnTo>
                    <a:pt x="802670" y="1242043"/>
                  </a:lnTo>
                  <a:lnTo>
                    <a:pt x="1005870" y="1242043"/>
                  </a:lnTo>
                  <a:lnTo>
                    <a:pt x="502935" y="1648443"/>
                  </a:lnTo>
                  <a:close/>
                </a:path>
              </a:pathLst>
            </a:custGeom>
            <a:solidFill>
              <a:srgbClr val="56AA88"/>
            </a:solidFill>
          </p:spPr>
          <p:txBody>
            <a:bodyPr/>
            <a:lstStyle/>
            <a:p>
              <a:endParaRPr lang="pt-BR" dirty="0"/>
            </a:p>
          </p:txBody>
        </p:sp>
        <p:sp>
          <p:nvSpPr>
            <p:cNvPr id="64" name="TextBox 64"/>
            <p:cNvSpPr txBox="1"/>
            <p:nvPr/>
          </p:nvSpPr>
          <p:spPr>
            <a:xfrm>
              <a:off x="203200" y="95250"/>
              <a:ext cx="599470" cy="1451593"/>
            </a:xfrm>
            <a:prstGeom prst="rect">
              <a:avLst/>
            </a:prstGeom>
          </p:spPr>
          <p:txBody>
            <a:bodyPr lIns="50800" tIns="50800" rIns="50800" bIns="50800" rtlCol="0" anchor="ctr"/>
            <a:lstStyle/>
            <a:p>
              <a:pPr algn="ctr">
                <a:lnSpc>
                  <a:spcPts val="901"/>
                </a:lnSpc>
              </a:pPr>
              <a:endParaRPr lang="pt-BR" dirty="0"/>
            </a:p>
          </p:txBody>
        </p:sp>
      </p:grpSp>
      <p:sp>
        <p:nvSpPr>
          <p:cNvPr id="65" name="Freeform 65"/>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66" name="Freeform 66"/>
          <p:cNvSpPr/>
          <p:nvPr/>
        </p:nvSpPr>
        <p:spPr>
          <a:xfrm>
            <a:off x="683861" y="8791534"/>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67" name="TextBox 6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23</a:t>
            </a:r>
          </a:p>
        </p:txBody>
      </p:sp>
      <p:sp>
        <p:nvSpPr>
          <p:cNvPr id="68" name="TextBox 6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88394" y="-445124"/>
            <a:ext cx="13916578" cy="10804325"/>
          </a:xfrm>
          <a:custGeom>
            <a:avLst/>
            <a:gdLst/>
            <a:ahLst/>
            <a:cxnLst/>
            <a:rect l="l" t="t" r="r" b="b"/>
            <a:pathLst>
              <a:path w="13916578" h="10804325">
                <a:moveTo>
                  <a:pt x="0" y="0"/>
                </a:moveTo>
                <a:lnTo>
                  <a:pt x="13916578" y="0"/>
                </a:lnTo>
                <a:lnTo>
                  <a:pt x="13916578" y="10804325"/>
                </a:lnTo>
                <a:lnTo>
                  <a:pt x="0" y="10804325"/>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1028700" y="1009139"/>
            <a:ext cx="6806724" cy="3947900"/>
          </a:xfrm>
          <a:custGeom>
            <a:avLst/>
            <a:gdLst/>
            <a:ahLst/>
            <a:cxnLst/>
            <a:rect l="l" t="t" r="r" b="b"/>
            <a:pathLst>
              <a:path w="6806724" h="3947900">
                <a:moveTo>
                  <a:pt x="0" y="0"/>
                </a:moveTo>
                <a:lnTo>
                  <a:pt x="6806724" y="0"/>
                </a:lnTo>
                <a:lnTo>
                  <a:pt x="6806724" y="3947900"/>
                </a:lnTo>
                <a:lnTo>
                  <a:pt x="0" y="39479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dirty="0"/>
          </a:p>
        </p:txBody>
      </p:sp>
      <p:sp>
        <p:nvSpPr>
          <p:cNvPr id="4" name="Freeform 4"/>
          <p:cNvSpPr/>
          <p:nvPr/>
        </p:nvSpPr>
        <p:spPr>
          <a:xfrm>
            <a:off x="2560132" y="5198981"/>
            <a:ext cx="6039229" cy="3502753"/>
          </a:xfrm>
          <a:custGeom>
            <a:avLst/>
            <a:gdLst/>
            <a:ahLst/>
            <a:cxnLst/>
            <a:rect l="l" t="t" r="r" b="b"/>
            <a:pathLst>
              <a:path w="6039229" h="3502753">
                <a:moveTo>
                  <a:pt x="0" y="0"/>
                </a:moveTo>
                <a:lnTo>
                  <a:pt x="6039229" y="0"/>
                </a:lnTo>
                <a:lnTo>
                  <a:pt x="6039229" y="3502753"/>
                </a:lnTo>
                <a:lnTo>
                  <a:pt x="0" y="350275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dirty="0"/>
          </a:p>
        </p:txBody>
      </p:sp>
      <p:sp>
        <p:nvSpPr>
          <p:cNvPr id="5" name="TextBox 5"/>
          <p:cNvSpPr txBox="1"/>
          <p:nvPr/>
        </p:nvSpPr>
        <p:spPr>
          <a:xfrm>
            <a:off x="1242003" y="1318221"/>
            <a:ext cx="6435859" cy="3480990"/>
          </a:xfrm>
          <a:prstGeom prst="rect">
            <a:avLst/>
          </a:prstGeom>
        </p:spPr>
        <p:txBody>
          <a:bodyPr lIns="0" tIns="0" rIns="0" bIns="0" rtlCol="0" anchor="t">
            <a:spAutoFit/>
          </a:bodyPr>
          <a:lstStyle/>
          <a:p>
            <a:pPr marL="0" lvl="0" indent="0" algn="l">
              <a:lnSpc>
                <a:spcPts val="3959"/>
              </a:lnSpc>
              <a:spcBef>
                <a:spcPct val="0"/>
              </a:spcBef>
            </a:pPr>
            <a:r>
              <a:rPr lang="pt-BR" sz="2828" u="none" strike="noStrike" spc="11" dirty="0">
                <a:solidFill>
                  <a:srgbClr val="45056E"/>
                </a:solidFill>
                <a:latin typeface="Poppins"/>
                <a:ea typeface="Poppins"/>
                <a:cs typeface="Poppins"/>
                <a:sym typeface="Poppins"/>
              </a:rPr>
              <a:t>“A navegação até é fácil, mas não funciona. Aí você tenta de novo, não dá certo… então você já aceita e vai lá pessoalmente. Vou me programar pra ir e pronto.”</a:t>
            </a:r>
          </a:p>
          <a:p>
            <a:pPr marL="0" lvl="0" indent="0" algn="l">
              <a:lnSpc>
                <a:spcPts val="3959"/>
              </a:lnSpc>
              <a:spcBef>
                <a:spcPct val="0"/>
              </a:spcBef>
            </a:pPr>
            <a:endParaRPr lang="pt-BR" sz="2828" u="none" strike="noStrike" spc="11" dirty="0">
              <a:solidFill>
                <a:srgbClr val="45056E"/>
              </a:solidFill>
              <a:latin typeface="Poppins"/>
              <a:ea typeface="Poppins"/>
              <a:cs typeface="Poppins"/>
              <a:sym typeface="Poppins"/>
            </a:endParaRPr>
          </a:p>
          <a:p>
            <a:pPr marL="0" lvl="0" indent="0" algn="l">
              <a:lnSpc>
                <a:spcPts val="3959"/>
              </a:lnSpc>
              <a:spcBef>
                <a:spcPct val="0"/>
              </a:spcBef>
            </a:pPr>
            <a:r>
              <a:rPr lang="pt-BR" sz="2828" b="1" u="none" strike="noStrike" spc="11" dirty="0">
                <a:solidFill>
                  <a:srgbClr val="45056E"/>
                </a:solidFill>
                <a:latin typeface="Poppins Bold"/>
                <a:ea typeface="Poppins Bold"/>
                <a:cs typeface="Poppins Bold"/>
                <a:sym typeface="Poppins Bold"/>
              </a:rPr>
              <a:t>(Cliente esporte)</a:t>
            </a:r>
          </a:p>
        </p:txBody>
      </p:sp>
      <p:sp>
        <p:nvSpPr>
          <p:cNvPr id="6" name="TextBox 6"/>
          <p:cNvSpPr txBox="1"/>
          <p:nvPr/>
        </p:nvSpPr>
        <p:spPr>
          <a:xfrm>
            <a:off x="2855643" y="5414650"/>
            <a:ext cx="5448207" cy="2985690"/>
          </a:xfrm>
          <a:prstGeom prst="rect">
            <a:avLst/>
          </a:prstGeom>
        </p:spPr>
        <p:txBody>
          <a:bodyPr lIns="0" tIns="0" rIns="0" bIns="0" rtlCol="0" anchor="t">
            <a:spAutoFit/>
          </a:bodyPr>
          <a:lstStyle/>
          <a:p>
            <a:pPr marL="0" lvl="0" indent="0" algn="l">
              <a:lnSpc>
                <a:spcPts val="3959"/>
              </a:lnSpc>
              <a:spcBef>
                <a:spcPct val="0"/>
              </a:spcBef>
            </a:pPr>
            <a:r>
              <a:rPr lang="pt-BR" sz="2828" u="none" strike="noStrike" spc="11" dirty="0">
                <a:solidFill>
                  <a:srgbClr val="45056E"/>
                </a:solidFill>
                <a:latin typeface="Poppins"/>
                <a:ea typeface="Poppins"/>
                <a:cs typeface="Poppins"/>
                <a:sym typeface="Poppins"/>
              </a:rPr>
              <a:t>“Tem muito idoso lá. O pessoal de idade não sabe mexer em site. Pra eles é mais complicado.” </a:t>
            </a:r>
          </a:p>
          <a:p>
            <a:pPr marL="0" lvl="0" indent="0" algn="l">
              <a:lnSpc>
                <a:spcPts val="3959"/>
              </a:lnSpc>
              <a:spcBef>
                <a:spcPct val="0"/>
              </a:spcBef>
            </a:pPr>
            <a:endParaRPr lang="pt-BR" sz="2828" u="none" strike="noStrike" spc="11" dirty="0">
              <a:solidFill>
                <a:srgbClr val="45056E"/>
              </a:solidFill>
              <a:latin typeface="Poppins"/>
              <a:ea typeface="Poppins"/>
              <a:cs typeface="Poppins"/>
              <a:sym typeface="Poppins"/>
            </a:endParaRPr>
          </a:p>
          <a:p>
            <a:pPr marL="0" lvl="0" indent="0" algn="l">
              <a:lnSpc>
                <a:spcPts val="3959"/>
              </a:lnSpc>
              <a:spcBef>
                <a:spcPct val="0"/>
              </a:spcBef>
            </a:pPr>
            <a:r>
              <a:rPr lang="pt-BR" sz="2828" b="1" u="none" strike="noStrike" spc="11" dirty="0">
                <a:solidFill>
                  <a:srgbClr val="45056E"/>
                </a:solidFill>
                <a:latin typeface="Poppins Bold"/>
                <a:ea typeface="Poppins Bold"/>
                <a:cs typeface="Poppins Bold"/>
                <a:sym typeface="Poppins Bold"/>
              </a:rPr>
              <a:t>(Cliente esporte)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24</a:t>
            </a:r>
          </a:p>
        </p:txBody>
      </p:sp>
      <p:sp>
        <p:nvSpPr>
          <p:cNvPr id="8" name="TextBox 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2.1</a:t>
            </a:r>
          </a:p>
        </p:txBody>
      </p:sp>
      <p:sp>
        <p:nvSpPr>
          <p:cNvPr id="3" name="TextBox 3"/>
          <p:cNvSpPr txBox="1"/>
          <p:nvPr/>
        </p:nvSpPr>
        <p:spPr>
          <a:xfrm>
            <a:off x="1028700" y="1152525"/>
            <a:ext cx="9646727"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CHEGADA E ACOLHIMENTO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795999" y="205510"/>
            <a:ext cx="1629074" cy="9297527"/>
            <a:chOff x="0" y="0"/>
            <a:chExt cx="384898" cy="2196709"/>
          </a:xfrm>
        </p:grpSpPr>
        <p:sp>
          <p:nvSpPr>
            <p:cNvPr id="3" name="Freeform 3"/>
            <p:cNvSpPr/>
            <p:nvPr/>
          </p:nvSpPr>
          <p:spPr>
            <a:xfrm>
              <a:off x="0" y="0"/>
              <a:ext cx="384898" cy="2196709"/>
            </a:xfrm>
            <a:custGeom>
              <a:avLst/>
              <a:gdLst/>
              <a:ahLst/>
              <a:cxnLst/>
              <a:rect l="l" t="t" r="r" b="b"/>
              <a:pathLst>
                <a:path w="384898" h="2196709">
                  <a:moveTo>
                    <a:pt x="92819" y="0"/>
                  </a:moveTo>
                  <a:lnTo>
                    <a:pt x="292079" y="0"/>
                  </a:lnTo>
                  <a:cubicBezTo>
                    <a:pt x="343342" y="0"/>
                    <a:pt x="384898" y="41557"/>
                    <a:pt x="384898" y="92819"/>
                  </a:cubicBezTo>
                  <a:lnTo>
                    <a:pt x="384898" y="2103890"/>
                  </a:lnTo>
                  <a:cubicBezTo>
                    <a:pt x="384898" y="2155152"/>
                    <a:pt x="343342" y="2196709"/>
                    <a:pt x="292079" y="2196709"/>
                  </a:cubicBezTo>
                  <a:lnTo>
                    <a:pt x="92819" y="2196709"/>
                  </a:lnTo>
                  <a:cubicBezTo>
                    <a:pt x="41557" y="2196709"/>
                    <a:pt x="0" y="2155152"/>
                    <a:pt x="0" y="2103890"/>
                  </a:cubicBezTo>
                  <a:lnTo>
                    <a:pt x="0" y="92819"/>
                  </a:lnTo>
                  <a:cubicBezTo>
                    <a:pt x="0" y="41557"/>
                    <a:pt x="41557" y="0"/>
                    <a:pt x="92819" y="0"/>
                  </a:cubicBezTo>
                  <a:close/>
                </a:path>
              </a:pathLst>
            </a:custGeom>
            <a:solidFill>
              <a:srgbClr val="56AA88"/>
            </a:solidFill>
          </p:spPr>
          <p:txBody>
            <a:bodyPr/>
            <a:lstStyle/>
            <a:p>
              <a:endParaRPr lang="pt-BR" dirty="0"/>
            </a:p>
          </p:txBody>
        </p:sp>
        <p:sp>
          <p:nvSpPr>
            <p:cNvPr id="4" name="TextBox 4"/>
            <p:cNvSpPr txBox="1"/>
            <p:nvPr/>
          </p:nvSpPr>
          <p:spPr>
            <a:xfrm>
              <a:off x="0" y="95250"/>
              <a:ext cx="384898" cy="2101459"/>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11795999" y="2000023"/>
            <a:ext cx="1629074" cy="9297527"/>
            <a:chOff x="0" y="0"/>
            <a:chExt cx="384898" cy="2196709"/>
          </a:xfrm>
        </p:grpSpPr>
        <p:sp>
          <p:nvSpPr>
            <p:cNvPr id="6" name="Freeform 6"/>
            <p:cNvSpPr/>
            <p:nvPr/>
          </p:nvSpPr>
          <p:spPr>
            <a:xfrm>
              <a:off x="0" y="0"/>
              <a:ext cx="384898" cy="2196709"/>
            </a:xfrm>
            <a:custGeom>
              <a:avLst/>
              <a:gdLst/>
              <a:ahLst/>
              <a:cxnLst/>
              <a:rect l="l" t="t" r="r" b="b"/>
              <a:pathLst>
                <a:path w="384898" h="2196709">
                  <a:moveTo>
                    <a:pt x="92819" y="0"/>
                  </a:moveTo>
                  <a:lnTo>
                    <a:pt x="292079" y="0"/>
                  </a:lnTo>
                  <a:cubicBezTo>
                    <a:pt x="343342" y="0"/>
                    <a:pt x="384898" y="41557"/>
                    <a:pt x="384898" y="92819"/>
                  </a:cubicBezTo>
                  <a:lnTo>
                    <a:pt x="384898" y="2103890"/>
                  </a:lnTo>
                  <a:cubicBezTo>
                    <a:pt x="384898" y="2155152"/>
                    <a:pt x="343342" y="2196709"/>
                    <a:pt x="292079" y="2196709"/>
                  </a:cubicBezTo>
                  <a:lnTo>
                    <a:pt x="92819" y="2196709"/>
                  </a:lnTo>
                  <a:cubicBezTo>
                    <a:pt x="41557" y="2196709"/>
                    <a:pt x="0" y="2155152"/>
                    <a:pt x="0" y="2103890"/>
                  </a:cubicBezTo>
                  <a:lnTo>
                    <a:pt x="0" y="92819"/>
                  </a:lnTo>
                  <a:cubicBezTo>
                    <a:pt x="0" y="41557"/>
                    <a:pt x="41557" y="0"/>
                    <a:pt x="92819" y="0"/>
                  </a:cubicBezTo>
                  <a:close/>
                </a:path>
              </a:pathLst>
            </a:custGeom>
            <a:solidFill>
              <a:srgbClr val="56AA88"/>
            </a:solidFill>
          </p:spPr>
          <p:txBody>
            <a:bodyPr/>
            <a:lstStyle/>
            <a:p>
              <a:endParaRPr lang="pt-BR" dirty="0"/>
            </a:p>
          </p:txBody>
        </p:sp>
        <p:sp>
          <p:nvSpPr>
            <p:cNvPr id="7" name="TextBox 7"/>
            <p:cNvSpPr txBox="1"/>
            <p:nvPr/>
          </p:nvSpPr>
          <p:spPr>
            <a:xfrm>
              <a:off x="0" y="95250"/>
              <a:ext cx="384898" cy="2101459"/>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11795999" y="3794999"/>
            <a:ext cx="1629074" cy="9297527"/>
            <a:chOff x="0" y="0"/>
            <a:chExt cx="384898" cy="2196709"/>
          </a:xfrm>
        </p:grpSpPr>
        <p:sp>
          <p:nvSpPr>
            <p:cNvPr id="9" name="Freeform 9"/>
            <p:cNvSpPr/>
            <p:nvPr/>
          </p:nvSpPr>
          <p:spPr>
            <a:xfrm>
              <a:off x="0" y="0"/>
              <a:ext cx="384898" cy="2196709"/>
            </a:xfrm>
            <a:custGeom>
              <a:avLst/>
              <a:gdLst/>
              <a:ahLst/>
              <a:cxnLst/>
              <a:rect l="l" t="t" r="r" b="b"/>
              <a:pathLst>
                <a:path w="384898" h="2196709">
                  <a:moveTo>
                    <a:pt x="92819" y="0"/>
                  </a:moveTo>
                  <a:lnTo>
                    <a:pt x="292079" y="0"/>
                  </a:lnTo>
                  <a:cubicBezTo>
                    <a:pt x="343342" y="0"/>
                    <a:pt x="384898" y="41557"/>
                    <a:pt x="384898" y="92819"/>
                  </a:cubicBezTo>
                  <a:lnTo>
                    <a:pt x="384898" y="2103890"/>
                  </a:lnTo>
                  <a:cubicBezTo>
                    <a:pt x="384898" y="2155152"/>
                    <a:pt x="343342" y="2196709"/>
                    <a:pt x="292079" y="2196709"/>
                  </a:cubicBezTo>
                  <a:lnTo>
                    <a:pt x="92819" y="2196709"/>
                  </a:lnTo>
                  <a:cubicBezTo>
                    <a:pt x="41557" y="2196709"/>
                    <a:pt x="0" y="2155152"/>
                    <a:pt x="0" y="2103890"/>
                  </a:cubicBezTo>
                  <a:lnTo>
                    <a:pt x="0" y="92819"/>
                  </a:lnTo>
                  <a:cubicBezTo>
                    <a:pt x="0" y="41557"/>
                    <a:pt x="41557" y="0"/>
                    <a:pt x="92819" y="0"/>
                  </a:cubicBezTo>
                  <a:close/>
                </a:path>
              </a:pathLst>
            </a:custGeom>
            <a:solidFill>
              <a:srgbClr val="56AA88"/>
            </a:solidFill>
          </p:spPr>
          <p:txBody>
            <a:bodyPr/>
            <a:lstStyle/>
            <a:p>
              <a:endParaRPr lang="pt-BR" dirty="0"/>
            </a:p>
          </p:txBody>
        </p:sp>
        <p:sp>
          <p:nvSpPr>
            <p:cNvPr id="10" name="TextBox 10"/>
            <p:cNvSpPr txBox="1"/>
            <p:nvPr/>
          </p:nvSpPr>
          <p:spPr>
            <a:xfrm>
              <a:off x="0" y="95250"/>
              <a:ext cx="384898" cy="2101459"/>
            </a:xfrm>
            <a:prstGeom prst="rect">
              <a:avLst/>
            </a:prstGeom>
          </p:spPr>
          <p:txBody>
            <a:bodyPr lIns="50800" tIns="50800" rIns="50800" bIns="50800" rtlCol="0" anchor="ctr"/>
            <a:lstStyle/>
            <a:p>
              <a:pPr algn="ctr">
                <a:lnSpc>
                  <a:spcPts val="901"/>
                </a:lnSpc>
              </a:pPr>
              <a:endParaRPr lang="pt-BR" dirty="0"/>
            </a:p>
          </p:txBody>
        </p:sp>
      </p:grpSp>
      <p:grpSp>
        <p:nvGrpSpPr>
          <p:cNvPr id="11" name="Group 11"/>
          <p:cNvGrpSpPr/>
          <p:nvPr/>
        </p:nvGrpSpPr>
        <p:grpSpPr>
          <a:xfrm>
            <a:off x="8333925" y="4172231"/>
            <a:ext cx="8695985" cy="1420798"/>
            <a:chOff x="0" y="0"/>
            <a:chExt cx="11594647" cy="1894398"/>
          </a:xfrm>
        </p:grpSpPr>
        <p:sp>
          <p:nvSpPr>
            <p:cNvPr id="12" name="Freeform 12"/>
            <p:cNvSpPr/>
            <p:nvPr/>
          </p:nvSpPr>
          <p:spPr>
            <a:xfrm>
              <a:off x="0" y="0"/>
              <a:ext cx="11594652" cy="1894400"/>
            </a:xfrm>
            <a:custGeom>
              <a:avLst/>
              <a:gdLst/>
              <a:ahLst/>
              <a:cxnLst/>
              <a:rect l="l" t="t" r="r" b="b"/>
              <a:pathLst>
                <a:path w="11594652" h="1894400">
                  <a:moveTo>
                    <a:pt x="0" y="0"/>
                  </a:moveTo>
                  <a:lnTo>
                    <a:pt x="11594652" y="0"/>
                  </a:lnTo>
                  <a:lnTo>
                    <a:pt x="11594652" y="1894400"/>
                  </a:lnTo>
                  <a:lnTo>
                    <a:pt x="0" y="1894400"/>
                  </a:lnTo>
                  <a:close/>
                </a:path>
              </a:pathLst>
            </a:custGeom>
            <a:solidFill>
              <a:srgbClr val="000000">
                <a:alpha val="0"/>
              </a:srgbClr>
            </a:solidFill>
            <a:ln w="12700">
              <a:solidFill>
                <a:srgbClr val="000000"/>
              </a:solidFill>
            </a:ln>
          </p:spPr>
          <p:txBody>
            <a:bodyPr/>
            <a:lstStyle/>
            <a:p>
              <a:endParaRPr lang="pt-BR" dirty="0"/>
            </a:p>
          </p:txBody>
        </p:sp>
        <p:sp>
          <p:nvSpPr>
            <p:cNvPr id="13" name="TextBox 13"/>
            <p:cNvSpPr txBox="1"/>
            <p:nvPr/>
          </p:nvSpPr>
          <p:spPr>
            <a:xfrm>
              <a:off x="0" y="0"/>
              <a:ext cx="11594647" cy="1894398"/>
            </a:xfrm>
            <a:prstGeom prst="rect">
              <a:avLst/>
            </a:prstGeom>
          </p:spPr>
          <p:txBody>
            <a:bodyPr lIns="0" tIns="0" rIns="0" bIns="0" rtlCol="0" anchor="ctr"/>
            <a:lstStyle/>
            <a:p>
              <a:pPr algn="l">
                <a:lnSpc>
                  <a:spcPts val="3023"/>
                </a:lnSpc>
              </a:pPr>
              <a:r>
                <a:rPr lang="pt-BR" sz="2799" b="1" dirty="0">
                  <a:solidFill>
                    <a:srgbClr val="FDFEFE"/>
                  </a:solidFill>
                  <a:latin typeface="Poppins Bold"/>
                  <a:ea typeface="Poppins Bold"/>
                  <a:cs typeface="Poppins Bold"/>
                  <a:sym typeface="Poppins Bold"/>
                </a:rPr>
                <a:t>Disponibilidade de colaboradores</a:t>
              </a:r>
              <a:r>
                <a:rPr lang="pt-BR" sz="2799" dirty="0">
                  <a:solidFill>
                    <a:srgbClr val="FDFEFE"/>
                  </a:solidFill>
                  <a:latin typeface="Poppins"/>
                  <a:ea typeface="Poppins"/>
                  <a:cs typeface="Poppins"/>
                  <a:sym typeface="Poppins"/>
                </a:rPr>
                <a:t> para receber e orientar novos clientes logo na chegada;</a:t>
              </a:r>
            </a:p>
          </p:txBody>
        </p:sp>
      </p:grpSp>
      <p:grpSp>
        <p:nvGrpSpPr>
          <p:cNvPr id="14" name="Group 14"/>
          <p:cNvGrpSpPr/>
          <p:nvPr/>
        </p:nvGrpSpPr>
        <p:grpSpPr>
          <a:xfrm>
            <a:off x="8333925" y="6046840"/>
            <a:ext cx="8695985" cy="1203892"/>
            <a:chOff x="0" y="0"/>
            <a:chExt cx="11594647" cy="1605189"/>
          </a:xfrm>
        </p:grpSpPr>
        <p:sp>
          <p:nvSpPr>
            <p:cNvPr id="15" name="Freeform 15"/>
            <p:cNvSpPr/>
            <p:nvPr/>
          </p:nvSpPr>
          <p:spPr>
            <a:xfrm>
              <a:off x="0" y="0"/>
              <a:ext cx="11594652" cy="1605191"/>
            </a:xfrm>
            <a:custGeom>
              <a:avLst/>
              <a:gdLst/>
              <a:ahLst/>
              <a:cxnLst/>
              <a:rect l="l" t="t" r="r" b="b"/>
              <a:pathLst>
                <a:path w="11594652" h="1605191">
                  <a:moveTo>
                    <a:pt x="0" y="0"/>
                  </a:moveTo>
                  <a:lnTo>
                    <a:pt x="11594652" y="0"/>
                  </a:lnTo>
                  <a:lnTo>
                    <a:pt x="11594652" y="1605191"/>
                  </a:lnTo>
                  <a:lnTo>
                    <a:pt x="0" y="1605191"/>
                  </a:lnTo>
                  <a:close/>
                </a:path>
              </a:pathLst>
            </a:custGeom>
            <a:solidFill>
              <a:srgbClr val="000000">
                <a:alpha val="0"/>
              </a:srgbClr>
            </a:solidFill>
            <a:ln w="12700">
              <a:solidFill>
                <a:srgbClr val="000000"/>
              </a:solidFill>
            </a:ln>
          </p:spPr>
          <p:txBody>
            <a:bodyPr/>
            <a:lstStyle/>
            <a:p>
              <a:endParaRPr lang="pt-BR" dirty="0"/>
            </a:p>
          </p:txBody>
        </p:sp>
        <p:sp>
          <p:nvSpPr>
            <p:cNvPr id="16" name="TextBox 16"/>
            <p:cNvSpPr txBox="1"/>
            <p:nvPr/>
          </p:nvSpPr>
          <p:spPr>
            <a:xfrm>
              <a:off x="0" y="0"/>
              <a:ext cx="11594647" cy="1605189"/>
            </a:xfrm>
            <a:prstGeom prst="rect">
              <a:avLst/>
            </a:prstGeom>
          </p:spPr>
          <p:txBody>
            <a:bodyPr lIns="0" tIns="0" rIns="0" bIns="0" rtlCol="0" anchor="ctr"/>
            <a:lstStyle/>
            <a:p>
              <a:pPr algn="l">
                <a:lnSpc>
                  <a:spcPts val="3023"/>
                </a:lnSpc>
              </a:pPr>
              <a:r>
                <a:rPr lang="pt-BR" sz="2799" b="1" dirty="0">
                  <a:solidFill>
                    <a:srgbClr val="FDFEFE"/>
                  </a:solidFill>
                  <a:latin typeface="Poppins Bold"/>
                  <a:ea typeface="Poppins Bold"/>
                  <a:cs typeface="Poppins Bold"/>
                  <a:sym typeface="Poppins Bold"/>
                </a:rPr>
                <a:t>Postura segura e disponível</a:t>
              </a:r>
              <a:r>
                <a:rPr lang="pt-BR" sz="2799" dirty="0">
                  <a:solidFill>
                    <a:srgbClr val="FDFEFE"/>
                  </a:solidFill>
                  <a:latin typeface="Poppins"/>
                  <a:ea typeface="Poppins"/>
                  <a:cs typeface="Poppins"/>
                  <a:sym typeface="Poppins"/>
                </a:rPr>
                <a:t> dos atendentes, transmitindo confiança ao prestar informações;</a:t>
              </a:r>
            </a:p>
          </p:txBody>
        </p:sp>
      </p:grpSp>
      <p:grpSp>
        <p:nvGrpSpPr>
          <p:cNvPr id="17" name="Group 17"/>
          <p:cNvGrpSpPr/>
          <p:nvPr/>
        </p:nvGrpSpPr>
        <p:grpSpPr>
          <a:xfrm>
            <a:off x="8333925" y="7844323"/>
            <a:ext cx="8695985" cy="1203892"/>
            <a:chOff x="0" y="0"/>
            <a:chExt cx="11594647" cy="1605189"/>
          </a:xfrm>
        </p:grpSpPr>
        <p:sp>
          <p:nvSpPr>
            <p:cNvPr id="18" name="Freeform 18"/>
            <p:cNvSpPr/>
            <p:nvPr/>
          </p:nvSpPr>
          <p:spPr>
            <a:xfrm>
              <a:off x="0" y="0"/>
              <a:ext cx="11594652" cy="1605191"/>
            </a:xfrm>
            <a:custGeom>
              <a:avLst/>
              <a:gdLst/>
              <a:ahLst/>
              <a:cxnLst/>
              <a:rect l="l" t="t" r="r" b="b"/>
              <a:pathLst>
                <a:path w="11594652" h="1605191">
                  <a:moveTo>
                    <a:pt x="0" y="0"/>
                  </a:moveTo>
                  <a:lnTo>
                    <a:pt x="11594652" y="0"/>
                  </a:lnTo>
                  <a:lnTo>
                    <a:pt x="11594652" y="1605191"/>
                  </a:lnTo>
                  <a:lnTo>
                    <a:pt x="0" y="1605191"/>
                  </a:lnTo>
                  <a:close/>
                </a:path>
              </a:pathLst>
            </a:custGeom>
            <a:solidFill>
              <a:srgbClr val="000000">
                <a:alpha val="0"/>
              </a:srgbClr>
            </a:solidFill>
            <a:ln w="12700">
              <a:solidFill>
                <a:srgbClr val="000000"/>
              </a:solidFill>
            </a:ln>
          </p:spPr>
          <p:txBody>
            <a:bodyPr/>
            <a:lstStyle/>
            <a:p>
              <a:endParaRPr lang="pt-BR" dirty="0"/>
            </a:p>
          </p:txBody>
        </p:sp>
        <p:sp>
          <p:nvSpPr>
            <p:cNvPr id="19" name="TextBox 19"/>
            <p:cNvSpPr txBox="1"/>
            <p:nvPr/>
          </p:nvSpPr>
          <p:spPr>
            <a:xfrm>
              <a:off x="0" y="0"/>
              <a:ext cx="11594647" cy="1605189"/>
            </a:xfrm>
            <a:prstGeom prst="rect">
              <a:avLst/>
            </a:prstGeom>
          </p:spPr>
          <p:txBody>
            <a:bodyPr lIns="0" tIns="0" rIns="0" bIns="0" rtlCol="0" anchor="ctr"/>
            <a:lstStyle/>
            <a:p>
              <a:pPr marL="0" lvl="0" indent="0" algn="l">
                <a:lnSpc>
                  <a:spcPts val="3023"/>
                </a:lnSpc>
                <a:spcBef>
                  <a:spcPct val="0"/>
                </a:spcBef>
              </a:pPr>
              <a:r>
                <a:rPr lang="pt-BR" sz="2799" b="1" u="none" strike="noStrike" dirty="0">
                  <a:solidFill>
                    <a:srgbClr val="FDFEFE"/>
                  </a:solidFill>
                  <a:latin typeface="Poppins Bold"/>
                  <a:ea typeface="Poppins Bold"/>
                  <a:cs typeface="Poppins Bold"/>
                  <a:sym typeface="Poppins Bold"/>
                </a:rPr>
                <a:t>Clareza na comunicação</a:t>
              </a:r>
              <a:r>
                <a:rPr lang="pt-BR" sz="2799" u="none" strike="noStrike" dirty="0">
                  <a:solidFill>
                    <a:srgbClr val="FDFEFE"/>
                  </a:solidFill>
                  <a:latin typeface="Poppins"/>
                  <a:ea typeface="Poppins"/>
                  <a:cs typeface="Poppins"/>
                  <a:sym typeface="Poppins"/>
                </a:rPr>
                <a:t>, com explicação objetiva de procedimentos, fluxos e prazos.</a:t>
              </a:r>
            </a:p>
          </p:txBody>
        </p:sp>
      </p:grpSp>
      <p:grpSp>
        <p:nvGrpSpPr>
          <p:cNvPr id="20" name="Group 20"/>
          <p:cNvGrpSpPr/>
          <p:nvPr/>
        </p:nvGrpSpPr>
        <p:grpSpPr>
          <a:xfrm rot="-5400000">
            <a:off x="7053090" y="4513253"/>
            <a:ext cx="1364086" cy="682043"/>
            <a:chOff x="0" y="0"/>
            <a:chExt cx="660400" cy="330200"/>
          </a:xfrm>
        </p:grpSpPr>
        <p:sp>
          <p:nvSpPr>
            <p:cNvPr id="21" name="Freeform 21"/>
            <p:cNvSpPr/>
            <p:nvPr/>
          </p:nvSpPr>
          <p:spPr>
            <a:xfrm>
              <a:off x="0" y="0"/>
              <a:ext cx="660400" cy="330200"/>
            </a:xfrm>
            <a:custGeom>
              <a:avLst/>
              <a:gdLst/>
              <a:ahLst/>
              <a:cxnLst/>
              <a:rect l="l" t="t" r="r" b="b"/>
              <a:pathLst>
                <a:path w="660400" h="330200">
                  <a:moveTo>
                    <a:pt x="660400" y="330200"/>
                  </a:moveTo>
                  <a:cubicBezTo>
                    <a:pt x="660400" y="150345"/>
                    <a:pt x="510055" y="0"/>
                    <a:pt x="330200" y="0"/>
                  </a:cubicBezTo>
                  <a:cubicBezTo>
                    <a:pt x="150345" y="0"/>
                    <a:pt x="0" y="150345"/>
                    <a:pt x="0" y="330200"/>
                  </a:cubicBezTo>
                  <a:lnTo>
                    <a:pt x="183347" y="330200"/>
                  </a:lnTo>
                  <a:cubicBezTo>
                    <a:pt x="183347" y="250212"/>
                    <a:pt x="250212" y="183347"/>
                    <a:pt x="330200" y="183347"/>
                  </a:cubicBezTo>
                  <a:cubicBezTo>
                    <a:pt x="410188" y="183347"/>
                    <a:pt x="477053" y="250212"/>
                    <a:pt x="477053" y="330200"/>
                  </a:cubicBezTo>
                  <a:lnTo>
                    <a:pt x="660400" y="330200"/>
                  </a:lnTo>
                  <a:close/>
                </a:path>
              </a:pathLst>
            </a:custGeom>
            <a:solidFill>
              <a:srgbClr val="56AA88"/>
            </a:solidFill>
          </p:spPr>
          <p:txBody>
            <a:bodyPr/>
            <a:lstStyle/>
            <a:p>
              <a:endParaRPr lang="pt-BR" dirty="0"/>
            </a:p>
          </p:txBody>
        </p:sp>
        <p:sp>
          <p:nvSpPr>
            <p:cNvPr id="22" name="TextBox 22"/>
            <p:cNvSpPr txBox="1"/>
            <p:nvPr/>
          </p:nvSpPr>
          <p:spPr>
            <a:xfrm>
              <a:off x="127000" y="139700"/>
              <a:ext cx="406400" cy="50800"/>
            </a:xfrm>
            <a:prstGeom prst="rect">
              <a:avLst/>
            </a:prstGeom>
          </p:spPr>
          <p:txBody>
            <a:bodyPr lIns="50800" tIns="50800" rIns="50800" bIns="50800" rtlCol="0" anchor="ctr"/>
            <a:lstStyle/>
            <a:p>
              <a:pPr algn="ctr">
                <a:lnSpc>
                  <a:spcPts val="901"/>
                </a:lnSpc>
              </a:pPr>
              <a:endParaRPr lang="pt-BR" dirty="0"/>
            </a:p>
          </p:txBody>
        </p:sp>
      </p:grpSp>
      <p:grpSp>
        <p:nvGrpSpPr>
          <p:cNvPr id="23" name="Group 23"/>
          <p:cNvGrpSpPr/>
          <p:nvPr/>
        </p:nvGrpSpPr>
        <p:grpSpPr>
          <a:xfrm rot="-5400000">
            <a:off x="7053090" y="6307997"/>
            <a:ext cx="1364086" cy="682043"/>
            <a:chOff x="0" y="0"/>
            <a:chExt cx="660400" cy="330200"/>
          </a:xfrm>
        </p:grpSpPr>
        <p:sp>
          <p:nvSpPr>
            <p:cNvPr id="24" name="Freeform 24"/>
            <p:cNvSpPr/>
            <p:nvPr/>
          </p:nvSpPr>
          <p:spPr>
            <a:xfrm>
              <a:off x="0" y="0"/>
              <a:ext cx="660400" cy="330200"/>
            </a:xfrm>
            <a:custGeom>
              <a:avLst/>
              <a:gdLst/>
              <a:ahLst/>
              <a:cxnLst/>
              <a:rect l="l" t="t" r="r" b="b"/>
              <a:pathLst>
                <a:path w="660400" h="330200">
                  <a:moveTo>
                    <a:pt x="660400" y="330200"/>
                  </a:moveTo>
                  <a:cubicBezTo>
                    <a:pt x="660400" y="150345"/>
                    <a:pt x="510055" y="0"/>
                    <a:pt x="330200" y="0"/>
                  </a:cubicBezTo>
                  <a:cubicBezTo>
                    <a:pt x="150345" y="0"/>
                    <a:pt x="0" y="150345"/>
                    <a:pt x="0" y="330200"/>
                  </a:cubicBezTo>
                  <a:lnTo>
                    <a:pt x="183347" y="330200"/>
                  </a:lnTo>
                  <a:cubicBezTo>
                    <a:pt x="183347" y="250212"/>
                    <a:pt x="250212" y="183347"/>
                    <a:pt x="330200" y="183347"/>
                  </a:cubicBezTo>
                  <a:cubicBezTo>
                    <a:pt x="410188" y="183347"/>
                    <a:pt x="477053" y="250212"/>
                    <a:pt x="477053" y="330200"/>
                  </a:cubicBezTo>
                  <a:lnTo>
                    <a:pt x="660400" y="330200"/>
                  </a:lnTo>
                  <a:close/>
                </a:path>
              </a:pathLst>
            </a:custGeom>
            <a:solidFill>
              <a:srgbClr val="56AA88"/>
            </a:solidFill>
          </p:spPr>
          <p:txBody>
            <a:bodyPr/>
            <a:lstStyle/>
            <a:p>
              <a:endParaRPr lang="pt-BR" dirty="0"/>
            </a:p>
          </p:txBody>
        </p:sp>
        <p:sp>
          <p:nvSpPr>
            <p:cNvPr id="25" name="TextBox 25"/>
            <p:cNvSpPr txBox="1"/>
            <p:nvPr/>
          </p:nvSpPr>
          <p:spPr>
            <a:xfrm>
              <a:off x="127000" y="139700"/>
              <a:ext cx="406400" cy="50800"/>
            </a:xfrm>
            <a:prstGeom prst="rect">
              <a:avLst/>
            </a:prstGeom>
          </p:spPr>
          <p:txBody>
            <a:bodyPr lIns="50800" tIns="50800" rIns="50800" bIns="50800" rtlCol="0" anchor="ctr"/>
            <a:lstStyle/>
            <a:p>
              <a:pPr algn="ctr">
                <a:lnSpc>
                  <a:spcPts val="901"/>
                </a:lnSpc>
              </a:pPr>
              <a:endParaRPr lang="pt-BR" dirty="0"/>
            </a:p>
          </p:txBody>
        </p:sp>
      </p:grpSp>
      <p:grpSp>
        <p:nvGrpSpPr>
          <p:cNvPr id="26" name="Group 26"/>
          <p:cNvGrpSpPr/>
          <p:nvPr/>
        </p:nvGrpSpPr>
        <p:grpSpPr>
          <a:xfrm rot="-5400000">
            <a:off x="7053090" y="8102742"/>
            <a:ext cx="1364086" cy="682043"/>
            <a:chOff x="0" y="0"/>
            <a:chExt cx="660400" cy="330200"/>
          </a:xfrm>
        </p:grpSpPr>
        <p:sp>
          <p:nvSpPr>
            <p:cNvPr id="27" name="Freeform 27"/>
            <p:cNvSpPr/>
            <p:nvPr/>
          </p:nvSpPr>
          <p:spPr>
            <a:xfrm>
              <a:off x="0" y="0"/>
              <a:ext cx="660400" cy="330200"/>
            </a:xfrm>
            <a:custGeom>
              <a:avLst/>
              <a:gdLst/>
              <a:ahLst/>
              <a:cxnLst/>
              <a:rect l="l" t="t" r="r" b="b"/>
              <a:pathLst>
                <a:path w="660400" h="330200">
                  <a:moveTo>
                    <a:pt x="660400" y="330200"/>
                  </a:moveTo>
                  <a:cubicBezTo>
                    <a:pt x="660400" y="150345"/>
                    <a:pt x="510055" y="0"/>
                    <a:pt x="330200" y="0"/>
                  </a:cubicBezTo>
                  <a:cubicBezTo>
                    <a:pt x="150345" y="0"/>
                    <a:pt x="0" y="150345"/>
                    <a:pt x="0" y="330200"/>
                  </a:cubicBezTo>
                  <a:lnTo>
                    <a:pt x="183347" y="330200"/>
                  </a:lnTo>
                  <a:cubicBezTo>
                    <a:pt x="183347" y="250212"/>
                    <a:pt x="250212" y="183347"/>
                    <a:pt x="330200" y="183347"/>
                  </a:cubicBezTo>
                  <a:cubicBezTo>
                    <a:pt x="410188" y="183347"/>
                    <a:pt x="477053" y="250212"/>
                    <a:pt x="477053" y="330200"/>
                  </a:cubicBezTo>
                  <a:lnTo>
                    <a:pt x="660400" y="330200"/>
                  </a:lnTo>
                  <a:close/>
                </a:path>
              </a:pathLst>
            </a:custGeom>
            <a:solidFill>
              <a:srgbClr val="56AA88"/>
            </a:solidFill>
          </p:spPr>
          <p:txBody>
            <a:bodyPr/>
            <a:lstStyle/>
            <a:p>
              <a:endParaRPr lang="pt-BR" dirty="0"/>
            </a:p>
          </p:txBody>
        </p:sp>
        <p:sp>
          <p:nvSpPr>
            <p:cNvPr id="28" name="TextBox 28"/>
            <p:cNvSpPr txBox="1"/>
            <p:nvPr/>
          </p:nvSpPr>
          <p:spPr>
            <a:xfrm>
              <a:off x="127000" y="139700"/>
              <a:ext cx="406400" cy="50800"/>
            </a:xfrm>
            <a:prstGeom prst="rect">
              <a:avLst/>
            </a:prstGeom>
          </p:spPr>
          <p:txBody>
            <a:bodyPr lIns="50800" tIns="50800" rIns="50800" bIns="50800" rtlCol="0" anchor="ctr"/>
            <a:lstStyle/>
            <a:p>
              <a:pPr algn="ctr">
                <a:lnSpc>
                  <a:spcPts val="901"/>
                </a:lnSpc>
              </a:pPr>
              <a:endParaRPr lang="pt-BR" dirty="0"/>
            </a:p>
          </p:txBody>
        </p:sp>
      </p:grpSp>
      <p:sp>
        <p:nvSpPr>
          <p:cNvPr id="29" name="Freeform 29"/>
          <p:cNvSpPr/>
          <p:nvPr/>
        </p:nvSpPr>
        <p:spPr>
          <a:xfrm>
            <a:off x="1028700" y="4039737"/>
            <a:ext cx="5159854" cy="5218563"/>
          </a:xfrm>
          <a:custGeom>
            <a:avLst/>
            <a:gdLst/>
            <a:ahLst/>
            <a:cxnLst/>
            <a:rect l="l" t="t" r="r" b="b"/>
            <a:pathLst>
              <a:path w="5159854" h="5218563">
                <a:moveTo>
                  <a:pt x="0" y="0"/>
                </a:moveTo>
                <a:lnTo>
                  <a:pt x="5159854" y="0"/>
                </a:lnTo>
                <a:lnTo>
                  <a:pt x="5159854" y="5218563"/>
                </a:lnTo>
                <a:lnTo>
                  <a:pt x="0" y="52185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0" name="TextBox 30"/>
          <p:cNvSpPr txBox="1"/>
          <p:nvPr/>
        </p:nvSpPr>
        <p:spPr>
          <a:xfrm>
            <a:off x="1028700" y="807714"/>
            <a:ext cx="14703534" cy="2641473"/>
          </a:xfrm>
          <a:prstGeom prst="rect">
            <a:avLst/>
          </a:prstGeom>
        </p:spPr>
        <p:txBody>
          <a:bodyPr lIns="0" tIns="0" rIns="0" bIns="0" rtlCol="0" anchor="t">
            <a:spAutoFit/>
          </a:bodyPr>
          <a:lstStyle/>
          <a:p>
            <a:pPr algn="l">
              <a:lnSpc>
                <a:spcPts val="4116"/>
              </a:lnSpc>
            </a:pPr>
            <a:r>
              <a:rPr lang="pt-BR" sz="4200" u="none" strike="noStrike" dirty="0">
                <a:solidFill>
                  <a:srgbClr val="024C99"/>
                </a:solidFill>
                <a:latin typeface="Poppins"/>
                <a:ea typeface="Poppins"/>
                <a:cs typeface="Poppins"/>
                <a:sym typeface="Poppins"/>
              </a:rPr>
              <a:t>Quando estimulados a falar sobre o momento inicial no Sesc, os entrevistados descrevem a experiência como acolhedora — </a:t>
            </a:r>
            <a:r>
              <a:rPr lang="pt-BR" sz="4200" b="1" u="none" strike="noStrike" dirty="0">
                <a:solidFill>
                  <a:srgbClr val="024C99"/>
                </a:solidFill>
                <a:latin typeface="Poppins Bold"/>
                <a:ea typeface="Poppins Bold"/>
                <a:cs typeface="Poppins Bold"/>
                <a:sym typeface="Poppins Bold"/>
              </a:rPr>
              <a:t>não no sentido de encantamento</a:t>
            </a:r>
            <a:r>
              <a:rPr lang="pt-BR" sz="4200" u="none" strike="noStrike" dirty="0">
                <a:solidFill>
                  <a:srgbClr val="024C99"/>
                </a:solidFill>
                <a:latin typeface="Poppins"/>
                <a:ea typeface="Poppins"/>
                <a:cs typeface="Poppins"/>
                <a:sym typeface="Poppins"/>
              </a:rPr>
              <a:t>, mas associada à </a:t>
            </a:r>
            <a:r>
              <a:rPr lang="pt-BR" sz="4200" b="1" u="none" strike="noStrike" dirty="0">
                <a:solidFill>
                  <a:srgbClr val="024C99"/>
                </a:solidFill>
                <a:latin typeface="Poppins Bold"/>
                <a:ea typeface="Poppins Bold"/>
                <a:cs typeface="Poppins Bold"/>
                <a:sym typeface="Poppins Bold"/>
              </a:rPr>
              <a:t>orientação, objetividade, educação e organização.</a:t>
            </a:r>
          </a:p>
        </p:txBody>
      </p:sp>
      <p:sp>
        <p:nvSpPr>
          <p:cNvPr id="31" name="TextBox 3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24C99"/>
                </a:solidFill>
                <a:latin typeface="Open Sans"/>
                <a:ea typeface="Open Sans"/>
                <a:cs typeface="Open Sans"/>
                <a:sym typeface="Open Sans"/>
              </a:rPr>
              <a:t>26</a:t>
            </a:r>
          </a:p>
        </p:txBody>
      </p:sp>
      <p:sp>
        <p:nvSpPr>
          <p:cNvPr id="32" name="TextBox 32"/>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39911" y="771683"/>
            <a:ext cx="3805575" cy="13410968"/>
            <a:chOff x="0" y="0"/>
            <a:chExt cx="899136" cy="3168584"/>
          </a:xfrm>
        </p:grpSpPr>
        <p:sp>
          <p:nvSpPr>
            <p:cNvPr id="3" name="Freeform 3"/>
            <p:cNvSpPr/>
            <p:nvPr/>
          </p:nvSpPr>
          <p:spPr>
            <a:xfrm>
              <a:off x="0" y="0"/>
              <a:ext cx="899136" cy="3168584"/>
            </a:xfrm>
            <a:custGeom>
              <a:avLst/>
              <a:gdLst/>
              <a:ahLst/>
              <a:cxnLst/>
              <a:rect l="l" t="t" r="r" b="b"/>
              <a:pathLst>
                <a:path w="899136" h="3168584">
                  <a:moveTo>
                    <a:pt x="39734" y="0"/>
                  </a:moveTo>
                  <a:lnTo>
                    <a:pt x="859402" y="0"/>
                  </a:lnTo>
                  <a:cubicBezTo>
                    <a:pt x="881346" y="0"/>
                    <a:pt x="899136" y="17789"/>
                    <a:pt x="899136" y="39734"/>
                  </a:cubicBezTo>
                  <a:lnTo>
                    <a:pt x="899136" y="3128850"/>
                  </a:lnTo>
                  <a:cubicBezTo>
                    <a:pt x="899136" y="3139388"/>
                    <a:pt x="894950" y="3149495"/>
                    <a:pt x="887498" y="3156946"/>
                  </a:cubicBezTo>
                  <a:cubicBezTo>
                    <a:pt x="880047" y="3164398"/>
                    <a:pt x="869940" y="3168584"/>
                    <a:pt x="859402" y="3168584"/>
                  </a:cubicBezTo>
                  <a:lnTo>
                    <a:pt x="39734" y="3168584"/>
                  </a:lnTo>
                  <a:cubicBezTo>
                    <a:pt x="29196" y="3168584"/>
                    <a:pt x="19089" y="3164398"/>
                    <a:pt x="11638" y="3156946"/>
                  </a:cubicBezTo>
                  <a:cubicBezTo>
                    <a:pt x="4186" y="3149495"/>
                    <a:pt x="0" y="3139388"/>
                    <a:pt x="0" y="3128850"/>
                  </a:cubicBezTo>
                  <a:lnTo>
                    <a:pt x="0" y="39734"/>
                  </a:lnTo>
                  <a:cubicBezTo>
                    <a:pt x="0" y="29196"/>
                    <a:pt x="4186" y="19089"/>
                    <a:pt x="11638" y="11638"/>
                  </a:cubicBezTo>
                  <a:cubicBezTo>
                    <a:pt x="19089" y="4186"/>
                    <a:pt x="29196" y="0"/>
                    <a:pt x="39734" y="0"/>
                  </a:cubicBezTo>
                  <a:close/>
                </a:path>
              </a:pathLst>
            </a:custGeom>
            <a:solidFill>
              <a:srgbClr val="56AA88"/>
            </a:solidFill>
          </p:spPr>
          <p:txBody>
            <a:bodyPr/>
            <a:lstStyle/>
            <a:p>
              <a:endParaRPr lang="pt-BR" dirty="0"/>
            </a:p>
          </p:txBody>
        </p:sp>
        <p:sp>
          <p:nvSpPr>
            <p:cNvPr id="4" name="TextBox 4"/>
            <p:cNvSpPr txBox="1"/>
            <p:nvPr/>
          </p:nvSpPr>
          <p:spPr>
            <a:xfrm>
              <a:off x="0" y="95250"/>
              <a:ext cx="899136" cy="3073334"/>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10732245" y="-4184642"/>
            <a:ext cx="3805575" cy="13786227"/>
            <a:chOff x="0" y="0"/>
            <a:chExt cx="899136" cy="3257246"/>
          </a:xfrm>
        </p:grpSpPr>
        <p:sp>
          <p:nvSpPr>
            <p:cNvPr id="6" name="Freeform 6"/>
            <p:cNvSpPr/>
            <p:nvPr/>
          </p:nvSpPr>
          <p:spPr>
            <a:xfrm>
              <a:off x="0" y="0"/>
              <a:ext cx="899136" cy="3257245"/>
            </a:xfrm>
            <a:custGeom>
              <a:avLst/>
              <a:gdLst/>
              <a:ahLst/>
              <a:cxnLst/>
              <a:rect l="l" t="t" r="r" b="b"/>
              <a:pathLst>
                <a:path w="899136" h="3257245">
                  <a:moveTo>
                    <a:pt x="39734" y="0"/>
                  </a:moveTo>
                  <a:lnTo>
                    <a:pt x="859402" y="0"/>
                  </a:lnTo>
                  <a:cubicBezTo>
                    <a:pt x="881346" y="0"/>
                    <a:pt x="899136" y="17789"/>
                    <a:pt x="899136" y="39734"/>
                  </a:cubicBezTo>
                  <a:lnTo>
                    <a:pt x="899136" y="3217512"/>
                  </a:lnTo>
                  <a:cubicBezTo>
                    <a:pt x="899136" y="3228050"/>
                    <a:pt x="894950" y="3238156"/>
                    <a:pt x="887498" y="3245608"/>
                  </a:cubicBezTo>
                  <a:cubicBezTo>
                    <a:pt x="880047" y="3253059"/>
                    <a:pt x="869940" y="3257245"/>
                    <a:pt x="859402" y="3257245"/>
                  </a:cubicBezTo>
                  <a:lnTo>
                    <a:pt x="39734" y="3257245"/>
                  </a:lnTo>
                  <a:cubicBezTo>
                    <a:pt x="29196" y="3257245"/>
                    <a:pt x="19089" y="3253059"/>
                    <a:pt x="11638" y="3245608"/>
                  </a:cubicBezTo>
                  <a:cubicBezTo>
                    <a:pt x="4186" y="3238156"/>
                    <a:pt x="0" y="3228050"/>
                    <a:pt x="0" y="3217512"/>
                  </a:cubicBezTo>
                  <a:lnTo>
                    <a:pt x="0" y="39734"/>
                  </a:lnTo>
                  <a:cubicBezTo>
                    <a:pt x="0" y="29196"/>
                    <a:pt x="4186" y="19089"/>
                    <a:pt x="11638" y="11638"/>
                  </a:cubicBezTo>
                  <a:cubicBezTo>
                    <a:pt x="19089" y="4186"/>
                    <a:pt x="29196" y="0"/>
                    <a:pt x="39734" y="0"/>
                  </a:cubicBezTo>
                  <a:close/>
                </a:path>
              </a:pathLst>
            </a:custGeom>
            <a:solidFill>
              <a:srgbClr val="56AA88"/>
            </a:solidFill>
          </p:spPr>
          <p:txBody>
            <a:bodyPr/>
            <a:lstStyle/>
            <a:p>
              <a:endParaRPr lang="pt-BR" dirty="0"/>
            </a:p>
          </p:txBody>
        </p:sp>
        <p:sp>
          <p:nvSpPr>
            <p:cNvPr id="7" name="TextBox 7"/>
            <p:cNvSpPr txBox="1"/>
            <p:nvPr/>
          </p:nvSpPr>
          <p:spPr>
            <a:xfrm>
              <a:off x="0" y="95250"/>
              <a:ext cx="899136" cy="3161996"/>
            </a:xfrm>
            <a:prstGeom prst="rect">
              <a:avLst/>
            </a:prstGeom>
          </p:spPr>
          <p:txBody>
            <a:bodyPr lIns="50800" tIns="50800" rIns="50800" bIns="50800" rtlCol="0" anchor="ctr"/>
            <a:lstStyle/>
            <a:p>
              <a:pPr algn="ctr">
                <a:lnSpc>
                  <a:spcPts val="901"/>
                </a:lnSpc>
              </a:pPr>
              <a:endParaRPr lang="pt-BR" dirty="0"/>
            </a:p>
          </p:txBody>
        </p:sp>
      </p:grpSp>
      <p:sp>
        <p:nvSpPr>
          <p:cNvPr id="8" name="Freeform 8"/>
          <p:cNvSpPr/>
          <p:nvPr/>
        </p:nvSpPr>
        <p:spPr>
          <a:xfrm>
            <a:off x="11996449" y="4712815"/>
            <a:ext cx="6954345" cy="5528704"/>
          </a:xfrm>
          <a:custGeom>
            <a:avLst/>
            <a:gdLst/>
            <a:ahLst/>
            <a:cxnLst/>
            <a:rect l="l" t="t" r="r" b="b"/>
            <a:pathLst>
              <a:path w="6954345" h="5528704">
                <a:moveTo>
                  <a:pt x="0" y="0"/>
                </a:moveTo>
                <a:lnTo>
                  <a:pt x="6954345" y="0"/>
                </a:lnTo>
                <a:lnTo>
                  <a:pt x="6954345" y="5528704"/>
                </a:lnTo>
                <a:lnTo>
                  <a:pt x="0" y="5528704"/>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9" name="Freeform 9"/>
          <p:cNvSpPr/>
          <p:nvPr/>
        </p:nvSpPr>
        <p:spPr>
          <a:xfrm>
            <a:off x="-1213987" y="395039"/>
            <a:ext cx="6127047" cy="4748461"/>
          </a:xfrm>
          <a:custGeom>
            <a:avLst/>
            <a:gdLst/>
            <a:ahLst/>
            <a:cxnLst/>
            <a:rect l="l" t="t" r="r" b="b"/>
            <a:pathLst>
              <a:path w="6127047" h="4748461">
                <a:moveTo>
                  <a:pt x="0" y="0"/>
                </a:moveTo>
                <a:lnTo>
                  <a:pt x="6127047" y="0"/>
                </a:lnTo>
                <a:lnTo>
                  <a:pt x="6127047" y="4748461"/>
                </a:lnTo>
                <a:lnTo>
                  <a:pt x="0" y="474846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0" name="TextBox 10"/>
          <p:cNvSpPr txBox="1"/>
          <p:nvPr/>
        </p:nvSpPr>
        <p:spPr>
          <a:xfrm>
            <a:off x="6283287" y="1153991"/>
            <a:ext cx="10976013" cy="3004185"/>
          </a:xfrm>
          <a:prstGeom prst="rect">
            <a:avLst/>
          </a:prstGeom>
        </p:spPr>
        <p:txBody>
          <a:bodyPr lIns="0" tIns="0" rIns="0" bIns="0" rtlCol="0" anchor="t">
            <a:spAutoFit/>
          </a:bodyPr>
          <a:lstStyle/>
          <a:p>
            <a:pPr algn="l">
              <a:lnSpc>
                <a:spcPts val="5040"/>
              </a:lnSpc>
            </a:pPr>
            <a:r>
              <a:rPr lang="pt-BR" sz="3600" b="1" dirty="0">
                <a:solidFill>
                  <a:srgbClr val="FFFFFF"/>
                </a:solidFill>
                <a:latin typeface="Poppins Bold"/>
                <a:ea typeface="Poppins Bold"/>
                <a:cs typeface="Poppins Bold"/>
                <a:sym typeface="Poppins Bold"/>
              </a:rPr>
              <a:t>Na saúde</a:t>
            </a:r>
          </a:p>
          <a:p>
            <a:pPr algn="l">
              <a:lnSpc>
                <a:spcPts val="3779"/>
              </a:lnSpc>
            </a:pPr>
            <a:endParaRPr lang="pt-BR" sz="3600" b="1" dirty="0">
              <a:solidFill>
                <a:srgbClr val="FFFFFF"/>
              </a:solidFill>
              <a:latin typeface="Poppins Bold"/>
              <a:ea typeface="Poppins Bold"/>
              <a:cs typeface="Poppins Bold"/>
              <a:sym typeface="Poppins Bold"/>
            </a:endParaRPr>
          </a:p>
          <a:p>
            <a:pPr marL="453390" lvl="1" indent="-226695" algn="l">
              <a:lnSpc>
                <a:spcPts val="2940"/>
              </a:lnSpc>
              <a:buFont typeface="Arial"/>
              <a:buChar char="•"/>
            </a:pPr>
            <a:r>
              <a:rPr lang="pt-BR" sz="2100" dirty="0">
                <a:solidFill>
                  <a:srgbClr val="FFFFFF"/>
                </a:solidFill>
                <a:latin typeface="Poppins"/>
                <a:ea typeface="Poppins"/>
                <a:cs typeface="Poppins"/>
                <a:sym typeface="Poppins"/>
              </a:rPr>
              <a:t>A chegada é vivida com </a:t>
            </a:r>
            <a:r>
              <a:rPr lang="pt-BR" sz="2100" b="1" dirty="0">
                <a:solidFill>
                  <a:srgbClr val="FFFFFF"/>
                </a:solidFill>
                <a:latin typeface="Poppins Bold"/>
                <a:ea typeface="Poppins Bold"/>
                <a:cs typeface="Poppins Bold"/>
                <a:sym typeface="Poppins Bold"/>
              </a:rPr>
              <a:t>maior carga de expectativa</a:t>
            </a:r>
            <a:r>
              <a:rPr lang="pt-BR" sz="2100" dirty="0">
                <a:solidFill>
                  <a:srgbClr val="FFFFFF"/>
                </a:solidFill>
                <a:latin typeface="Poppins"/>
                <a:ea typeface="Poppins"/>
                <a:cs typeface="Poppins"/>
                <a:sym typeface="Poppins"/>
              </a:rPr>
              <a:t>;</a:t>
            </a:r>
          </a:p>
          <a:p>
            <a:pPr algn="l">
              <a:lnSpc>
                <a:spcPts val="2940"/>
              </a:lnSpc>
            </a:pPr>
            <a:endParaRPr lang="pt-BR" sz="2100" dirty="0">
              <a:solidFill>
                <a:srgbClr val="FFFFFF"/>
              </a:solidFill>
              <a:latin typeface="Poppins"/>
              <a:ea typeface="Poppins"/>
              <a:cs typeface="Poppins"/>
              <a:sym typeface="Poppins"/>
            </a:endParaRPr>
          </a:p>
          <a:p>
            <a:pPr marL="453390" lvl="1" indent="-226695" algn="l">
              <a:lnSpc>
                <a:spcPts val="2940"/>
              </a:lnSpc>
              <a:buFont typeface="Arial"/>
              <a:buChar char="•"/>
            </a:pPr>
            <a:r>
              <a:rPr lang="pt-BR" sz="2100" dirty="0">
                <a:solidFill>
                  <a:srgbClr val="FFFFFF"/>
                </a:solidFill>
                <a:latin typeface="Poppins"/>
                <a:ea typeface="Poppins"/>
                <a:cs typeface="Poppins"/>
                <a:sym typeface="Poppins"/>
              </a:rPr>
              <a:t>A clareza sobre </a:t>
            </a:r>
            <a:r>
              <a:rPr lang="pt-BR" sz="2100" b="1" dirty="0">
                <a:solidFill>
                  <a:srgbClr val="FFFFFF"/>
                </a:solidFill>
                <a:latin typeface="Poppins Bold"/>
                <a:ea typeface="Poppins Bold"/>
                <a:cs typeface="Poppins Bold"/>
                <a:sym typeface="Poppins Bold"/>
              </a:rPr>
              <a:t>procedimentos, prazos e encaminhamentos</a:t>
            </a:r>
            <a:r>
              <a:rPr lang="pt-BR" sz="2100" dirty="0">
                <a:solidFill>
                  <a:srgbClr val="FFFFFF"/>
                </a:solidFill>
                <a:latin typeface="Poppins"/>
                <a:ea typeface="Poppins"/>
                <a:cs typeface="Poppins"/>
                <a:sym typeface="Poppins"/>
              </a:rPr>
              <a:t> é central. </a:t>
            </a:r>
          </a:p>
          <a:p>
            <a:pPr algn="l">
              <a:lnSpc>
                <a:spcPts val="2940"/>
              </a:lnSpc>
            </a:pPr>
            <a:endParaRPr lang="pt-BR" sz="2100" dirty="0">
              <a:solidFill>
                <a:srgbClr val="FFFFFF"/>
              </a:solidFill>
              <a:latin typeface="Poppins"/>
              <a:ea typeface="Poppins"/>
              <a:cs typeface="Poppins"/>
              <a:sym typeface="Poppins"/>
            </a:endParaRPr>
          </a:p>
          <a:p>
            <a:pPr marL="453390" lvl="1" indent="-226695" algn="l">
              <a:lnSpc>
                <a:spcPts val="2940"/>
              </a:lnSpc>
              <a:buFont typeface="Arial"/>
              <a:buChar char="•"/>
            </a:pPr>
            <a:r>
              <a:rPr lang="pt-BR" sz="2100" dirty="0">
                <a:solidFill>
                  <a:srgbClr val="FFFFFF"/>
                </a:solidFill>
                <a:latin typeface="Poppins"/>
                <a:ea typeface="Poppins"/>
                <a:cs typeface="Poppins"/>
                <a:sym typeface="Poppins"/>
              </a:rPr>
              <a:t>A disponibilidade do colaborador é percebida quase como </a:t>
            </a:r>
            <a:r>
              <a:rPr lang="pt-BR" sz="2100" b="1" dirty="0">
                <a:solidFill>
                  <a:srgbClr val="FFFFFF"/>
                </a:solidFill>
                <a:latin typeface="Poppins Bold"/>
                <a:ea typeface="Poppins Bold"/>
                <a:cs typeface="Poppins Bold"/>
                <a:sym typeface="Poppins Bold"/>
              </a:rPr>
              <a:t>parte do cuidado</a:t>
            </a:r>
            <a:r>
              <a:rPr lang="pt-BR" sz="2100" dirty="0">
                <a:solidFill>
                  <a:srgbClr val="FFFFFF"/>
                </a:solidFill>
                <a:latin typeface="Poppins"/>
                <a:ea typeface="Poppins"/>
                <a:cs typeface="Poppins"/>
                <a:sym typeface="Poppins"/>
              </a:rPr>
              <a:t>.</a:t>
            </a:r>
          </a:p>
        </p:txBody>
      </p:sp>
      <p:sp>
        <p:nvSpPr>
          <p:cNvPr id="11" name="TextBox 11"/>
          <p:cNvSpPr txBox="1"/>
          <p:nvPr/>
        </p:nvSpPr>
        <p:spPr>
          <a:xfrm>
            <a:off x="1077696" y="5793338"/>
            <a:ext cx="10693598" cy="3377184"/>
          </a:xfrm>
          <a:prstGeom prst="rect">
            <a:avLst/>
          </a:prstGeom>
        </p:spPr>
        <p:txBody>
          <a:bodyPr lIns="0" tIns="0" rIns="0" bIns="0" rtlCol="0" anchor="t">
            <a:spAutoFit/>
          </a:bodyPr>
          <a:lstStyle/>
          <a:p>
            <a:pPr algn="l">
              <a:lnSpc>
                <a:spcPts val="3888"/>
              </a:lnSpc>
            </a:pPr>
            <a:r>
              <a:rPr lang="pt-BR" sz="3600" b="1" dirty="0">
                <a:solidFill>
                  <a:srgbClr val="FFFFFF"/>
                </a:solidFill>
                <a:latin typeface="Poppins Bold"/>
                <a:ea typeface="Poppins Bold"/>
                <a:cs typeface="Poppins Bold"/>
                <a:sym typeface="Poppins Bold"/>
              </a:rPr>
              <a:t>Nos esportes</a:t>
            </a:r>
          </a:p>
          <a:p>
            <a:pPr algn="l">
              <a:lnSpc>
                <a:spcPts val="2268"/>
              </a:lnSpc>
            </a:pPr>
            <a:endParaRPr lang="pt-BR" sz="3600" b="1" dirty="0">
              <a:solidFill>
                <a:srgbClr val="FFFFFF"/>
              </a:solidFill>
              <a:latin typeface="Poppins Bold"/>
              <a:ea typeface="Poppins Bold"/>
              <a:cs typeface="Poppins Bold"/>
              <a:sym typeface="Poppins Bold"/>
            </a:endParaRPr>
          </a:p>
          <a:p>
            <a:pPr marL="453390" lvl="1" indent="-226695" algn="l">
              <a:lnSpc>
                <a:spcPts val="2268"/>
              </a:lnSpc>
              <a:buFont typeface="Arial"/>
              <a:buChar char="•"/>
            </a:pPr>
            <a:r>
              <a:rPr lang="pt-BR" sz="2100" dirty="0">
                <a:solidFill>
                  <a:srgbClr val="FFFFFF"/>
                </a:solidFill>
                <a:latin typeface="Poppins"/>
                <a:ea typeface="Poppins"/>
                <a:cs typeface="Poppins"/>
                <a:sym typeface="Poppins"/>
              </a:rPr>
              <a:t>A chegada tende a ser mais </a:t>
            </a:r>
            <a:r>
              <a:rPr lang="pt-BR" sz="2100" b="1" dirty="0">
                <a:solidFill>
                  <a:srgbClr val="FFFFFF"/>
                </a:solidFill>
                <a:latin typeface="Poppins Bold"/>
                <a:ea typeface="Poppins Bold"/>
                <a:cs typeface="Poppins Bold"/>
                <a:sym typeface="Poppins Bold"/>
              </a:rPr>
              <a:t>descontraída e familiar</a:t>
            </a:r>
            <a:r>
              <a:rPr lang="pt-BR" sz="2100" dirty="0">
                <a:solidFill>
                  <a:srgbClr val="FFFFFF"/>
                </a:solidFill>
                <a:latin typeface="Poppins"/>
                <a:ea typeface="Poppins"/>
                <a:cs typeface="Poppins"/>
                <a:sym typeface="Poppins"/>
              </a:rPr>
              <a:t>;</a:t>
            </a:r>
          </a:p>
          <a:p>
            <a:pPr algn="l">
              <a:lnSpc>
                <a:spcPts val="2268"/>
              </a:lnSpc>
            </a:pPr>
            <a:endParaRPr lang="pt-BR" sz="2100" dirty="0">
              <a:solidFill>
                <a:srgbClr val="FFFFFF"/>
              </a:solidFill>
              <a:latin typeface="Poppins"/>
              <a:ea typeface="Poppins"/>
              <a:cs typeface="Poppins"/>
              <a:sym typeface="Poppins"/>
            </a:endParaRPr>
          </a:p>
          <a:p>
            <a:pPr marL="453390" lvl="1" indent="-226695" algn="l">
              <a:lnSpc>
                <a:spcPts val="2268"/>
              </a:lnSpc>
              <a:buFont typeface="Arial"/>
              <a:buChar char="•"/>
            </a:pPr>
            <a:r>
              <a:rPr lang="pt-BR" sz="2100" dirty="0">
                <a:solidFill>
                  <a:srgbClr val="FFFFFF"/>
                </a:solidFill>
                <a:latin typeface="Poppins"/>
                <a:ea typeface="Poppins"/>
                <a:cs typeface="Poppins"/>
                <a:sym typeface="Poppins"/>
              </a:rPr>
              <a:t>O foco está mais na </a:t>
            </a:r>
            <a:r>
              <a:rPr lang="pt-BR" sz="2100" b="1" dirty="0">
                <a:solidFill>
                  <a:srgbClr val="FFFFFF"/>
                </a:solidFill>
                <a:latin typeface="Poppins Bold"/>
                <a:ea typeface="Poppins Bold"/>
                <a:cs typeface="Poppins Bold"/>
                <a:sym typeface="Poppins Bold"/>
              </a:rPr>
              <a:t>organização prática</a:t>
            </a:r>
            <a:r>
              <a:rPr lang="pt-BR" sz="2100" dirty="0">
                <a:solidFill>
                  <a:srgbClr val="FFFFFF"/>
                </a:solidFill>
                <a:latin typeface="Poppins"/>
                <a:ea typeface="Poppins"/>
                <a:cs typeface="Poppins"/>
                <a:sym typeface="Poppins"/>
              </a:rPr>
              <a:t>;</a:t>
            </a:r>
          </a:p>
          <a:p>
            <a:pPr algn="l">
              <a:lnSpc>
                <a:spcPts val="2268"/>
              </a:lnSpc>
            </a:pPr>
            <a:endParaRPr lang="pt-BR" sz="2100" dirty="0">
              <a:solidFill>
                <a:srgbClr val="FFFFFF"/>
              </a:solidFill>
              <a:latin typeface="Poppins"/>
              <a:ea typeface="Poppins"/>
              <a:cs typeface="Poppins"/>
              <a:sym typeface="Poppins"/>
            </a:endParaRPr>
          </a:p>
          <a:p>
            <a:pPr marL="453390" lvl="1" indent="-226695" algn="l">
              <a:lnSpc>
                <a:spcPts val="2268"/>
              </a:lnSpc>
              <a:buFont typeface="Arial"/>
              <a:buChar char="•"/>
            </a:pPr>
            <a:r>
              <a:rPr lang="pt-BR" sz="2100" dirty="0">
                <a:solidFill>
                  <a:srgbClr val="FFFFFF"/>
                </a:solidFill>
                <a:latin typeface="Poppins"/>
                <a:ea typeface="Poppins"/>
                <a:cs typeface="Poppins"/>
                <a:sym typeface="Poppins"/>
              </a:rPr>
              <a:t>Informações sobre </a:t>
            </a:r>
            <a:r>
              <a:rPr lang="pt-BR" sz="2100" b="1" dirty="0">
                <a:solidFill>
                  <a:srgbClr val="FFFFFF"/>
                </a:solidFill>
                <a:latin typeface="Poppins Bold"/>
                <a:ea typeface="Poppins Bold"/>
                <a:cs typeface="Poppins Bold"/>
                <a:sym typeface="Poppins Bold"/>
              </a:rPr>
              <a:t>horários, regras e uso do espaço</a:t>
            </a:r>
            <a:r>
              <a:rPr lang="pt-BR" sz="2100" dirty="0">
                <a:solidFill>
                  <a:srgbClr val="FFFFFF"/>
                </a:solidFill>
                <a:latin typeface="Poppins"/>
                <a:ea typeface="Poppins"/>
                <a:cs typeface="Poppins"/>
                <a:sym typeface="Poppins"/>
              </a:rPr>
              <a:t> ganham destaque;</a:t>
            </a:r>
          </a:p>
          <a:p>
            <a:pPr algn="l">
              <a:lnSpc>
                <a:spcPts val="2268"/>
              </a:lnSpc>
            </a:pPr>
            <a:endParaRPr lang="pt-BR" sz="2100" dirty="0">
              <a:solidFill>
                <a:srgbClr val="FFFFFF"/>
              </a:solidFill>
              <a:latin typeface="Poppins"/>
              <a:ea typeface="Poppins"/>
              <a:cs typeface="Poppins"/>
              <a:sym typeface="Poppins"/>
            </a:endParaRPr>
          </a:p>
          <a:p>
            <a:pPr marL="453390" lvl="1" indent="-226695" algn="l">
              <a:lnSpc>
                <a:spcPts val="2268"/>
              </a:lnSpc>
              <a:buFont typeface="Arial"/>
              <a:buChar char="•"/>
            </a:pPr>
            <a:r>
              <a:rPr lang="pt-BR" sz="2100" dirty="0">
                <a:solidFill>
                  <a:srgbClr val="FFFFFF"/>
                </a:solidFill>
                <a:latin typeface="Poppins"/>
                <a:ea typeface="Poppins"/>
                <a:cs typeface="Poppins"/>
                <a:sym typeface="Poppins"/>
              </a:rPr>
              <a:t>O acolhimento é importante, mas menos tensionado.</a:t>
            </a:r>
          </a:p>
          <a:p>
            <a:pPr algn="l">
              <a:lnSpc>
                <a:spcPts val="2268"/>
              </a:lnSpc>
            </a:pPr>
            <a:endParaRPr lang="pt-BR" sz="2100" dirty="0">
              <a:solidFill>
                <a:srgbClr val="FFFFFF"/>
              </a:solidFill>
              <a:latin typeface="Poppins"/>
              <a:ea typeface="Poppins"/>
              <a:cs typeface="Poppins"/>
              <a:sym typeface="Poppins"/>
            </a:endParaRPr>
          </a:p>
          <a:p>
            <a:pPr marL="453390" lvl="1" indent="-226695" algn="l">
              <a:lnSpc>
                <a:spcPts val="2268"/>
              </a:lnSpc>
              <a:buFont typeface="Arial"/>
              <a:buChar char="•"/>
            </a:pPr>
            <a:r>
              <a:rPr lang="pt-BR" sz="2100" dirty="0">
                <a:solidFill>
                  <a:srgbClr val="FFFFFF"/>
                </a:solidFill>
                <a:latin typeface="Poppins"/>
                <a:ea typeface="Poppins"/>
                <a:cs typeface="Poppins"/>
                <a:sym typeface="Poppins"/>
              </a:rPr>
              <a:t>Em esportes, o acolhimento funciona mais como </a:t>
            </a:r>
            <a:r>
              <a:rPr lang="pt-BR" sz="2100" b="1" dirty="0">
                <a:solidFill>
                  <a:srgbClr val="FFFFFF"/>
                </a:solidFill>
                <a:latin typeface="Poppins Bold"/>
                <a:ea typeface="Poppins Bold"/>
                <a:cs typeface="Poppins Bold"/>
                <a:sym typeface="Poppins Bold"/>
              </a:rPr>
              <a:t>facilitador da rotina</a:t>
            </a:r>
            <a:r>
              <a:rPr lang="pt-BR" sz="2100" dirty="0">
                <a:solidFill>
                  <a:srgbClr val="FFFFFF"/>
                </a:solidFill>
                <a:latin typeface="Poppins"/>
                <a:ea typeface="Poppins"/>
                <a:cs typeface="Poppins"/>
                <a:sym typeface="Poppins"/>
              </a:rPr>
              <a:t>.</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27</a:t>
            </a:r>
          </a:p>
        </p:txBody>
      </p:sp>
      <p:sp>
        <p:nvSpPr>
          <p:cNvPr id="13" name="TextBox 13"/>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9636669" y="939721"/>
            <a:ext cx="5937448" cy="3443720"/>
          </a:xfrm>
          <a:custGeom>
            <a:avLst/>
            <a:gdLst/>
            <a:ahLst/>
            <a:cxnLst/>
            <a:rect l="l" t="t" r="r" b="b"/>
            <a:pathLst>
              <a:path w="5937448" h="3443720">
                <a:moveTo>
                  <a:pt x="0" y="0"/>
                </a:moveTo>
                <a:lnTo>
                  <a:pt x="5937448" y="0"/>
                </a:lnTo>
                <a:lnTo>
                  <a:pt x="5937448" y="3443720"/>
                </a:lnTo>
                <a:lnTo>
                  <a:pt x="0" y="3443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9844350" y="1168266"/>
            <a:ext cx="5477325" cy="2920302"/>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“Foi ótimo. Muito acolhimento. Eles são top nisso. Já ali na triagem você sai se sentindo bem acolhida.”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(Cliente saúde)</a:t>
            </a:r>
          </a:p>
        </p:txBody>
      </p:sp>
      <p:sp>
        <p:nvSpPr>
          <p:cNvPr id="5" name="Freeform 5"/>
          <p:cNvSpPr/>
          <p:nvPr/>
        </p:nvSpPr>
        <p:spPr>
          <a:xfrm>
            <a:off x="2518997" y="3975089"/>
            <a:ext cx="6577141" cy="3814742"/>
          </a:xfrm>
          <a:custGeom>
            <a:avLst/>
            <a:gdLst/>
            <a:ahLst/>
            <a:cxnLst/>
            <a:rect l="l" t="t" r="r" b="b"/>
            <a:pathLst>
              <a:path w="6577141" h="3814742">
                <a:moveTo>
                  <a:pt x="0" y="0"/>
                </a:moveTo>
                <a:lnTo>
                  <a:pt x="6577141" y="0"/>
                </a:lnTo>
                <a:lnTo>
                  <a:pt x="6577141" y="3814741"/>
                </a:lnTo>
                <a:lnTo>
                  <a:pt x="0" y="381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2867969" y="4141321"/>
            <a:ext cx="5879196"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Se você perguntar qualquer coisa, eles sabem te informar. Se você tiver alguma dúvida, eles sabem sanar. Acho que é isso que faz ser acolhedor.”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(Cliente esporte –natação)</a:t>
            </a:r>
          </a:p>
        </p:txBody>
      </p:sp>
      <p:sp>
        <p:nvSpPr>
          <p:cNvPr id="7" name="Freeform 7"/>
          <p:cNvSpPr/>
          <p:nvPr/>
        </p:nvSpPr>
        <p:spPr>
          <a:xfrm>
            <a:off x="10419881" y="5248084"/>
            <a:ext cx="6424607" cy="3726272"/>
          </a:xfrm>
          <a:custGeom>
            <a:avLst/>
            <a:gdLst/>
            <a:ahLst/>
            <a:cxnLst/>
            <a:rect l="l" t="t" r="r" b="b"/>
            <a:pathLst>
              <a:path w="6424607" h="3726272">
                <a:moveTo>
                  <a:pt x="0" y="0"/>
                </a:moveTo>
                <a:lnTo>
                  <a:pt x="6424606" y="0"/>
                </a:lnTo>
                <a:lnTo>
                  <a:pt x="6424606" y="3726272"/>
                </a:lnTo>
                <a:lnTo>
                  <a:pt x="0" y="372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8" name="TextBox 8"/>
          <p:cNvSpPr txBox="1"/>
          <p:nvPr/>
        </p:nvSpPr>
        <p:spPr>
          <a:xfrm>
            <a:off x="10658141" y="5370967"/>
            <a:ext cx="6155763" cy="3451931"/>
          </a:xfrm>
          <a:prstGeom prst="rect">
            <a:avLst/>
          </a:prstGeom>
        </p:spPr>
        <p:txBody>
          <a:bodyPr lIns="0" tIns="0" rIns="0" bIns="0" rtlCol="0" anchor="t">
            <a:spAutoFit/>
          </a:bodyPr>
          <a:lstStyle/>
          <a:p>
            <a:pPr algn="l">
              <a:lnSpc>
                <a:spcPts val="3377"/>
              </a:lnSpc>
            </a:pPr>
            <a:r>
              <a:rPr lang="pt-BR" sz="2777" i="1" spc="11" dirty="0">
                <a:solidFill>
                  <a:srgbClr val="45056E"/>
                </a:solidFill>
                <a:latin typeface="Poppins Italics"/>
                <a:ea typeface="Poppins Italics"/>
                <a:cs typeface="Poppins Italics"/>
                <a:sym typeface="Poppins Italics"/>
              </a:rPr>
              <a:t>“Acho que é o tratamento. Vejo muito em relação aos idosos. Eles têm mais dificuldade, mas o acolhimento é grande. Eles têm paciência, explicam, ajudam a fazer inscrição, a ir ao caixa.” </a:t>
            </a:r>
          </a:p>
          <a:p>
            <a:pPr algn="l">
              <a:lnSpc>
                <a:spcPts val="3377"/>
              </a:lnSpc>
            </a:pPr>
            <a:endParaRPr lang="pt-BR" sz="2777" i="1" spc="11" dirty="0">
              <a:solidFill>
                <a:srgbClr val="45056E"/>
              </a:solidFill>
              <a:latin typeface="Poppins Italics"/>
              <a:ea typeface="Poppins Italics"/>
              <a:cs typeface="Poppins Italics"/>
              <a:sym typeface="Poppins Italics"/>
            </a:endParaRPr>
          </a:p>
          <a:p>
            <a:pPr algn="l">
              <a:lnSpc>
                <a:spcPts val="3377"/>
              </a:lnSpc>
            </a:pPr>
            <a:r>
              <a:rPr lang="pt-BR" sz="2777" b="1" i="1" spc="11" dirty="0">
                <a:solidFill>
                  <a:srgbClr val="45056E"/>
                </a:solidFill>
                <a:latin typeface="Poppins Bold Italics"/>
                <a:ea typeface="Poppins Bold Italics"/>
                <a:cs typeface="Poppins Bold Italics"/>
                <a:sym typeface="Poppins Bold Italics"/>
              </a:rPr>
              <a:t>(Cliente esporte –natação)</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28</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2.2</a:t>
            </a:r>
          </a:p>
        </p:txBody>
      </p:sp>
      <p:sp>
        <p:nvSpPr>
          <p:cNvPr id="3" name="TextBox 3"/>
          <p:cNvSpPr txBox="1"/>
          <p:nvPr/>
        </p:nvSpPr>
        <p:spPr>
          <a:xfrm>
            <a:off x="1028700" y="1152525"/>
            <a:ext cx="10546052"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ESTRUTURA FÍSICA E ORGANIZAÇÃO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87824" y="-1335310"/>
            <a:ext cx="21773653" cy="19533440"/>
          </a:xfrm>
          <a:custGeom>
            <a:avLst/>
            <a:gdLst/>
            <a:ahLst/>
            <a:cxnLst/>
            <a:rect l="l" t="t" r="r" b="b"/>
            <a:pathLst>
              <a:path w="21773653" h="19533440">
                <a:moveTo>
                  <a:pt x="0" y="0"/>
                </a:moveTo>
                <a:lnTo>
                  <a:pt x="21773653" y="0"/>
                </a:lnTo>
                <a:lnTo>
                  <a:pt x="21773653" y="19533440"/>
                </a:lnTo>
                <a:lnTo>
                  <a:pt x="0" y="19533440"/>
                </a:lnTo>
                <a:lnTo>
                  <a:pt x="0" y="0"/>
                </a:lnTo>
                <a:close/>
              </a:path>
            </a:pathLst>
          </a:custGeom>
          <a:blipFill>
            <a:blip r:embed="rId2">
              <a:extLst>
                <a:ext uri="{96DAC541-7B7A-43D3-8B79-37D633B846F1}">
                  <asvg:svgBlip xmlns:asvg="http://schemas.microsoft.com/office/drawing/2016/SVG/main" r:embed="rId3"/>
                </a:ext>
              </a:extLst>
            </a:blip>
            <a:stretch>
              <a:fillRect t="-4" b="-4"/>
            </a:stretch>
          </a:blipFill>
        </p:spPr>
        <p:txBody>
          <a:bodyPr/>
          <a:lstStyle/>
          <a:p>
            <a:endParaRPr lang="pt-BR" dirty="0"/>
          </a:p>
        </p:txBody>
      </p:sp>
      <p:grpSp>
        <p:nvGrpSpPr>
          <p:cNvPr id="3" name="Group 3"/>
          <p:cNvGrpSpPr/>
          <p:nvPr/>
        </p:nvGrpSpPr>
        <p:grpSpPr>
          <a:xfrm>
            <a:off x="-7798396" y="-537254"/>
            <a:ext cx="16230600" cy="5153216"/>
            <a:chOff x="0" y="0"/>
            <a:chExt cx="21640800" cy="6870954"/>
          </a:xfrm>
        </p:grpSpPr>
        <p:sp>
          <p:nvSpPr>
            <p:cNvPr id="4" name="Freeform 4"/>
            <p:cNvSpPr/>
            <p:nvPr/>
          </p:nvSpPr>
          <p:spPr>
            <a:xfrm>
              <a:off x="0" y="0"/>
              <a:ext cx="21640800" cy="6870954"/>
            </a:xfrm>
            <a:custGeom>
              <a:avLst/>
              <a:gdLst/>
              <a:ahLst/>
              <a:cxnLst/>
              <a:rect l="l" t="t" r="r" b="b"/>
              <a:pathLst>
                <a:path w="21640800" h="6870954">
                  <a:moveTo>
                    <a:pt x="0" y="0"/>
                  </a:moveTo>
                  <a:lnTo>
                    <a:pt x="21640800" y="0"/>
                  </a:lnTo>
                  <a:lnTo>
                    <a:pt x="21640800" y="6870954"/>
                  </a:lnTo>
                  <a:lnTo>
                    <a:pt x="0" y="6870954"/>
                  </a:lnTo>
                  <a:lnTo>
                    <a:pt x="0" y="0"/>
                  </a:lnTo>
                  <a:close/>
                </a:path>
              </a:pathLst>
            </a:custGeom>
            <a:blipFill>
              <a:blip r:embed="rId4"/>
              <a:stretch>
                <a:fillRect l="-47" r="-47"/>
              </a:stretch>
            </a:blipFill>
          </p:spPr>
          <p:txBody>
            <a:bodyPr/>
            <a:lstStyle/>
            <a:p>
              <a:endParaRPr lang="pt-BR" dirty="0"/>
            </a:p>
          </p:txBody>
        </p:sp>
      </p:grpSp>
      <p:sp>
        <p:nvSpPr>
          <p:cNvPr id="5" name="Freeform 5"/>
          <p:cNvSpPr/>
          <p:nvPr/>
        </p:nvSpPr>
        <p:spPr>
          <a:xfrm>
            <a:off x="12756708" y="779236"/>
            <a:ext cx="11409692" cy="8629876"/>
          </a:xfrm>
          <a:custGeom>
            <a:avLst/>
            <a:gdLst/>
            <a:ahLst/>
            <a:cxnLst/>
            <a:rect l="l" t="t" r="r" b="b"/>
            <a:pathLst>
              <a:path w="11409692" h="8629876">
                <a:moveTo>
                  <a:pt x="0" y="0"/>
                </a:moveTo>
                <a:lnTo>
                  <a:pt x="11409692" y="0"/>
                </a:lnTo>
                <a:lnTo>
                  <a:pt x="11409692" y="8629876"/>
                </a:lnTo>
                <a:lnTo>
                  <a:pt x="0" y="8629876"/>
                </a:lnTo>
                <a:lnTo>
                  <a:pt x="0" y="0"/>
                </a:lnTo>
                <a:close/>
              </a:path>
            </a:pathLst>
          </a:custGeom>
          <a:blipFill>
            <a:blip r:embed="rId5">
              <a:extLst>
                <a:ext uri="{96DAC541-7B7A-43D3-8B79-37D633B846F1}">
                  <asvg:svgBlip xmlns:asvg="http://schemas.microsoft.com/office/drawing/2016/SVG/main" r:embed="rId6"/>
                </a:ext>
              </a:extLst>
            </a:blip>
            <a:stretch>
              <a:fillRect t="-6" b="-6"/>
            </a:stretch>
          </a:blipFill>
        </p:spPr>
        <p:txBody>
          <a:bodyPr/>
          <a:lstStyle/>
          <a:p>
            <a:endParaRPr lang="pt-BR" dirty="0"/>
          </a:p>
        </p:txBody>
      </p:sp>
      <p:sp>
        <p:nvSpPr>
          <p:cNvPr id="6" name="TextBox 6"/>
          <p:cNvSpPr txBox="1"/>
          <p:nvPr/>
        </p:nvSpPr>
        <p:spPr>
          <a:xfrm>
            <a:off x="1028700" y="2006356"/>
            <a:ext cx="5763986" cy="536854"/>
          </a:xfrm>
          <a:prstGeom prst="rect">
            <a:avLst/>
          </a:prstGeom>
        </p:spPr>
        <p:txBody>
          <a:bodyPr lIns="0" tIns="0" rIns="0" bIns="0" rtlCol="0" anchor="t">
            <a:spAutoFit/>
          </a:bodyPr>
          <a:lstStyle/>
          <a:p>
            <a:pPr algn="l">
              <a:lnSpc>
                <a:spcPts val="3619"/>
              </a:lnSpc>
            </a:pPr>
            <a:r>
              <a:rPr lang="pt-BR" sz="3976" b="1" dirty="0">
                <a:solidFill>
                  <a:srgbClr val="FFFFFF"/>
                </a:solidFill>
                <a:latin typeface="Poppins Bold"/>
                <a:ea typeface="Poppins Bold"/>
                <a:cs typeface="Poppins Bold"/>
                <a:sym typeface="Poppins Bold"/>
              </a:rPr>
              <a:t>METODOLOGIA</a:t>
            </a:r>
          </a:p>
        </p:txBody>
      </p:sp>
      <p:sp>
        <p:nvSpPr>
          <p:cNvPr id="7" name="TextBox 7"/>
          <p:cNvSpPr txBox="1"/>
          <p:nvPr/>
        </p:nvSpPr>
        <p:spPr>
          <a:xfrm>
            <a:off x="1028700" y="5250561"/>
            <a:ext cx="6108861" cy="4007739"/>
          </a:xfrm>
          <a:prstGeom prst="rect">
            <a:avLst/>
          </a:prstGeom>
        </p:spPr>
        <p:txBody>
          <a:bodyPr lIns="0" tIns="0" rIns="0" bIns="0" rtlCol="0" anchor="t">
            <a:spAutoFit/>
          </a:bodyPr>
          <a:lstStyle/>
          <a:p>
            <a:pPr algn="l">
              <a:lnSpc>
                <a:spcPts val="2688"/>
              </a:lnSpc>
            </a:pPr>
            <a:r>
              <a:rPr lang="pt-BR" sz="2100" b="1" dirty="0">
                <a:solidFill>
                  <a:srgbClr val="FFFFFF"/>
                </a:solidFill>
                <a:latin typeface="Poppins Bold"/>
                <a:ea typeface="Poppins Bold"/>
                <a:cs typeface="Poppins Bold"/>
                <a:sym typeface="Poppins Bold"/>
              </a:rPr>
              <a:t>Pesquisa qualitativa realizada com uso de entrevista em profundidade</a:t>
            </a:r>
          </a:p>
          <a:p>
            <a:pPr algn="l">
              <a:lnSpc>
                <a:spcPts val="2688"/>
              </a:lnSpc>
            </a:pPr>
            <a:endParaRPr lang="pt-BR" sz="2100" b="1" dirty="0">
              <a:solidFill>
                <a:srgbClr val="FFFFFF"/>
              </a:solidFill>
              <a:latin typeface="Poppins Bold"/>
              <a:ea typeface="Poppins Bold"/>
              <a:cs typeface="Poppins Bold"/>
              <a:sym typeface="Poppins Bold"/>
            </a:endParaRPr>
          </a:p>
          <a:p>
            <a:pPr algn="l">
              <a:lnSpc>
                <a:spcPts val="2688"/>
              </a:lnSpc>
            </a:pPr>
            <a:r>
              <a:rPr lang="pt-BR" sz="2100" dirty="0">
                <a:solidFill>
                  <a:srgbClr val="FFFFFF"/>
                </a:solidFill>
                <a:latin typeface="Poppins"/>
                <a:ea typeface="Poppins"/>
                <a:cs typeface="Poppins"/>
                <a:sym typeface="Poppins"/>
              </a:rPr>
              <a:t>Consiste na realização de um estudo com entrevistas individuais com </a:t>
            </a:r>
            <a:r>
              <a:rPr lang="pt-BR" sz="2100" b="1" dirty="0">
                <a:solidFill>
                  <a:srgbClr val="FFFFFF"/>
                </a:solidFill>
                <a:latin typeface="Poppins Bold"/>
                <a:ea typeface="Poppins Bold"/>
                <a:cs typeface="Poppins Bold"/>
                <a:sym typeface="Poppins Bold"/>
              </a:rPr>
              <a:t>perfis </a:t>
            </a:r>
            <a:r>
              <a:rPr lang="pt-BR" sz="2100" dirty="0">
                <a:solidFill>
                  <a:srgbClr val="FFFFFF"/>
                </a:solidFill>
                <a:latin typeface="Poppins"/>
                <a:ea typeface="Poppins"/>
                <a:cs typeface="Poppins"/>
                <a:sym typeface="Poppins"/>
              </a:rPr>
              <a:t>selecionados, conforme os objetivos da pesquisa. Nesse tipo de técnica, os entrevistados diante da intervenção de um moderador discute sobre determinado tema e respondem de maneira interativa e espontânea a um roteiro de questões preestabelecidas.</a:t>
            </a:r>
          </a:p>
        </p:txBody>
      </p:sp>
      <p:grpSp>
        <p:nvGrpSpPr>
          <p:cNvPr id="8" name="Group 8"/>
          <p:cNvGrpSpPr/>
          <p:nvPr/>
        </p:nvGrpSpPr>
        <p:grpSpPr>
          <a:xfrm>
            <a:off x="8781114" y="1028700"/>
            <a:ext cx="5910568" cy="2848889"/>
            <a:chOff x="0" y="0"/>
            <a:chExt cx="7880757" cy="3798519"/>
          </a:xfrm>
        </p:grpSpPr>
        <p:sp>
          <p:nvSpPr>
            <p:cNvPr id="9" name="Freeform 9"/>
            <p:cNvSpPr/>
            <p:nvPr/>
          </p:nvSpPr>
          <p:spPr>
            <a:xfrm>
              <a:off x="0" y="0"/>
              <a:ext cx="7880758" cy="3798519"/>
            </a:xfrm>
            <a:custGeom>
              <a:avLst/>
              <a:gdLst/>
              <a:ahLst/>
              <a:cxnLst/>
              <a:rect l="l" t="t" r="r" b="b"/>
              <a:pathLst>
                <a:path w="7880758" h="3798519">
                  <a:moveTo>
                    <a:pt x="0" y="0"/>
                  </a:moveTo>
                  <a:lnTo>
                    <a:pt x="7880758" y="0"/>
                  </a:lnTo>
                  <a:lnTo>
                    <a:pt x="7880758" y="3798519"/>
                  </a:lnTo>
                  <a:lnTo>
                    <a:pt x="0" y="3798519"/>
                  </a:lnTo>
                  <a:close/>
                </a:path>
              </a:pathLst>
            </a:custGeom>
            <a:solidFill>
              <a:srgbClr val="000000">
                <a:alpha val="0"/>
              </a:srgbClr>
            </a:solidFill>
          </p:spPr>
          <p:txBody>
            <a:bodyPr/>
            <a:lstStyle/>
            <a:p>
              <a:endParaRPr lang="pt-BR" dirty="0"/>
            </a:p>
          </p:txBody>
        </p:sp>
        <p:sp>
          <p:nvSpPr>
            <p:cNvPr id="10" name="TextBox 10"/>
            <p:cNvSpPr txBox="1"/>
            <p:nvPr/>
          </p:nvSpPr>
          <p:spPr>
            <a:xfrm>
              <a:off x="0" y="-28575"/>
              <a:ext cx="7880757" cy="3827094"/>
            </a:xfrm>
            <a:prstGeom prst="rect">
              <a:avLst/>
            </a:prstGeom>
          </p:spPr>
          <p:txBody>
            <a:bodyPr lIns="0" tIns="0" rIns="0" bIns="0" rtlCol="0" anchor="ctr"/>
            <a:lstStyle/>
            <a:p>
              <a:pPr algn="just">
                <a:lnSpc>
                  <a:spcPts val="2688"/>
                </a:lnSpc>
              </a:pPr>
              <a:r>
                <a:rPr lang="pt-BR" sz="2100" dirty="0">
                  <a:solidFill>
                    <a:srgbClr val="000000"/>
                  </a:solidFill>
                  <a:latin typeface="Poppins"/>
                  <a:ea typeface="Poppins"/>
                  <a:cs typeface="Poppins"/>
                  <a:sym typeface="Poppins"/>
                </a:rPr>
                <a:t>A duração média das entrevistas foi de aproximadamente 40 minutos para clientes e 60 minutos para colaboradores, tempo suficiente para que fossem discutidos todos os itens que se propunham a pesquisa. </a:t>
              </a:r>
            </a:p>
            <a:p>
              <a:pPr algn="just">
                <a:lnSpc>
                  <a:spcPts val="2688"/>
                </a:lnSpc>
              </a:pPr>
              <a:endParaRPr lang="pt-BR" sz="2100" dirty="0">
                <a:solidFill>
                  <a:srgbClr val="000000"/>
                </a:solidFill>
                <a:latin typeface="Poppins"/>
                <a:ea typeface="Poppins"/>
                <a:cs typeface="Poppins"/>
                <a:sym typeface="Poppins"/>
              </a:endParaRPr>
            </a:p>
            <a:p>
              <a:pPr algn="just">
                <a:lnSpc>
                  <a:spcPts val="2688"/>
                </a:lnSpc>
              </a:pPr>
              <a:r>
                <a:rPr lang="pt-BR" sz="2100" dirty="0">
                  <a:solidFill>
                    <a:srgbClr val="000000"/>
                  </a:solidFill>
                  <a:latin typeface="Poppins"/>
                  <a:ea typeface="Poppins"/>
                  <a:cs typeface="Poppins"/>
                  <a:sym typeface="Poppins"/>
                </a:rPr>
                <a:t>Todo material é gravado em áudio para posterior transcrição e análise.</a:t>
              </a: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6705" y="3548021"/>
            <a:ext cx="4796739" cy="1604543"/>
            <a:chOff x="0" y="0"/>
            <a:chExt cx="6395652" cy="2139391"/>
          </a:xfrm>
        </p:grpSpPr>
        <p:sp>
          <p:nvSpPr>
            <p:cNvPr id="3" name="Freeform 3"/>
            <p:cNvSpPr/>
            <p:nvPr/>
          </p:nvSpPr>
          <p:spPr>
            <a:xfrm>
              <a:off x="0" y="0"/>
              <a:ext cx="6395658" cy="2139387"/>
            </a:xfrm>
            <a:custGeom>
              <a:avLst/>
              <a:gdLst/>
              <a:ahLst/>
              <a:cxnLst/>
              <a:rect l="l" t="t" r="r" b="b"/>
              <a:pathLst>
                <a:path w="6395658" h="2139387">
                  <a:moveTo>
                    <a:pt x="0" y="0"/>
                  </a:moveTo>
                  <a:lnTo>
                    <a:pt x="6395658" y="0"/>
                  </a:lnTo>
                  <a:lnTo>
                    <a:pt x="6395658" y="2139387"/>
                  </a:lnTo>
                  <a:lnTo>
                    <a:pt x="0" y="2139387"/>
                  </a:lnTo>
                  <a:close/>
                </a:path>
              </a:pathLst>
            </a:custGeom>
            <a:solidFill>
              <a:srgbClr val="000000">
                <a:alpha val="0"/>
              </a:srgbClr>
            </a:solidFill>
            <a:ln w="12700">
              <a:solidFill>
                <a:srgbClr val="000000"/>
              </a:solidFill>
            </a:ln>
          </p:spPr>
          <p:txBody>
            <a:bodyPr/>
            <a:lstStyle/>
            <a:p>
              <a:endParaRPr lang="pt-BR" dirty="0"/>
            </a:p>
          </p:txBody>
        </p:sp>
        <p:sp>
          <p:nvSpPr>
            <p:cNvPr id="4" name="TextBox 4"/>
            <p:cNvSpPr txBox="1"/>
            <p:nvPr/>
          </p:nvSpPr>
          <p:spPr>
            <a:xfrm>
              <a:off x="0" y="0"/>
              <a:ext cx="6395652" cy="2139391"/>
            </a:xfrm>
            <a:prstGeom prst="rect">
              <a:avLst/>
            </a:prstGeom>
          </p:spPr>
          <p:txBody>
            <a:bodyPr lIns="0" tIns="0" rIns="0" bIns="0" rtlCol="0" anchor="ctr"/>
            <a:lstStyle/>
            <a:p>
              <a:pPr algn="l">
                <a:lnSpc>
                  <a:spcPts val="3023"/>
                </a:lnSpc>
              </a:pPr>
              <a:r>
                <a:rPr lang="pt-BR" sz="2799" dirty="0">
                  <a:solidFill>
                    <a:srgbClr val="1F1F1F"/>
                  </a:solidFill>
                  <a:latin typeface="Poppins"/>
                  <a:ea typeface="Poppins"/>
                  <a:cs typeface="Poppins"/>
                  <a:sym typeface="Poppins"/>
                </a:rPr>
                <a:t>Na saúde, </a:t>
              </a:r>
              <a:r>
                <a:rPr lang="pt-BR" sz="2799" b="1" dirty="0">
                  <a:solidFill>
                    <a:srgbClr val="1F1F1F"/>
                  </a:solidFill>
                  <a:latin typeface="Poppins Bold"/>
                  <a:ea typeface="Poppins Bold"/>
                  <a:cs typeface="Poppins Bold"/>
                  <a:sym typeface="Poppins Bold"/>
                </a:rPr>
                <a:t>conforto e organização</a:t>
              </a:r>
              <a:r>
                <a:rPr lang="pt-BR" sz="2799" dirty="0">
                  <a:solidFill>
                    <a:srgbClr val="1F1F1F"/>
                  </a:solidFill>
                  <a:latin typeface="Poppins"/>
                  <a:ea typeface="Poppins"/>
                  <a:cs typeface="Poppins"/>
                  <a:sym typeface="Poppins"/>
                </a:rPr>
                <a:t> sustentam a </a:t>
              </a:r>
              <a:r>
                <a:rPr lang="pt-BR" sz="2799" b="1" dirty="0">
                  <a:solidFill>
                    <a:srgbClr val="1F1F1F"/>
                  </a:solidFill>
                  <a:latin typeface="Poppins Bold"/>
                  <a:ea typeface="Poppins Bold"/>
                  <a:cs typeface="Poppins Bold"/>
                  <a:sym typeface="Poppins Bold"/>
                </a:rPr>
                <a:t>sensação de cuidado</a:t>
              </a:r>
            </a:p>
          </p:txBody>
        </p:sp>
      </p:grpSp>
      <p:grpSp>
        <p:nvGrpSpPr>
          <p:cNvPr id="5" name="Group 5"/>
          <p:cNvGrpSpPr/>
          <p:nvPr/>
        </p:nvGrpSpPr>
        <p:grpSpPr>
          <a:xfrm>
            <a:off x="9768935" y="3695926"/>
            <a:ext cx="5472360" cy="1456639"/>
            <a:chOff x="0" y="0"/>
            <a:chExt cx="7296479" cy="1942185"/>
          </a:xfrm>
        </p:grpSpPr>
        <p:sp>
          <p:nvSpPr>
            <p:cNvPr id="6" name="Freeform 6"/>
            <p:cNvSpPr/>
            <p:nvPr/>
          </p:nvSpPr>
          <p:spPr>
            <a:xfrm>
              <a:off x="0" y="0"/>
              <a:ext cx="7296486" cy="1942181"/>
            </a:xfrm>
            <a:custGeom>
              <a:avLst/>
              <a:gdLst/>
              <a:ahLst/>
              <a:cxnLst/>
              <a:rect l="l" t="t" r="r" b="b"/>
              <a:pathLst>
                <a:path w="7296486" h="1942181">
                  <a:moveTo>
                    <a:pt x="0" y="0"/>
                  </a:moveTo>
                  <a:lnTo>
                    <a:pt x="7296486" y="0"/>
                  </a:lnTo>
                  <a:lnTo>
                    <a:pt x="7296486" y="1942181"/>
                  </a:lnTo>
                  <a:lnTo>
                    <a:pt x="0" y="1942181"/>
                  </a:lnTo>
                  <a:close/>
                </a:path>
              </a:pathLst>
            </a:custGeom>
            <a:solidFill>
              <a:srgbClr val="000000">
                <a:alpha val="0"/>
              </a:srgbClr>
            </a:solidFill>
            <a:ln w="12700">
              <a:solidFill>
                <a:srgbClr val="000000"/>
              </a:solidFill>
            </a:ln>
          </p:spPr>
          <p:txBody>
            <a:bodyPr/>
            <a:lstStyle/>
            <a:p>
              <a:endParaRPr lang="pt-BR" dirty="0"/>
            </a:p>
          </p:txBody>
        </p:sp>
        <p:sp>
          <p:nvSpPr>
            <p:cNvPr id="7" name="TextBox 7"/>
            <p:cNvSpPr txBox="1"/>
            <p:nvPr/>
          </p:nvSpPr>
          <p:spPr>
            <a:xfrm>
              <a:off x="0" y="0"/>
              <a:ext cx="7296479" cy="1942185"/>
            </a:xfrm>
            <a:prstGeom prst="rect">
              <a:avLst/>
            </a:prstGeom>
          </p:spPr>
          <p:txBody>
            <a:bodyPr lIns="0" tIns="0" rIns="0" bIns="0" rtlCol="0" anchor="ctr"/>
            <a:lstStyle/>
            <a:p>
              <a:pPr algn="r">
                <a:lnSpc>
                  <a:spcPts val="3023"/>
                </a:lnSpc>
              </a:pPr>
              <a:r>
                <a:rPr lang="pt-BR" sz="2799" dirty="0">
                  <a:solidFill>
                    <a:srgbClr val="1F1F1F"/>
                  </a:solidFill>
                  <a:latin typeface="Poppins"/>
                  <a:ea typeface="Poppins"/>
                  <a:cs typeface="Poppins"/>
                  <a:sym typeface="Poppins"/>
                </a:rPr>
                <a:t>Nos esportes, </a:t>
              </a:r>
              <a:r>
                <a:rPr lang="pt-BR" sz="2799" b="1" dirty="0">
                  <a:solidFill>
                    <a:srgbClr val="1F1F1F"/>
                  </a:solidFill>
                  <a:latin typeface="Poppins Bold"/>
                  <a:ea typeface="Poppins Bold"/>
                  <a:cs typeface="Poppins Bold"/>
                  <a:sym typeface="Poppins Bold"/>
                </a:rPr>
                <a:t>funcionalidade e manutenção</a:t>
              </a:r>
              <a:r>
                <a:rPr lang="pt-BR" sz="2799" dirty="0">
                  <a:solidFill>
                    <a:srgbClr val="1F1F1F"/>
                  </a:solidFill>
                  <a:latin typeface="Poppins"/>
                  <a:ea typeface="Poppins"/>
                  <a:cs typeface="Poppins"/>
                  <a:sym typeface="Poppins"/>
                </a:rPr>
                <a:t> </a:t>
              </a:r>
              <a:r>
                <a:rPr lang="pt-BR" sz="2799" b="1" dirty="0">
                  <a:solidFill>
                    <a:srgbClr val="1F1F1F"/>
                  </a:solidFill>
                  <a:latin typeface="Poppins Bold"/>
                  <a:ea typeface="Poppins Bold"/>
                  <a:cs typeface="Poppins Bold"/>
                  <a:sym typeface="Poppins Bold"/>
                </a:rPr>
                <a:t>viabilizam a prática</a:t>
              </a:r>
            </a:p>
          </p:txBody>
        </p:sp>
      </p:grpSp>
      <p:sp>
        <p:nvSpPr>
          <p:cNvPr id="8" name="TextBox 8"/>
          <p:cNvSpPr txBox="1"/>
          <p:nvPr/>
        </p:nvSpPr>
        <p:spPr>
          <a:xfrm>
            <a:off x="9612992" y="5367468"/>
            <a:ext cx="5388480" cy="3000375"/>
          </a:xfrm>
          <a:prstGeom prst="rect">
            <a:avLst/>
          </a:prstGeom>
        </p:spPr>
        <p:txBody>
          <a:bodyPr lIns="0" tIns="0" rIns="0" bIns="0" rtlCol="0" anchor="t">
            <a:spAutoFit/>
          </a:bodyPr>
          <a:lstStyle/>
          <a:p>
            <a:pPr marL="0" lvl="0" indent="0" algn="l">
              <a:lnSpc>
                <a:spcPts val="2935"/>
              </a:lnSpc>
              <a:spcBef>
                <a:spcPct val="0"/>
              </a:spcBef>
            </a:pPr>
            <a:r>
              <a:rPr lang="pt-BR" sz="2445" i="1" u="none" strike="noStrike" dirty="0">
                <a:solidFill>
                  <a:srgbClr val="1F1F1F"/>
                </a:solidFill>
                <a:latin typeface="Poppins Italics"/>
                <a:ea typeface="Poppins Italics"/>
                <a:cs typeface="Poppins Italics"/>
                <a:sym typeface="Poppins Italics"/>
              </a:rPr>
              <a:t>“Eu acho lá muito organizado. Todo mundo tem o seu objetivo. Se você perguntar qualquer coisa, eles sabem te informar. Se você tiver alguma dúvida, eles sabem sanar.”</a:t>
            </a:r>
          </a:p>
          <a:p>
            <a:pPr marL="0" lvl="0" indent="0" algn="l">
              <a:lnSpc>
                <a:spcPts val="2935"/>
              </a:lnSpc>
              <a:spcBef>
                <a:spcPct val="0"/>
              </a:spcBef>
            </a:pPr>
            <a:endParaRPr lang="pt-BR" sz="2445" i="1" u="none" strike="noStrike" dirty="0">
              <a:solidFill>
                <a:srgbClr val="1F1F1F"/>
              </a:solidFill>
              <a:latin typeface="Poppins Italics"/>
              <a:ea typeface="Poppins Italics"/>
              <a:cs typeface="Poppins Italics"/>
              <a:sym typeface="Poppins Italics"/>
            </a:endParaRPr>
          </a:p>
          <a:p>
            <a:pPr marL="0" lvl="0" indent="0" algn="l">
              <a:lnSpc>
                <a:spcPts val="2935"/>
              </a:lnSpc>
              <a:spcBef>
                <a:spcPct val="0"/>
              </a:spcBef>
            </a:pPr>
            <a:r>
              <a:rPr lang="pt-BR" sz="2445" b="1" i="1" u="none" strike="noStrike" dirty="0">
                <a:solidFill>
                  <a:srgbClr val="1F1F1F"/>
                </a:solidFill>
                <a:latin typeface="Poppins Bold Italics"/>
                <a:ea typeface="Poppins Bold Italics"/>
                <a:cs typeface="Poppins Bold Italics"/>
                <a:sym typeface="Poppins Bold Italics"/>
              </a:rPr>
              <a:t>(Cliente esporte – natação)</a:t>
            </a:r>
          </a:p>
        </p:txBody>
      </p:sp>
      <p:sp>
        <p:nvSpPr>
          <p:cNvPr id="9" name="Freeform 9"/>
          <p:cNvSpPr/>
          <p:nvPr/>
        </p:nvSpPr>
        <p:spPr>
          <a:xfrm>
            <a:off x="3046705" y="5152565"/>
            <a:ext cx="5963375" cy="3458758"/>
          </a:xfrm>
          <a:custGeom>
            <a:avLst/>
            <a:gdLst/>
            <a:ahLst/>
            <a:cxnLst/>
            <a:rect l="l" t="t" r="r" b="b"/>
            <a:pathLst>
              <a:path w="5963375" h="3458758">
                <a:moveTo>
                  <a:pt x="0" y="0"/>
                </a:moveTo>
                <a:lnTo>
                  <a:pt x="5963376" y="0"/>
                </a:lnTo>
                <a:lnTo>
                  <a:pt x="5963376" y="3458757"/>
                </a:lnTo>
                <a:lnTo>
                  <a:pt x="0" y="3458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10" name="Freeform 10"/>
          <p:cNvSpPr/>
          <p:nvPr/>
        </p:nvSpPr>
        <p:spPr>
          <a:xfrm flipH="1">
            <a:off x="9277919" y="5152565"/>
            <a:ext cx="5963375" cy="3458758"/>
          </a:xfrm>
          <a:custGeom>
            <a:avLst/>
            <a:gdLst/>
            <a:ahLst/>
            <a:cxnLst/>
            <a:rect l="l" t="t" r="r" b="b"/>
            <a:pathLst>
              <a:path w="5963375" h="3458758">
                <a:moveTo>
                  <a:pt x="5963376" y="0"/>
                </a:moveTo>
                <a:lnTo>
                  <a:pt x="0" y="0"/>
                </a:lnTo>
                <a:lnTo>
                  <a:pt x="0" y="3458757"/>
                </a:lnTo>
                <a:lnTo>
                  <a:pt x="5963376" y="3458757"/>
                </a:lnTo>
                <a:lnTo>
                  <a:pt x="596337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11" name="TextBox 11"/>
          <p:cNvSpPr txBox="1"/>
          <p:nvPr/>
        </p:nvSpPr>
        <p:spPr>
          <a:xfrm>
            <a:off x="3533636" y="5554576"/>
            <a:ext cx="5347429" cy="2626160"/>
          </a:xfrm>
          <a:prstGeom prst="rect">
            <a:avLst/>
          </a:prstGeom>
        </p:spPr>
        <p:txBody>
          <a:bodyPr lIns="0" tIns="0" rIns="0" bIns="0" rtlCol="0" anchor="t">
            <a:spAutoFit/>
          </a:bodyPr>
          <a:lstStyle/>
          <a:p>
            <a:pPr algn="l">
              <a:lnSpc>
                <a:spcPts val="2935"/>
              </a:lnSpc>
            </a:pPr>
            <a:r>
              <a:rPr lang="pt-BR" sz="2445" i="1" dirty="0">
                <a:solidFill>
                  <a:srgbClr val="1F1F1F"/>
                </a:solidFill>
                <a:latin typeface="Poppins Italics"/>
                <a:ea typeface="Poppins Italics"/>
                <a:cs typeface="Poppins Italics"/>
                <a:sym typeface="Poppins Italics"/>
              </a:rPr>
              <a:t>“Quando a gente chega, a recepção orienta, explica, direciona. Mesmo quando a pessoa fica um pouco perdida, sempre tem alguém para ajudar.”</a:t>
            </a:r>
          </a:p>
          <a:p>
            <a:pPr algn="l">
              <a:lnSpc>
                <a:spcPts val="2935"/>
              </a:lnSpc>
            </a:pPr>
            <a:endParaRPr lang="pt-BR" sz="2445" i="1" dirty="0">
              <a:solidFill>
                <a:srgbClr val="1F1F1F"/>
              </a:solidFill>
              <a:latin typeface="Poppins Italics"/>
              <a:ea typeface="Poppins Italics"/>
              <a:cs typeface="Poppins Italics"/>
              <a:sym typeface="Poppins Italics"/>
            </a:endParaRPr>
          </a:p>
          <a:p>
            <a:pPr algn="l">
              <a:lnSpc>
                <a:spcPts val="2935"/>
              </a:lnSpc>
            </a:pPr>
            <a:r>
              <a:rPr lang="pt-BR" sz="2445" b="1" i="1" dirty="0">
                <a:solidFill>
                  <a:srgbClr val="1F1F1F"/>
                </a:solidFill>
                <a:latin typeface="Poppins Bold Italics"/>
                <a:ea typeface="Poppins Bold Italics"/>
                <a:cs typeface="Poppins Bold Italics"/>
                <a:sym typeface="Poppins Bold Italics"/>
              </a:rPr>
              <a:t>(Cliente saúde – nutrição)</a:t>
            </a:r>
          </a:p>
        </p:txBody>
      </p:sp>
      <p:grpSp>
        <p:nvGrpSpPr>
          <p:cNvPr id="12" name="Group 12"/>
          <p:cNvGrpSpPr/>
          <p:nvPr/>
        </p:nvGrpSpPr>
        <p:grpSpPr>
          <a:xfrm rot="5400000">
            <a:off x="8154086" y="-3601473"/>
            <a:ext cx="1979829" cy="10935374"/>
            <a:chOff x="0" y="0"/>
            <a:chExt cx="467770" cy="2583680"/>
          </a:xfrm>
        </p:grpSpPr>
        <p:sp>
          <p:nvSpPr>
            <p:cNvPr id="13" name="Freeform 13"/>
            <p:cNvSpPr/>
            <p:nvPr/>
          </p:nvSpPr>
          <p:spPr>
            <a:xfrm>
              <a:off x="0" y="0"/>
              <a:ext cx="467770" cy="2583680"/>
            </a:xfrm>
            <a:custGeom>
              <a:avLst/>
              <a:gdLst/>
              <a:ahLst/>
              <a:cxnLst/>
              <a:rect l="l" t="t" r="r" b="b"/>
              <a:pathLst>
                <a:path w="467770" h="2583680">
                  <a:moveTo>
                    <a:pt x="76375" y="0"/>
                  </a:moveTo>
                  <a:lnTo>
                    <a:pt x="391395" y="0"/>
                  </a:lnTo>
                  <a:cubicBezTo>
                    <a:pt x="411651" y="0"/>
                    <a:pt x="431077" y="8047"/>
                    <a:pt x="445401" y="22370"/>
                  </a:cubicBezTo>
                  <a:cubicBezTo>
                    <a:pt x="459724" y="36693"/>
                    <a:pt x="467770" y="56119"/>
                    <a:pt x="467770" y="76375"/>
                  </a:cubicBezTo>
                  <a:lnTo>
                    <a:pt x="467770" y="2507305"/>
                  </a:lnTo>
                  <a:cubicBezTo>
                    <a:pt x="467770" y="2527561"/>
                    <a:pt x="459724" y="2546987"/>
                    <a:pt x="445401" y="2561310"/>
                  </a:cubicBezTo>
                  <a:cubicBezTo>
                    <a:pt x="431077" y="2575633"/>
                    <a:pt x="411651" y="2583680"/>
                    <a:pt x="391395" y="2583680"/>
                  </a:cubicBezTo>
                  <a:lnTo>
                    <a:pt x="76375" y="2583680"/>
                  </a:lnTo>
                  <a:cubicBezTo>
                    <a:pt x="56119" y="2583680"/>
                    <a:pt x="36693" y="2575633"/>
                    <a:pt x="22370" y="2561310"/>
                  </a:cubicBezTo>
                  <a:cubicBezTo>
                    <a:pt x="8047" y="2546987"/>
                    <a:pt x="0" y="2527561"/>
                    <a:pt x="0" y="2507305"/>
                  </a:cubicBezTo>
                  <a:lnTo>
                    <a:pt x="0" y="76375"/>
                  </a:lnTo>
                  <a:cubicBezTo>
                    <a:pt x="0" y="56119"/>
                    <a:pt x="8047" y="36693"/>
                    <a:pt x="22370" y="22370"/>
                  </a:cubicBezTo>
                  <a:cubicBezTo>
                    <a:pt x="36693" y="8047"/>
                    <a:pt x="56119" y="0"/>
                    <a:pt x="76375" y="0"/>
                  </a:cubicBezTo>
                  <a:close/>
                </a:path>
              </a:pathLst>
            </a:custGeom>
            <a:solidFill>
              <a:srgbClr val="56AA88"/>
            </a:solidFill>
          </p:spPr>
          <p:txBody>
            <a:bodyPr/>
            <a:lstStyle/>
            <a:p>
              <a:endParaRPr lang="pt-BR" dirty="0"/>
            </a:p>
          </p:txBody>
        </p:sp>
        <p:sp>
          <p:nvSpPr>
            <p:cNvPr id="14" name="TextBox 14"/>
            <p:cNvSpPr txBox="1"/>
            <p:nvPr/>
          </p:nvSpPr>
          <p:spPr>
            <a:xfrm>
              <a:off x="0" y="95250"/>
              <a:ext cx="467770" cy="2488430"/>
            </a:xfrm>
            <a:prstGeom prst="rect">
              <a:avLst/>
            </a:prstGeom>
          </p:spPr>
          <p:txBody>
            <a:bodyPr lIns="50800" tIns="50800" rIns="50800" bIns="50800" rtlCol="0" anchor="ctr"/>
            <a:lstStyle/>
            <a:p>
              <a:pPr algn="ctr">
                <a:lnSpc>
                  <a:spcPts val="901"/>
                </a:lnSpc>
              </a:pPr>
              <a:endParaRPr lang="pt-BR" dirty="0"/>
            </a:p>
          </p:txBody>
        </p:sp>
      </p:grpSp>
      <p:sp>
        <p:nvSpPr>
          <p:cNvPr id="15" name="TextBox 15"/>
          <p:cNvSpPr txBox="1"/>
          <p:nvPr/>
        </p:nvSpPr>
        <p:spPr>
          <a:xfrm>
            <a:off x="4025382" y="1190285"/>
            <a:ext cx="10237236" cy="1353690"/>
          </a:xfrm>
          <a:prstGeom prst="rect">
            <a:avLst/>
          </a:prstGeom>
        </p:spPr>
        <p:txBody>
          <a:bodyPr lIns="0" tIns="0" rIns="0" bIns="0" rtlCol="0" anchor="t">
            <a:spAutoFit/>
          </a:bodyPr>
          <a:lstStyle/>
          <a:p>
            <a:pPr algn="ctr">
              <a:lnSpc>
                <a:spcPts val="3455"/>
              </a:lnSpc>
              <a:spcBef>
                <a:spcPct val="0"/>
              </a:spcBef>
            </a:pPr>
            <a:r>
              <a:rPr lang="pt-BR" sz="3199" dirty="0">
                <a:solidFill>
                  <a:srgbClr val="FFFFFF"/>
                </a:solidFill>
                <a:latin typeface="Poppins"/>
                <a:ea typeface="Poppins"/>
                <a:cs typeface="Poppins"/>
                <a:sym typeface="Poppins"/>
              </a:rPr>
              <a:t>A avaliação da estrutura física e organização varia conforme o tipo de uso, mas, em ambos os casos, é predominantemente satisfatória:</a:t>
            </a:r>
          </a:p>
        </p:txBody>
      </p:sp>
      <p:sp>
        <p:nvSpPr>
          <p:cNvPr id="16" name="Freeform 16"/>
          <p:cNvSpPr/>
          <p:nvPr/>
        </p:nvSpPr>
        <p:spPr>
          <a:xfrm flipH="1">
            <a:off x="-3044898" y="2109696"/>
            <a:ext cx="5824903" cy="6067608"/>
          </a:xfrm>
          <a:custGeom>
            <a:avLst/>
            <a:gdLst/>
            <a:ahLst/>
            <a:cxnLst/>
            <a:rect l="l" t="t" r="r" b="b"/>
            <a:pathLst>
              <a:path w="5824903" h="6067608">
                <a:moveTo>
                  <a:pt x="5824903" y="0"/>
                </a:moveTo>
                <a:lnTo>
                  <a:pt x="0" y="0"/>
                </a:lnTo>
                <a:lnTo>
                  <a:pt x="0" y="6067608"/>
                </a:lnTo>
                <a:lnTo>
                  <a:pt x="5824903" y="6067608"/>
                </a:lnTo>
                <a:lnTo>
                  <a:pt x="5824903"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7" name="Freeform 17"/>
          <p:cNvSpPr/>
          <p:nvPr/>
        </p:nvSpPr>
        <p:spPr>
          <a:xfrm flipH="1">
            <a:off x="15001472" y="1682970"/>
            <a:ext cx="8168974" cy="6494334"/>
          </a:xfrm>
          <a:custGeom>
            <a:avLst/>
            <a:gdLst/>
            <a:ahLst/>
            <a:cxnLst/>
            <a:rect l="l" t="t" r="r" b="b"/>
            <a:pathLst>
              <a:path w="8168974" h="6494334">
                <a:moveTo>
                  <a:pt x="8168974" y="0"/>
                </a:moveTo>
                <a:lnTo>
                  <a:pt x="0" y="0"/>
                </a:lnTo>
                <a:lnTo>
                  <a:pt x="0" y="6494334"/>
                </a:lnTo>
                <a:lnTo>
                  <a:pt x="8168974" y="6494334"/>
                </a:lnTo>
                <a:lnTo>
                  <a:pt x="8168974"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pt-BR" dirty="0"/>
          </a:p>
        </p:txBody>
      </p:sp>
      <p:sp>
        <p:nvSpPr>
          <p:cNvPr id="18" name="Freeform 18"/>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8"/>
            <a:stretch>
              <a:fillRect t="-3910" r="-1388" b="-3916"/>
            </a:stretch>
          </a:blipFill>
        </p:spPr>
        <p:txBody>
          <a:bodyPr/>
          <a:lstStyle/>
          <a:p>
            <a:endParaRPr lang="pt-BR" dirty="0"/>
          </a:p>
        </p:txBody>
      </p:sp>
      <p:sp>
        <p:nvSpPr>
          <p:cNvPr id="19" name="Freeform 19"/>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9"/>
            <a:stretch>
              <a:fillRect t="-10303"/>
            </a:stretch>
          </a:blipFill>
        </p:spPr>
        <p:txBody>
          <a:bodyPr/>
          <a:lstStyle/>
          <a:p>
            <a:endParaRPr lang="pt-BR" dirty="0"/>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30</a:t>
            </a:r>
          </a:p>
        </p:txBody>
      </p:sp>
      <p:sp>
        <p:nvSpPr>
          <p:cNvPr id="21" name="TextBox 21"/>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5943" y="599554"/>
            <a:ext cx="8991520" cy="1454963"/>
            <a:chOff x="0" y="0"/>
            <a:chExt cx="11988694" cy="1939950"/>
          </a:xfrm>
        </p:grpSpPr>
        <p:sp>
          <p:nvSpPr>
            <p:cNvPr id="3" name="Freeform 3"/>
            <p:cNvSpPr/>
            <p:nvPr/>
          </p:nvSpPr>
          <p:spPr>
            <a:xfrm>
              <a:off x="0" y="0"/>
              <a:ext cx="11988694" cy="1939950"/>
            </a:xfrm>
            <a:custGeom>
              <a:avLst/>
              <a:gdLst/>
              <a:ahLst/>
              <a:cxnLst/>
              <a:rect l="l" t="t" r="r" b="b"/>
              <a:pathLst>
                <a:path w="11988694" h="1939950">
                  <a:moveTo>
                    <a:pt x="0" y="0"/>
                  </a:moveTo>
                  <a:lnTo>
                    <a:pt x="11988694" y="0"/>
                  </a:lnTo>
                  <a:lnTo>
                    <a:pt x="11988694" y="1939950"/>
                  </a:lnTo>
                  <a:lnTo>
                    <a:pt x="0" y="1939950"/>
                  </a:lnTo>
                  <a:close/>
                </a:path>
              </a:pathLst>
            </a:custGeom>
            <a:solidFill>
              <a:srgbClr val="000000">
                <a:alpha val="0"/>
              </a:srgbClr>
            </a:solidFill>
            <a:ln w="12700">
              <a:solidFill>
                <a:srgbClr val="000000"/>
              </a:solidFill>
            </a:ln>
          </p:spPr>
          <p:txBody>
            <a:bodyPr/>
            <a:lstStyle/>
            <a:p>
              <a:endParaRPr lang="pt-BR" dirty="0"/>
            </a:p>
          </p:txBody>
        </p:sp>
        <p:sp>
          <p:nvSpPr>
            <p:cNvPr id="4" name="TextBox 4"/>
            <p:cNvSpPr txBox="1"/>
            <p:nvPr/>
          </p:nvSpPr>
          <p:spPr>
            <a:xfrm>
              <a:off x="0" y="133350"/>
              <a:ext cx="11988694" cy="1806600"/>
            </a:xfrm>
            <a:prstGeom prst="rect">
              <a:avLst/>
            </a:prstGeom>
          </p:spPr>
          <p:txBody>
            <a:bodyPr lIns="0" tIns="0" rIns="0" bIns="0" rtlCol="0" anchor="ctr"/>
            <a:lstStyle/>
            <a:p>
              <a:pPr marL="0" lvl="0" indent="0" algn="l">
                <a:lnSpc>
                  <a:spcPts val="3234"/>
                </a:lnSpc>
                <a:spcBef>
                  <a:spcPct val="0"/>
                </a:spcBef>
              </a:pPr>
              <a:r>
                <a:rPr lang="pt-BR" sz="4200" b="1" u="none" strike="noStrike" dirty="0">
                  <a:solidFill>
                    <a:srgbClr val="024C99"/>
                  </a:solidFill>
                  <a:latin typeface="Poppins Bold"/>
                  <a:ea typeface="Poppins Bold"/>
                  <a:cs typeface="Poppins Bold"/>
                  <a:sym typeface="Poppins Bold"/>
                </a:rPr>
                <a:t>Saúde: </a:t>
              </a:r>
              <a:r>
                <a:rPr lang="pt-BR" sz="4200" u="none" strike="noStrike" dirty="0">
                  <a:solidFill>
                    <a:srgbClr val="024C99"/>
                  </a:solidFill>
                  <a:latin typeface="Poppins"/>
                  <a:ea typeface="Poppins"/>
                  <a:cs typeface="Poppins"/>
                  <a:sym typeface="Poppins"/>
                </a:rPr>
                <a:t>estrutura e organização como expressão de cuidado.</a:t>
              </a:r>
            </a:p>
          </p:txBody>
        </p:sp>
      </p:grpSp>
      <p:grpSp>
        <p:nvGrpSpPr>
          <p:cNvPr id="5" name="Group 5"/>
          <p:cNvGrpSpPr/>
          <p:nvPr/>
        </p:nvGrpSpPr>
        <p:grpSpPr>
          <a:xfrm>
            <a:off x="489595" y="2526815"/>
            <a:ext cx="3222676" cy="8383772"/>
            <a:chOff x="0" y="0"/>
            <a:chExt cx="4296902" cy="11178363"/>
          </a:xfrm>
        </p:grpSpPr>
        <p:sp>
          <p:nvSpPr>
            <p:cNvPr id="6" name="Freeform 6"/>
            <p:cNvSpPr/>
            <p:nvPr/>
          </p:nvSpPr>
          <p:spPr>
            <a:xfrm>
              <a:off x="0" y="0"/>
              <a:ext cx="4296966" cy="11178363"/>
            </a:xfrm>
            <a:custGeom>
              <a:avLst/>
              <a:gdLst/>
              <a:ahLst/>
              <a:cxnLst/>
              <a:rect l="l" t="t" r="r" b="b"/>
              <a:pathLst>
                <a:path w="4296966" h="11178363">
                  <a:moveTo>
                    <a:pt x="0" y="481258"/>
                  </a:moveTo>
                  <a:cubicBezTo>
                    <a:pt x="0" y="215478"/>
                    <a:pt x="192392" y="0"/>
                    <a:pt x="429697" y="0"/>
                  </a:cubicBezTo>
                  <a:lnTo>
                    <a:pt x="3867271" y="0"/>
                  </a:lnTo>
                  <a:cubicBezTo>
                    <a:pt x="4104576" y="0"/>
                    <a:pt x="4296966" y="215478"/>
                    <a:pt x="4296966" y="481258"/>
                  </a:cubicBezTo>
                  <a:lnTo>
                    <a:pt x="4296966" y="10697105"/>
                  </a:lnTo>
                  <a:cubicBezTo>
                    <a:pt x="4296966" y="10962886"/>
                    <a:pt x="4104576" y="11178363"/>
                    <a:pt x="3867271" y="11178363"/>
                  </a:cubicBezTo>
                  <a:lnTo>
                    <a:pt x="429697" y="11178363"/>
                  </a:lnTo>
                  <a:cubicBezTo>
                    <a:pt x="192392" y="11178363"/>
                    <a:pt x="0" y="10962885"/>
                    <a:pt x="0" y="10697105"/>
                  </a:cubicBezTo>
                  <a:close/>
                </a:path>
              </a:pathLst>
            </a:custGeom>
            <a:solidFill>
              <a:srgbClr val="56AA88"/>
            </a:solidFill>
            <a:ln w="12700">
              <a:solidFill>
                <a:srgbClr val="000000"/>
              </a:solidFill>
            </a:ln>
          </p:spPr>
          <p:txBody>
            <a:bodyPr/>
            <a:lstStyle/>
            <a:p>
              <a:endParaRPr lang="pt-BR" dirty="0"/>
            </a:p>
          </p:txBody>
        </p:sp>
      </p:grpSp>
      <p:grpSp>
        <p:nvGrpSpPr>
          <p:cNvPr id="7" name="Group 7"/>
          <p:cNvGrpSpPr/>
          <p:nvPr/>
        </p:nvGrpSpPr>
        <p:grpSpPr>
          <a:xfrm>
            <a:off x="655943" y="4835219"/>
            <a:ext cx="2871071" cy="5667694"/>
            <a:chOff x="0" y="0"/>
            <a:chExt cx="4296902" cy="8482384"/>
          </a:xfrm>
        </p:grpSpPr>
        <p:sp>
          <p:nvSpPr>
            <p:cNvPr id="8" name="Freeform 8"/>
            <p:cNvSpPr/>
            <p:nvPr/>
          </p:nvSpPr>
          <p:spPr>
            <a:xfrm>
              <a:off x="0" y="0"/>
              <a:ext cx="4296966" cy="8482385"/>
            </a:xfrm>
            <a:custGeom>
              <a:avLst/>
              <a:gdLst/>
              <a:ahLst/>
              <a:cxnLst/>
              <a:rect l="l" t="t" r="r" b="b"/>
              <a:pathLst>
                <a:path w="4296966" h="8482385">
                  <a:moveTo>
                    <a:pt x="0" y="365189"/>
                  </a:moveTo>
                  <a:cubicBezTo>
                    <a:pt x="0" y="163509"/>
                    <a:pt x="192392" y="0"/>
                    <a:pt x="429697" y="0"/>
                  </a:cubicBezTo>
                  <a:lnTo>
                    <a:pt x="3867271" y="0"/>
                  </a:lnTo>
                  <a:cubicBezTo>
                    <a:pt x="4104576" y="0"/>
                    <a:pt x="4296966" y="163509"/>
                    <a:pt x="4296966" y="365189"/>
                  </a:cubicBezTo>
                  <a:lnTo>
                    <a:pt x="4296966" y="8117195"/>
                  </a:lnTo>
                  <a:cubicBezTo>
                    <a:pt x="4296966" y="8318875"/>
                    <a:pt x="4104576" y="8482385"/>
                    <a:pt x="3867271" y="8482385"/>
                  </a:cubicBezTo>
                  <a:lnTo>
                    <a:pt x="429697" y="8482385"/>
                  </a:lnTo>
                  <a:cubicBezTo>
                    <a:pt x="192392" y="8482384"/>
                    <a:pt x="0" y="8318874"/>
                    <a:pt x="0" y="8117195"/>
                  </a:cubicBezTo>
                  <a:close/>
                </a:path>
              </a:pathLst>
            </a:custGeom>
            <a:solidFill>
              <a:srgbClr val="7BB7C2"/>
            </a:solidFill>
            <a:ln w="12700">
              <a:solidFill>
                <a:srgbClr val="000000"/>
              </a:solidFill>
            </a:ln>
          </p:spPr>
          <p:txBody>
            <a:bodyPr/>
            <a:lstStyle/>
            <a:p>
              <a:endParaRPr lang="pt-BR" dirty="0"/>
            </a:p>
          </p:txBody>
        </p:sp>
      </p:grpSp>
      <p:sp>
        <p:nvSpPr>
          <p:cNvPr id="9" name="Freeform 9"/>
          <p:cNvSpPr/>
          <p:nvPr/>
        </p:nvSpPr>
        <p:spPr>
          <a:xfrm flipH="1">
            <a:off x="10256394" y="-652230"/>
            <a:ext cx="8357938" cy="8706186"/>
          </a:xfrm>
          <a:custGeom>
            <a:avLst/>
            <a:gdLst/>
            <a:ahLst/>
            <a:cxnLst/>
            <a:rect l="l" t="t" r="r" b="b"/>
            <a:pathLst>
              <a:path w="8357938" h="8706186">
                <a:moveTo>
                  <a:pt x="8357939" y="0"/>
                </a:moveTo>
                <a:lnTo>
                  <a:pt x="0" y="0"/>
                </a:lnTo>
                <a:lnTo>
                  <a:pt x="0" y="8706186"/>
                </a:lnTo>
                <a:lnTo>
                  <a:pt x="8357939" y="8706186"/>
                </a:lnTo>
                <a:lnTo>
                  <a:pt x="8357939"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pt-BR" dirty="0"/>
          </a:p>
        </p:txBody>
      </p:sp>
      <p:grpSp>
        <p:nvGrpSpPr>
          <p:cNvPr id="10" name="Group 10"/>
          <p:cNvGrpSpPr/>
          <p:nvPr/>
        </p:nvGrpSpPr>
        <p:grpSpPr>
          <a:xfrm>
            <a:off x="7418357" y="2526815"/>
            <a:ext cx="3222676" cy="8383772"/>
            <a:chOff x="0" y="0"/>
            <a:chExt cx="4296902" cy="11178363"/>
          </a:xfrm>
        </p:grpSpPr>
        <p:sp>
          <p:nvSpPr>
            <p:cNvPr id="11" name="Freeform 11"/>
            <p:cNvSpPr/>
            <p:nvPr/>
          </p:nvSpPr>
          <p:spPr>
            <a:xfrm>
              <a:off x="0" y="0"/>
              <a:ext cx="4296966" cy="11178363"/>
            </a:xfrm>
            <a:custGeom>
              <a:avLst/>
              <a:gdLst/>
              <a:ahLst/>
              <a:cxnLst/>
              <a:rect l="l" t="t" r="r" b="b"/>
              <a:pathLst>
                <a:path w="4296966" h="11178363">
                  <a:moveTo>
                    <a:pt x="0" y="481258"/>
                  </a:moveTo>
                  <a:cubicBezTo>
                    <a:pt x="0" y="215478"/>
                    <a:pt x="192392" y="0"/>
                    <a:pt x="429697" y="0"/>
                  </a:cubicBezTo>
                  <a:lnTo>
                    <a:pt x="3867271" y="0"/>
                  </a:lnTo>
                  <a:cubicBezTo>
                    <a:pt x="4104576" y="0"/>
                    <a:pt x="4296966" y="215478"/>
                    <a:pt x="4296966" y="481258"/>
                  </a:cubicBezTo>
                  <a:lnTo>
                    <a:pt x="4296966" y="10697105"/>
                  </a:lnTo>
                  <a:cubicBezTo>
                    <a:pt x="4296966" y="10962886"/>
                    <a:pt x="4104576" y="11178363"/>
                    <a:pt x="3867271" y="11178363"/>
                  </a:cubicBezTo>
                  <a:lnTo>
                    <a:pt x="429697" y="11178363"/>
                  </a:lnTo>
                  <a:cubicBezTo>
                    <a:pt x="192392" y="11178363"/>
                    <a:pt x="0" y="10962885"/>
                    <a:pt x="0" y="10697105"/>
                  </a:cubicBezTo>
                  <a:close/>
                </a:path>
              </a:pathLst>
            </a:custGeom>
            <a:solidFill>
              <a:srgbClr val="56AA88"/>
            </a:solidFill>
            <a:ln w="12700">
              <a:solidFill>
                <a:srgbClr val="000000"/>
              </a:solidFill>
            </a:ln>
          </p:spPr>
          <p:txBody>
            <a:bodyPr/>
            <a:lstStyle/>
            <a:p>
              <a:endParaRPr lang="pt-BR" dirty="0"/>
            </a:p>
          </p:txBody>
        </p:sp>
      </p:grpSp>
      <p:grpSp>
        <p:nvGrpSpPr>
          <p:cNvPr id="12" name="Group 12"/>
          <p:cNvGrpSpPr/>
          <p:nvPr/>
        </p:nvGrpSpPr>
        <p:grpSpPr>
          <a:xfrm>
            <a:off x="10882738" y="2526815"/>
            <a:ext cx="3222676" cy="8383772"/>
            <a:chOff x="0" y="0"/>
            <a:chExt cx="4296902" cy="11178363"/>
          </a:xfrm>
        </p:grpSpPr>
        <p:sp>
          <p:nvSpPr>
            <p:cNvPr id="13" name="Freeform 13"/>
            <p:cNvSpPr/>
            <p:nvPr/>
          </p:nvSpPr>
          <p:spPr>
            <a:xfrm>
              <a:off x="0" y="0"/>
              <a:ext cx="4296966" cy="11178363"/>
            </a:xfrm>
            <a:custGeom>
              <a:avLst/>
              <a:gdLst/>
              <a:ahLst/>
              <a:cxnLst/>
              <a:rect l="l" t="t" r="r" b="b"/>
              <a:pathLst>
                <a:path w="4296966" h="11178363">
                  <a:moveTo>
                    <a:pt x="0" y="481258"/>
                  </a:moveTo>
                  <a:cubicBezTo>
                    <a:pt x="0" y="215478"/>
                    <a:pt x="192392" y="0"/>
                    <a:pt x="429697" y="0"/>
                  </a:cubicBezTo>
                  <a:lnTo>
                    <a:pt x="3867271" y="0"/>
                  </a:lnTo>
                  <a:cubicBezTo>
                    <a:pt x="4104576" y="0"/>
                    <a:pt x="4296966" y="215478"/>
                    <a:pt x="4296966" y="481258"/>
                  </a:cubicBezTo>
                  <a:lnTo>
                    <a:pt x="4296966" y="10697105"/>
                  </a:lnTo>
                  <a:cubicBezTo>
                    <a:pt x="4296966" y="10962886"/>
                    <a:pt x="4104576" y="11178363"/>
                    <a:pt x="3867271" y="11178363"/>
                  </a:cubicBezTo>
                  <a:lnTo>
                    <a:pt x="429697" y="11178363"/>
                  </a:lnTo>
                  <a:cubicBezTo>
                    <a:pt x="192392" y="11178363"/>
                    <a:pt x="0" y="10962885"/>
                    <a:pt x="0" y="10697105"/>
                  </a:cubicBezTo>
                  <a:close/>
                </a:path>
              </a:pathLst>
            </a:custGeom>
            <a:solidFill>
              <a:srgbClr val="56AA88"/>
            </a:solidFill>
            <a:ln w="12700">
              <a:solidFill>
                <a:srgbClr val="000000"/>
              </a:solidFill>
            </a:ln>
          </p:spPr>
          <p:txBody>
            <a:bodyPr/>
            <a:lstStyle/>
            <a:p>
              <a:endParaRPr lang="pt-BR" dirty="0"/>
            </a:p>
          </p:txBody>
        </p:sp>
      </p:grpSp>
      <p:grpSp>
        <p:nvGrpSpPr>
          <p:cNvPr id="14" name="Group 14"/>
          <p:cNvGrpSpPr/>
          <p:nvPr/>
        </p:nvGrpSpPr>
        <p:grpSpPr>
          <a:xfrm>
            <a:off x="7590328" y="4835219"/>
            <a:ext cx="2871071" cy="5667694"/>
            <a:chOff x="0" y="0"/>
            <a:chExt cx="4296902" cy="8482384"/>
          </a:xfrm>
        </p:grpSpPr>
        <p:sp>
          <p:nvSpPr>
            <p:cNvPr id="15" name="Freeform 15"/>
            <p:cNvSpPr/>
            <p:nvPr/>
          </p:nvSpPr>
          <p:spPr>
            <a:xfrm>
              <a:off x="0" y="0"/>
              <a:ext cx="4296966" cy="8482385"/>
            </a:xfrm>
            <a:custGeom>
              <a:avLst/>
              <a:gdLst/>
              <a:ahLst/>
              <a:cxnLst/>
              <a:rect l="l" t="t" r="r" b="b"/>
              <a:pathLst>
                <a:path w="4296966" h="8482385">
                  <a:moveTo>
                    <a:pt x="0" y="365189"/>
                  </a:moveTo>
                  <a:cubicBezTo>
                    <a:pt x="0" y="163509"/>
                    <a:pt x="192392" y="0"/>
                    <a:pt x="429697" y="0"/>
                  </a:cubicBezTo>
                  <a:lnTo>
                    <a:pt x="3867271" y="0"/>
                  </a:lnTo>
                  <a:cubicBezTo>
                    <a:pt x="4104576" y="0"/>
                    <a:pt x="4296966" y="163509"/>
                    <a:pt x="4296966" y="365189"/>
                  </a:cubicBezTo>
                  <a:lnTo>
                    <a:pt x="4296966" y="8117195"/>
                  </a:lnTo>
                  <a:cubicBezTo>
                    <a:pt x="4296966" y="8318875"/>
                    <a:pt x="4104576" y="8482385"/>
                    <a:pt x="3867271" y="8482385"/>
                  </a:cubicBezTo>
                  <a:lnTo>
                    <a:pt x="429697" y="8482385"/>
                  </a:lnTo>
                  <a:cubicBezTo>
                    <a:pt x="192392" y="8482384"/>
                    <a:pt x="0" y="8318874"/>
                    <a:pt x="0" y="8117195"/>
                  </a:cubicBezTo>
                  <a:close/>
                </a:path>
              </a:pathLst>
            </a:custGeom>
            <a:solidFill>
              <a:srgbClr val="7BB7C2"/>
            </a:solidFill>
            <a:ln w="12700">
              <a:solidFill>
                <a:srgbClr val="000000"/>
              </a:solidFill>
            </a:ln>
          </p:spPr>
          <p:txBody>
            <a:bodyPr/>
            <a:lstStyle/>
            <a:p>
              <a:endParaRPr lang="pt-BR" dirty="0"/>
            </a:p>
          </p:txBody>
        </p:sp>
      </p:grpSp>
      <p:grpSp>
        <p:nvGrpSpPr>
          <p:cNvPr id="16" name="Group 16"/>
          <p:cNvGrpSpPr/>
          <p:nvPr/>
        </p:nvGrpSpPr>
        <p:grpSpPr>
          <a:xfrm>
            <a:off x="3953976" y="2526815"/>
            <a:ext cx="3222676" cy="8383772"/>
            <a:chOff x="0" y="0"/>
            <a:chExt cx="4296902" cy="11178363"/>
          </a:xfrm>
        </p:grpSpPr>
        <p:sp>
          <p:nvSpPr>
            <p:cNvPr id="17" name="Freeform 17"/>
            <p:cNvSpPr/>
            <p:nvPr/>
          </p:nvSpPr>
          <p:spPr>
            <a:xfrm>
              <a:off x="0" y="0"/>
              <a:ext cx="4296966" cy="11178363"/>
            </a:xfrm>
            <a:custGeom>
              <a:avLst/>
              <a:gdLst/>
              <a:ahLst/>
              <a:cxnLst/>
              <a:rect l="l" t="t" r="r" b="b"/>
              <a:pathLst>
                <a:path w="4296966" h="11178363">
                  <a:moveTo>
                    <a:pt x="0" y="481258"/>
                  </a:moveTo>
                  <a:cubicBezTo>
                    <a:pt x="0" y="215478"/>
                    <a:pt x="192392" y="0"/>
                    <a:pt x="429697" y="0"/>
                  </a:cubicBezTo>
                  <a:lnTo>
                    <a:pt x="3867271" y="0"/>
                  </a:lnTo>
                  <a:cubicBezTo>
                    <a:pt x="4104576" y="0"/>
                    <a:pt x="4296966" y="215478"/>
                    <a:pt x="4296966" y="481258"/>
                  </a:cubicBezTo>
                  <a:lnTo>
                    <a:pt x="4296966" y="10697105"/>
                  </a:lnTo>
                  <a:cubicBezTo>
                    <a:pt x="4296966" y="10962886"/>
                    <a:pt x="4104576" y="11178363"/>
                    <a:pt x="3867271" y="11178363"/>
                  </a:cubicBezTo>
                  <a:lnTo>
                    <a:pt x="429697" y="11178363"/>
                  </a:lnTo>
                  <a:cubicBezTo>
                    <a:pt x="192392" y="11178363"/>
                    <a:pt x="0" y="10962885"/>
                    <a:pt x="0" y="10697105"/>
                  </a:cubicBezTo>
                  <a:close/>
                </a:path>
              </a:pathLst>
            </a:custGeom>
            <a:solidFill>
              <a:srgbClr val="56AA88"/>
            </a:solidFill>
            <a:ln w="12700">
              <a:solidFill>
                <a:srgbClr val="000000"/>
              </a:solidFill>
            </a:ln>
          </p:spPr>
          <p:txBody>
            <a:bodyPr/>
            <a:lstStyle/>
            <a:p>
              <a:endParaRPr lang="pt-BR" dirty="0"/>
            </a:p>
          </p:txBody>
        </p:sp>
      </p:grpSp>
      <p:grpSp>
        <p:nvGrpSpPr>
          <p:cNvPr id="18" name="Group 18"/>
          <p:cNvGrpSpPr/>
          <p:nvPr/>
        </p:nvGrpSpPr>
        <p:grpSpPr>
          <a:xfrm>
            <a:off x="4129779" y="4835219"/>
            <a:ext cx="2871071" cy="5667694"/>
            <a:chOff x="0" y="0"/>
            <a:chExt cx="4296902" cy="8482384"/>
          </a:xfrm>
        </p:grpSpPr>
        <p:sp>
          <p:nvSpPr>
            <p:cNvPr id="19" name="Freeform 19"/>
            <p:cNvSpPr/>
            <p:nvPr/>
          </p:nvSpPr>
          <p:spPr>
            <a:xfrm>
              <a:off x="0" y="0"/>
              <a:ext cx="4296966" cy="8482385"/>
            </a:xfrm>
            <a:custGeom>
              <a:avLst/>
              <a:gdLst/>
              <a:ahLst/>
              <a:cxnLst/>
              <a:rect l="l" t="t" r="r" b="b"/>
              <a:pathLst>
                <a:path w="4296966" h="8482385">
                  <a:moveTo>
                    <a:pt x="0" y="365189"/>
                  </a:moveTo>
                  <a:cubicBezTo>
                    <a:pt x="0" y="163509"/>
                    <a:pt x="192392" y="0"/>
                    <a:pt x="429697" y="0"/>
                  </a:cubicBezTo>
                  <a:lnTo>
                    <a:pt x="3867271" y="0"/>
                  </a:lnTo>
                  <a:cubicBezTo>
                    <a:pt x="4104576" y="0"/>
                    <a:pt x="4296966" y="163509"/>
                    <a:pt x="4296966" y="365189"/>
                  </a:cubicBezTo>
                  <a:lnTo>
                    <a:pt x="4296966" y="8117195"/>
                  </a:lnTo>
                  <a:cubicBezTo>
                    <a:pt x="4296966" y="8318875"/>
                    <a:pt x="4104576" y="8482385"/>
                    <a:pt x="3867271" y="8482385"/>
                  </a:cubicBezTo>
                  <a:lnTo>
                    <a:pt x="429697" y="8482385"/>
                  </a:lnTo>
                  <a:cubicBezTo>
                    <a:pt x="192392" y="8482384"/>
                    <a:pt x="0" y="8318874"/>
                    <a:pt x="0" y="8117195"/>
                  </a:cubicBezTo>
                  <a:close/>
                </a:path>
              </a:pathLst>
            </a:custGeom>
            <a:solidFill>
              <a:srgbClr val="7BB7C2"/>
            </a:solidFill>
            <a:ln w="12700">
              <a:solidFill>
                <a:srgbClr val="000000"/>
              </a:solidFill>
            </a:ln>
          </p:spPr>
          <p:txBody>
            <a:bodyPr/>
            <a:lstStyle/>
            <a:p>
              <a:endParaRPr lang="pt-BR" dirty="0"/>
            </a:p>
          </p:txBody>
        </p:sp>
      </p:grpSp>
      <p:grpSp>
        <p:nvGrpSpPr>
          <p:cNvPr id="20" name="Group 20"/>
          <p:cNvGrpSpPr/>
          <p:nvPr/>
        </p:nvGrpSpPr>
        <p:grpSpPr>
          <a:xfrm>
            <a:off x="11064164" y="4835219"/>
            <a:ext cx="2871071" cy="5667694"/>
            <a:chOff x="0" y="0"/>
            <a:chExt cx="4296902" cy="8482384"/>
          </a:xfrm>
        </p:grpSpPr>
        <p:sp>
          <p:nvSpPr>
            <p:cNvPr id="21" name="Freeform 21"/>
            <p:cNvSpPr/>
            <p:nvPr/>
          </p:nvSpPr>
          <p:spPr>
            <a:xfrm>
              <a:off x="0" y="0"/>
              <a:ext cx="4296966" cy="8482385"/>
            </a:xfrm>
            <a:custGeom>
              <a:avLst/>
              <a:gdLst/>
              <a:ahLst/>
              <a:cxnLst/>
              <a:rect l="l" t="t" r="r" b="b"/>
              <a:pathLst>
                <a:path w="4296966" h="8482385">
                  <a:moveTo>
                    <a:pt x="0" y="365189"/>
                  </a:moveTo>
                  <a:cubicBezTo>
                    <a:pt x="0" y="163509"/>
                    <a:pt x="192392" y="0"/>
                    <a:pt x="429697" y="0"/>
                  </a:cubicBezTo>
                  <a:lnTo>
                    <a:pt x="3867271" y="0"/>
                  </a:lnTo>
                  <a:cubicBezTo>
                    <a:pt x="4104576" y="0"/>
                    <a:pt x="4296966" y="163509"/>
                    <a:pt x="4296966" y="365189"/>
                  </a:cubicBezTo>
                  <a:lnTo>
                    <a:pt x="4296966" y="8117195"/>
                  </a:lnTo>
                  <a:cubicBezTo>
                    <a:pt x="4296966" y="8318875"/>
                    <a:pt x="4104576" y="8482385"/>
                    <a:pt x="3867271" y="8482385"/>
                  </a:cubicBezTo>
                  <a:lnTo>
                    <a:pt x="429697" y="8482385"/>
                  </a:lnTo>
                  <a:cubicBezTo>
                    <a:pt x="192392" y="8482384"/>
                    <a:pt x="0" y="8318874"/>
                    <a:pt x="0" y="8117195"/>
                  </a:cubicBezTo>
                  <a:close/>
                </a:path>
              </a:pathLst>
            </a:custGeom>
            <a:solidFill>
              <a:srgbClr val="7BB7C2"/>
            </a:solidFill>
            <a:ln w="12700">
              <a:solidFill>
                <a:srgbClr val="000000"/>
              </a:solidFill>
            </a:ln>
          </p:spPr>
          <p:txBody>
            <a:bodyPr/>
            <a:lstStyle/>
            <a:p>
              <a:endParaRPr lang="pt-BR" dirty="0"/>
            </a:p>
          </p:txBody>
        </p:sp>
      </p:grpSp>
      <p:grpSp>
        <p:nvGrpSpPr>
          <p:cNvPr id="22" name="Group 22"/>
          <p:cNvGrpSpPr/>
          <p:nvPr/>
        </p:nvGrpSpPr>
        <p:grpSpPr>
          <a:xfrm>
            <a:off x="14347119" y="2526815"/>
            <a:ext cx="3222676" cy="8383772"/>
            <a:chOff x="0" y="0"/>
            <a:chExt cx="4296902" cy="11178363"/>
          </a:xfrm>
        </p:grpSpPr>
        <p:sp>
          <p:nvSpPr>
            <p:cNvPr id="23" name="Freeform 23"/>
            <p:cNvSpPr/>
            <p:nvPr/>
          </p:nvSpPr>
          <p:spPr>
            <a:xfrm>
              <a:off x="0" y="0"/>
              <a:ext cx="4296966" cy="11178363"/>
            </a:xfrm>
            <a:custGeom>
              <a:avLst/>
              <a:gdLst/>
              <a:ahLst/>
              <a:cxnLst/>
              <a:rect l="l" t="t" r="r" b="b"/>
              <a:pathLst>
                <a:path w="4296966" h="11178363">
                  <a:moveTo>
                    <a:pt x="0" y="481258"/>
                  </a:moveTo>
                  <a:cubicBezTo>
                    <a:pt x="0" y="215478"/>
                    <a:pt x="192392" y="0"/>
                    <a:pt x="429697" y="0"/>
                  </a:cubicBezTo>
                  <a:lnTo>
                    <a:pt x="3867271" y="0"/>
                  </a:lnTo>
                  <a:cubicBezTo>
                    <a:pt x="4104576" y="0"/>
                    <a:pt x="4296966" y="215478"/>
                    <a:pt x="4296966" y="481258"/>
                  </a:cubicBezTo>
                  <a:lnTo>
                    <a:pt x="4296966" y="10697105"/>
                  </a:lnTo>
                  <a:cubicBezTo>
                    <a:pt x="4296966" y="10962886"/>
                    <a:pt x="4104576" y="11178363"/>
                    <a:pt x="3867271" y="11178363"/>
                  </a:cubicBezTo>
                  <a:lnTo>
                    <a:pt x="429697" y="11178363"/>
                  </a:lnTo>
                  <a:cubicBezTo>
                    <a:pt x="192392" y="11178363"/>
                    <a:pt x="0" y="10962885"/>
                    <a:pt x="0" y="10697105"/>
                  </a:cubicBezTo>
                  <a:close/>
                </a:path>
              </a:pathLst>
            </a:custGeom>
            <a:solidFill>
              <a:srgbClr val="56AA88"/>
            </a:solidFill>
            <a:ln w="12700">
              <a:solidFill>
                <a:srgbClr val="000000"/>
              </a:solidFill>
            </a:ln>
          </p:spPr>
          <p:txBody>
            <a:bodyPr/>
            <a:lstStyle/>
            <a:p>
              <a:endParaRPr lang="pt-BR" dirty="0"/>
            </a:p>
          </p:txBody>
        </p:sp>
      </p:grpSp>
      <p:grpSp>
        <p:nvGrpSpPr>
          <p:cNvPr id="24" name="Group 24"/>
          <p:cNvGrpSpPr/>
          <p:nvPr/>
        </p:nvGrpSpPr>
        <p:grpSpPr>
          <a:xfrm>
            <a:off x="14519089" y="4835219"/>
            <a:ext cx="2871071" cy="5667694"/>
            <a:chOff x="0" y="0"/>
            <a:chExt cx="4296902" cy="8482384"/>
          </a:xfrm>
        </p:grpSpPr>
        <p:sp>
          <p:nvSpPr>
            <p:cNvPr id="25" name="Freeform 25"/>
            <p:cNvSpPr/>
            <p:nvPr/>
          </p:nvSpPr>
          <p:spPr>
            <a:xfrm>
              <a:off x="0" y="0"/>
              <a:ext cx="4296966" cy="8482385"/>
            </a:xfrm>
            <a:custGeom>
              <a:avLst/>
              <a:gdLst/>
              <a:ahLst/>
              <a:cxnLst/>
              <a:rect l="l" t="t" r="r" b="b"/>
              <a:pathLst>
                <a:path w="4296966" h="8482385">
                  <a:moveTo>
                    <a:pt x="0" y="365189"/>
                  </a:moveTo>
                  <a:cubicBezTo>
                    <a:pt x="0" y="163509"/>
                    <a:pt x="192392" y="0"/>
                    <a:pt x="429697" y="0"/>
                  </a:cubicBezTo>
                  <a:lnTo>
                    <a:pt x="3867271" y="0"/>
                  </a:lnTo>
                  <a:cubicBezTo>
                    <a:pt x="4104576" y="0"/>
                    <a:pt x="4296966" y="163509"/>
                    <a:pt x="4296966" y="365189"/>
                  </a:cubicBezTo>
                  <a:lnTo>
                    <a:pt x="4296966" y="8117195"/>
                  </a:lnTo>
                  <a:cubicBezTo>
                    <a:pt x="4296966" y="8318875"/>
                    <a:pt x="4104576" y="8482385"/>
                    <a:pt x="3867271" y="8482385"/>
                  </a:cubicBezTo>
                  <a:lnTo>
                    <a:pt x="429697" y="8482385"/>
                  </a:lnTo>
                  <a:cubicBezTo>
                    <a:pt x="192392" y="8482384"/>
                    <a:pt x="0" y="8318874"/>
                    <a:pt x="0" y="8117195"/>
                  </a:cubicBezTo>
                  <a:close/>
                </a:path>
              </a:pathLst>
            </a:custGeom>
            <a:solidFill>
              <a:srgbClr val="7BB7C2"/>
            </a:solidFill>
            <a:ln w="12700">
              <a:solidFill>
                <a:srgbClr val="000000"/>
              </a:solidFill>
            </a:ln>
          </p:spPr>
          <p:txBody>
            <a:bodyPr/>
            <a:lstStyle/>
            <a:p>
              <a:endParaRPr lang="pt-BR" dirty="0"/>
            </a:p>
          </p:txBody>
        </p:sp>
      </p:grpSp>
      <p:grpSp>
        <p:nvGrpSpPr>
          <p:cNvPr id="26" name="Group 26"/>
          <p:cNvGrpSpPr/>
          <p:nvPr/>
        </p:nvGrpSpPr>
        <p:grpSpPr>
          <a:xfrm>
            <a:off x="874234" y="2747440"/>
            <a:ext cx="2453398" cy="1286456"/>
            <a:chOff x="0" y="0"/>
            <a:chExt cx="3271198" cy="1715275"/>
          </a:xfrm>
        </p:grpSpPr>
        <p:sp>
          <p:nvSpPr>
            <p:cNvPr id="27" name="Freeform 27"/>
            <p:cNvSpPr/>
            <p:nvPr/>
          </p:nvSpPr>
          <p:spPr>
            <a:xfrm>
              <a:off x="0" y="0"/>
              <a:ext cx="3271201" cy="1715275"/>
            </a:xfrm>
            <a:custGeom>
              <a:avLst/>
              <a:gdLst/>
              <a:ahLst/>
              <a:cxnLst/>
              <a:rect l="l" t="t" r="r" b="b"/>
              <a:pathLst>
                <a:path w="3271201" h="1715275">
                  <a:moveTo>
                    <a:pt x="0" y="0"/>
                  </a:moveTo>
                  <a:lnTo>
                    <a:pt x="3271201" y="0"/>
                  </a:lnTo>
                  <a:lnTo>
                    <a:pt x="3271201" y="1715275"/>
                  </a:lnTo>
                  <a:lnTo>
                    <a:pt x="0" y="1715275"/>
                  </a:lnTo>
                  <a:close/>
                </a:path>
              </a:pathLst>
            </a:custGeom>
            <a:solidFill>
              <a:srgbClr val="000000">
                <a:alpha val="0"/>
              </a:srgbClr>
            </a:solidFill>
            <a:ln w="12700">
              <a:solidFill>
                <a:srgbClr val="000000"/>
              </a:solidFill>
            </a:ln>
          </p:spPr>
          <p:txBody>
            <a:bodyPr/>
            <a:lstStyle/>
            <a:p>
              <a:endParaRPr lang="pt-BR" dirty="0"/>
            </a:p>
          </p:txBody>
        </p:sp>
        <p:sp>
          <p:nvSpPr>
            <p:cNvPr id="28" name="TextBox 28"/>
            <p:cNvSpPr txBox="1"/>
            <p:nvPr/>
          </p:nvSpPr>
          <p:spPr>
            <a:xfrm>
              <a:off x="0" y="19050"/>
              <a:ext cx="3271198" cy="1696225"/>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Conforto dos ambientes de espera</a:t>
              </a:r>
            </a:p>
          </p:txBody>
        </p:sp>
      </p:grpSp>
      <p:grpSp>
        <p:nvGrpSpPr>
          <p:cNvPr id="29" name="Group 29"/>
          <p:cNvGrpSpPr/>
          <p:nvPr/>
        </p:nvGrpSpPr>
        <p:grpSpPr>
          <a:xfrm>
            <a:off x="874244" y="5079137"/>
            <a:ext cx="2453389" cy="1863397"/>
            <a:chOff x="0" y="0"/>
            <a:chExt cx="3271185" cy="2484530"/>
          </a:xfrm>
        </p:grpSpPr>
        <p:sp>
          <p:nvSpPr>
            <p:cNvPr id="30" name="Freeform 30"/>
            <p:cNvSpPr/>
            <p:nvPr/>
          </p:nvSpPr>
          <p:spPr>
            <a:xfrm>
              <a:off x="0" y="0"/>
              <a:ext cx="3271182" cy="2484527"/>
            </a:xfrm>
            <a:custGeom>
              <a:avLst/>
              <a:gdLst/>
              <a:ahLst/>
              <a:cxnLst/>
              <a:rect l="l" t="t" r="r" b="b"/>
              <a:pathLst>
                <a:path w="3271182" h="2484527">
                  <a:moveTo>
                    <a:pt x="0" y="0"/>
                  </a:moveTo>
                  <a:lnTo>
                    <a:pt x="3271182" y="0"/>
                  </a:lnTo>
                  <a:lnTo>
                    <a:pt x="3271182" y="2484527"/>
                  </a:lnTo>
                  <a:lnTo>
                    <a:pt x="0" y="2484527"/>
                  </a:lnTo>
                  <a:close/>
                </a:path>
              </a:pathLst>
            </a:custGeom>
            <a:solidFill>
              <a:srgbClr val="000000">
                <a:alpha val="0"/>
              </a:srgbClr>
            </a:solidFill>
            <a:ln w="12700">
              <a:solidFill>
                <a:srgbClr val="000000"/>
              </a:solidFill>
            </a:ln>
          </p:spPr>
          <p:txBody>
            <a:bodyPr/>
            <a:lstStyle/>
            <a:p>
              <a:endParaRPr lang="pt-BR" dirty="0"/>
            </a:p>
          </p:txBody>
        </p:sp>
        <p:sp>
          <p:nvSpPr>
            <p:cNvPr id="31" name="TextBox 31"/>
            <p:cNvSpPr txBox="1"/>
            <p:nvPr/>
          </p:nvSpPr>
          <p:spPr>
            <a:xfrm>
              <a:off x="0" y="9525"/>
              <a:ext cx="3271185" cy="2475005"/>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Cadeiras, espaço e circulação são avaliados de forma </a:t>
              </a:r>
              <a:r>
                <a:rPr lang="pt-BR" sz="2100" b="1" dirty="0">
                  <a:solidFill>
                    <a:srgbClr val="000000"/>
                  </a:solidFill>
                  <a:latin typeface="Poppins Bold"/>
                  <a:ea typeface="Poppins Bold"/>
                  <a:cs typeface="Poppins Bold"/>
                  <a:sym typeface="Poppins Bold"/>
                </a:rPr>
                <a:t>muito satisfatória</a:t>
              </a:r>
            </a:p>
          </p:txBody>
        </p:sp>
      </p:grpSp>
      <p:grpSp>
        <p:nvGrpSpPr>
          <p:cNvPr id="32" name="Group 32"/>
          <p:cNvGrpSpPr/>
          <p:nvPr/>
        </p:nvGrpSpPr>
        <p:grpSpPr>
          <a:xfrm>
            <a:off x="4123669" y="2747440"/>
            <a:ext cx="2883290" cy="1906845"/>
            <a:chOff x="0" y="0"/>
            <a:chExt cx="3844387" cy="2542460"/>
          </a:xfrm>
        </p:grpSpPr>
        <p:sp>
          <p:nvSpPr>
            <p:cNvPr id="33" name="Freeform 33"/>
            <p:cNvSpPr/>
            <p:nvPr/>
          </p:nvSpPr>
          <p:spPr>
            <a:xfrm>
              <a:off x="0" y="0"/>
              <a:ext cx="3844391" cy="2542460"/>
            </a:xfrm>
            <a:custGeom>
              <a:avLst/>
              <a:gdLst/>
              <a:ahLst/>
              <a:cxnLst/>
              <a:rect l="l" t="t" r="r" b="b"/>
              <a:pathLst>
                <a:path w="3844391" h="2542460">
                  <a:moveTo>
                    <a:pt x="0" y="0"/>
                  </a:moveTo>
                  <a:lnTo>
                    <a:pt x="3844391" y="0"/>
                  </a:lnTo>
                  <a:lnTo>
                    <a:pt x="3844391" y="2542460"/>
                  </a:lnTo>
                  <a:lnTo>
                    <a:pt x="0" y="2542460"/>
                  </a:lnTo>
                  <a:close/>
                </a:path>
              </a:pathLst>
            </a:custGeom>
            <a:solidFill>
              <a:srgbClr val="000000">
                <a:alpha val="0"/>
              </a:srgbClr>
            </a:solidFill>
            <a:ln w="12700">
              <a:solidFill>
                <a:srgbClr val="000000"/>
              </a:solidFill>
            </a:ln>
          </p:spPr>
          <p:txBody>
            <a:bodyPr/>
            <a:lstStyle/>
            <a:p>
              <a:endParaRPr lang="pt-BR" dirty="0"/>
            </a:p>
          </p:txBody>
        </p:sp>
        <p:sp>
          <p:nvSpPr>
            <p:cNvPr id="34" name="TextBox 34"/>
            <p:cNvSpPr txBox="1"/>
            <p:nvPr/>
          </p:nvSpPr>
          <p:spPr>
            <a:xfrm>
              <a:off x="0" y="19050"/>
              <a:ext cx="3844387" cy="252341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Limpeza</a:t>
              </a:r>
              <a:r>
                <a:rPr lang="pt-BR" sz="2300" dirty="0">
                  <a:solidFill>
                    <a:srgbClr val="FFFFFF"/>
                  </a:solidFill>
                  <a:latin typeface="Poppins"/>
                  <a:ea typeface="Poppins"/>
                  <a:cs typeface="Poppins"/>
                  <a:sym typeface="Poppins"/>
                </a:rPr>
                <a:t> aparece de maneira consistente como </a:t>
              </a:r>
              <a:r>
                <a:rPr lang="pt-BR" sz="2300" b="1" dirty="0">
                  <a:solidFill>
                    <a:srgbClr val="FFFFFF"/>
                  </a:solidFill>
                  <a:latin typeface="Poppins Bold"/>
                  <a:ea typeface="Poppins Bold"/>
                  <a:cs typeface="Poppins Bold"/>
                  <a:sym typeface="Poppins Bold"/>
                </a:rPr>
                <a:t>sinal de cuidado e segurança</a:t>
              </a:r>
              <a:r>
                <a:rPr lang="pt-BR" sz="2300" dirty="0">
                  <a:solidFill>
                    <a:srgbClr val="FFFFFF"/>
                  </a:solidFill>
                  <a:latin typeface="Poppins"/>
                  <a:ea typeface="Poppins"/>
                  <a:cs typeface="Poppins"/>
                  <a:sym typeface="Poppins"/>
                </a:rPr>
                <a:t> </a:t>
              </a:r>
            </a:p>
          </p:txBody>
        </p:sp>
      </p:grpSp>
      <p:grpSp>
        <p:nvGrpSpPr>
          <p:cNvPr id="35" name="Group 35"/>
          <p:cNvGrpSpPr/>
          <p:nvPr/>
        </p:nvGrpSpPr>
        <p:grpSpPr>
          <a:xfrm>
            <a:off x="4338625" y="5079137"/>
            <a:ext cx="2453389" cy="806729"/>
            <a:chOff x="0" y="0"/>
            <a:chExt cx="3271185" cy="1075639"/>
          </a:xfrm>
        </p:grpSpPr>
        <p:sp>
          <p:nvSpPr>
            <p:cNvPr id="36" name="Freeform 36"/>
            <p:cNvSpPr/>
            <p:nvPr/>
          </p:nvSpPr>
          <p:spPr>
            <a:xfrm>
              <a:off x="0" y="0"/>
              <a:ext cx="3271182" cy="1075638"/>
            </a:xfrm>
            <a:custGeom>
              <a:avLst/>
              <a:gdLst/>
              <a:ahLst/>
              <a:cxnLst/>
              <a:rect l="l" t="t" r="r" b="b"/>
              <a:pathLst>
                <a:path w="3271182" h="1075638">
                  <a:moveTo>
                    <a:pt x="0" y="0"/>
                  </a:moveTo>
                  <a:lnTo>
                    <a:pt x="3271182" y="0"/>
                  </a:lnTo>
                  <a:lnTo>
                    <a:pt x="3271182" y="1075638"/>
                  </a:lnTo>
                  <a:lnTo>
                    <a:pt x="0" y="1075638"/>
                  </a:lnTo>
                  <a:close/>
                </a:path>
              </a:pathLst>
            </a:custGeom>
            <a:solidFill>
              <a:srgbClr val="000000">
                <a:alpha val="0"/>
              </a:srgbClr>
            </a:solidFill>
            <a:ln w="12700">
              <a:solidFill>
                <a:srgbClr val="000000"/>
              </a:solidFill>
            </a:ln>
          </p:spPr>
          <p:txBody>
            <a:bodyPr/>
            <a:lstStyle/>
            <a:p>
              <a:endParaRPr lang="pt-BR" dirty="0"/>
            </a:p>
          </p:txBody>
        </p:sp>
        <p:sp>
          <p:nvSpPr>
            <p:cNvPr id="37" name="TextBox 37"/>
            <p:cNvSpPr txBox="1"/>
            <p:nvPr/>
          </p:nvSpPr>
          <p:spPr>
            <a:xfrm>
              <a:off x="0" y="9525"/>
              <a:ext cx="3271185" cy="1066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Sem ressalvas nas entrevistas</a:t>
              </a:r>
            </a:p>
          </p:txBody>
        </p:sp>
      </p:grpSp>
      <p:grpSp>
        <p:nvGrpSpPr>
          <p:cNvPr id="38" name="Group 38"/>
          <p:cNvGrpSpPr/>
          <p:nvPr/>
        </p:nvGrpSpPr>
        <p:grpSpPr>
          <a:xfrm>
            <a:off x="7597992" y="2747440"/>
            <a:ext cx="2863407" cy="1514932"/>
            <a:chOff x="0" y="0"/>
            <a:chExt cx="3817876" cy="2019910"/>
          </a:xfrm>
        </p:grpSpPr>
        <p:sp>
          <p:nvSpPr>
            <p:cNvPr id="39" name="Freeform 39"/>
            <p:cNvSpPr/>
            <p:nvPr/>
          </p:nvSpPr>
          <p:spPr>
            <a:xfrm>
              <a:off x="0" y="0"/>
              <a:ext cx="3817879" cy="2019910"/>
            </a:xfrm>
            <a:custGeom>
              <a:avLst/>
              <a:gdLst/>
              <a:ahLst/>
              <a:cxnLst/>
              <a:rect l="l" t="t" r="r" b="b"/>
              <a:pathLst>
                <a:path w="3817879" h="2019910">
                  <a:moveTo>
                    <a:pt x="0" y="0"/>
                  </a:moveTo>
                  <a:lnTo>
                    <a:pt x="3817879" y="0"/>
                  </a:lnTo>
                  <a:lnTo>
                    <a:pt x="3817879" y="2019910"/>
                  </a:lnTo>
                  <a:lnTo>
                    <a:pt x="0" y="2019910"/>
                  </a:lnTo>
                  <a:close/>
                </a:path>
              </a:pathLst>
            </a:custGeom>
            <a:solidFill>
              <a:srgbClr val="000000">
                <a:alpha val="0"/>
              </a:srgbClr>
            </a:solidFill>
            <a:ln w="12700">
              <a:solidFill>
                <a:srgbClr val="000000"/>
              </a:solidFill>
            </a:ln>
          </p:spPr>
          <p:txBody>
            <a:bodyPr/>
            <a:lstStyle/>
            <a:p>
              <a:endParaRPr lang="pt-BR" dirty="0"/>
            </a:p>
          </p:txBody>
        </p:sp>
        <p:sp>
          <p:nvSpPr>
            <p:cNvPr id="40" name="TextBox 40"/>
            <p:cNvSpPr txBox="1"/>
            <p:nvPr/>
          </p:nvSpPr>
          <p:spPr>
            <a:xfrm>
              <a:off x="0" y="19050"/>
              <a:ext cx="3817876" cy="20008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Banheiros</a:t>
              </a:r>
              <a:r>
                <a:rPr lang="pt-BR" sz="2300" dirty="0">
                  <a:solidFill>
                    <a:srgbClr val="FFFFFF"/>
                  </a:solidFill>
                  <a:latin typeface="Poppins"/>
                  <a:ea typeface="Poppins"/>
                  <a:cs typeface="Poppins"/>
                  <a:sym typeface="Poppins"/>
                </a:rPr>
                <a:t> são percebidos como parte essencial da experiência </a:t>
              </a:r>
            </a:p>
          </p:txBody>
        </p:sp>
      </p:grpSp>
      <p:grpSp>
        <p:nvGrpSpPr>
          <p:cNvPr id="41" name="Group 41"/>
          <p:cNvGrpSpPr/>
          <p:nvPr/>
        </p:nvGrpSpPr>
        <p:grpSpPr>
          <a:xfrm>
            <a:off x="7803006" y="5079137"/>
            <a:ext cx="2453389" cy="1378229"/>
            <a:chOff x="0" y="0"/>
            <a:chExt cx="3271185" cy="1837639"/>
          </a:xfrm>
        </p:grpSpPr>
        <p:sp>
          <p:nvSpPr>
            <p:cNvPr id="42" name="Freeform 42"/>
            <p:cNvSpPr/>
            <p:nvPr/>
          </p:nvSpPr>
          <p:spPr>
            <a:xfrm>
              <a:off x="0" y="0"/>
              <a:ext cx="3271182" cy="1837637"/>
            </a:xfrm>
            <a:custGeom>
              <a:avLst/>
              <a:gdLst/>
              <a:ahLst/>
              <a:cxnLst/>
              <a:rect l="l" t="t" r="r" b="b"/>
              <a:pathLst>
                <a:path w="3271182" h="1837637">
                  <a:moveTo>
                    <a:pt x="0" y="0"/>
                  </a:moveTo>
                  <a:lnTo>
                    <a:pt x="3271182" y="0"/>
                  </a:lnTo>
                  <a:lnTo>
                    <a:pt x="3271182" y="1837637"/>
                  </a:lnTo>
                  <a:lnTo>
                    <a:pt x="0" y="1837637"/>
                  </a:lnTo>
                  <a:close/>
                </a:path>
              </a:pathLst>
            </a:custGeom>
            <a:solidFill>
              <a:srgbClr val="000000">
                <a:alpha val="0"/>
              </a:srgbClr>
            </a:solidFill>
            <a:ln w="12700">
              <a:solidFill>
                <a:srgbClr val="000000"/>
              </a:solidFill>
            </a:ln>
          </p:spPr>
          <p:txBody>
            <a:bodyPr/>
            <a:lstStyle/>
            <a:p>
              <a:endParaRPr lang="pt-BR" dirty="0"/>
            </a:p>
          </p:txBody>
        </p:sp>
        <p:sp>
          <p:nvSpPr>
            <p:cNvPr id="43" name="TextBox 43"/>
            <p:cNvSpPr txBox="1"/>
            <p:nvPr/>
          </p:nvSpPr>
          <p:spPr>
            <a:xfrm>
              <a:off x="0" y="9525"/>
              <a:ext cx="3271185" cy="1828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Avaliação positiva quanto à </a:t>
              </a:r>
              <a:r>
                <a:rPr lang="pt-BR" sz="2100" b="1" dirty="0">
                  <a:solidFill>
                    <a:srgbClr val="000000"/>
                  </a:solidFill>
                  <a:latin typeface="Poppins Bold"/>
                  <a:ea typeface="Poppins Bold"/>
                  <a:cs typeface="Poppins Bold"/>
                  <a:sym typeface="Poppins Bold"/>
                </a:rPr>
                <a:t>limpeza e ao acesso</a:t>
              </a:r>
            </a:p>
          </p:txBody>
        </p:sp>
      </p:grpSp>
      <p:grpSp>
        <p:nvGrpSpPr>
          <p:cNvPr id="44" name="Group 44"/>
          <p:cNvGrpSpPr/>
          <p:nvPr/>
        </p:nvGrpSpPr>
        <p:grpSpPr>
          <a:xfrm>
            <a:off x="11052917" y="2747440"/>
            <a:ext cx="2882318" cy="953422"/>
            <a:chOff x="0" y="0"/>
            <a:chExt cx="3843090" cy="1271230"/>
          </a:xfrm>
        </p:grpSpPr>
        <p:sp>
          <p:nvSpPr>
            <p:cNvPr id="45" name="Freeform 45"/>
            <p:cNvSpPr/>
            <p:nvPr/>
          </p:nvSpPr>
          <p:spPr>
            <a:xfrm>
              <a:off x="0" y="0"/>
              <a:ext cx="3843094" cy="1271230"/>
            </a:xfrm>
            <a:custGeom>
              <a:avLst/>
              <a:gdLst/>
              <a:ahLst/>
              <a:cxnLst/>
              <a:rect l="l" t="t" r="r" b="b"/>
              <a:pathLst>
                <a:path w="3843094" h="1271230">
                  <a:moveTo>
                    <a:pt x="0" y="0"/>
                  </a:moveTo>
                  <a:lnTo>
                    <a:pt x="3843094" y="0"/>
                  </a:lnTo>
                  <a:lnTo>
                    <a:pt x="3843094" y="1271230"/>
                  </a:lnTo>
                  <a:lnTo>
                    <a:pt x="0" y="1271230"/>
                  </a:lnTo>
                  <a:close/>
                </a:path>
              </a:pathLst>
            </a:custGeom>
            <a:solidFill>
              <a:srgbClr val="000000">
                <a:alpha val="0"/>
              </a:srgbClr>
            </a:solidFill>
            <a:ln w="12700">
              <a:solidFill>
                <a:srgbClr val="000000"/>
              </a:solidFill>
            </a:ln>
          </p:spPr>
          <p:txBody>
            <a:bodyPr/>
            <a:lstStyle/>
            <a:p>
              <a:endParaRPr lang="pt-BR" dirty="0"/>
            </a:p>
          </p:txBody>
        </p:sp>
        <p:sp>
          <p:nvSpPr>
            <p:cNvPr id="46" name="TextBox 46"/>
            <p:cNvSpPr txBox="1"/>
            <p:nvPr/>
          </p:nvSpPr>
          <p:spPr>
            <a:xfrm>
              <a:off x="0" y="19050"/>
              <a:ext cx="3843090" cy="125218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Temperatura dos ambientes</a:t>
              </a:r>
            </a:p>
          </p:txBody>
        </p:sp>
      </p:grpSp>
      <p:grpSp>
        <p:nvGrpSpPr>
          <p:cNvPr id="47" name="Group 47"/>
          <p:cNvGrpSpPr/>
          <p:nvPr/>
        </p:nvGrpSpPr>
        <p:grpSpPr>
          <a:xfrm>
            <a:off x="11267387" y="5079137"/>
            <a:ext cx="2453389" cy="2521229"/>
            <a:chOff x="0" y="0"/>
            <a:chExt cx="3271185" cy="3361639"/>
          </a:xfrm>
        </p:grpSpPr>
        <p:sp>
          <p:nvSpPr>
            <p:cNvPr id="48" name="Freeform 48"/>
            <p:cNvSpPr/>
            <p:nvPr/>
          </p:nvSpPr>
          <p:spPr>
            <a:xfrm>
              <a:off x="0" y="0"/>
              <a:ext cx="3271182" cy="3361636"/>
            </a:xfrm>
            <a:custGeom>
              <a:avLst/>
              <a:gdLst/>
              <a:ahLst/>
              <a:cxnLst/>
              <a:rect l="l" t="t" r="r" b="b"/>
              <a:pathLst>
                <a:path w="3271182" h="3361636">
                  <a:moveTo>
                    <a:pt x="0" y="0"/>
                  </a:moveTo>
                  <a:lnTo>
                    <a:pt x="3271182" y="0"/>
                  </a:lnTo>
                  <a:lnTo>
                    <a:pt x="3271182" y="3361636"/>
                  </a:lnTo>
                  <a:lnTo>
                    <a:pt x="0" y="3361636"/>
                  </a:lnTo>
                  <a:close/>
                </a:path>
              </a:pathLst>
            </a:custGeom>
            <a:solidFill>
              <a:srgbClr val="000000">
                <a:alpha val="0"/>
              </a:srgbClr>
            </a:solidFill>
            <a:ln w="12700">
              <a:solidFill>
                <a:srgbClr val="000000"/>
              </a:solidFill>
            </a:ln>
          </p:spPr>
          <p:txBody>
            <a:bodyPr/>
            <a:lstStyle/>
            <a:p>
              <a:endParaRPr lang="pt-BR" dirty="0"/>
            </a:p>
          </p:txBody>
        </p:sp>
        <p:sp>
          <p:nvSpPr>
            <p:cNvPr id="49" name="TextBox 49"/>
            <p:cNvSpPr txBox="1"/>
            <p:nvPr/>
          </p:nvSpPr>
          <p:spPr>
            <a:xfrm>
              <a:off x="0" y="9525"/>
              <a:ext cx="3271185" cy="3352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Descrita como adequada, com espaços ventilados e agradáveis.</a:t>
              </a:r>
            </a:p>
            <a:p>
              <a:pPr algn="ctr">
                <a:lnSpc>
                  <a:spcPts val="2268"/>
                </a:lnSpc>
              </a:pPr>
              <a:r>
                <a:rPr lang="pt-BR" sz="2100" dirty="0">
                  <a:solidFill>
                    <a:srgbClr val="000000"/>
                  </a:solidFill>
                  <a:latin typeface="Poppins"/>
                  <a:ea typeface="Poppins"/>
                  <a:cs typeface="Poppins"/>
                  <a:sym typeface="Poppins"/>
                </a:rPr>
                <a:t>Climatização satisfatória. Conforto.</a:t>
              </a:r>
            </a:p>
          </p:txBody>
        </p:sp>
      </p:grpSp>
      <p:grpSp>
        <p:nvGrpSpPr>
          <p:cNvPr id="50" name="Group 50"/>
          <p:cNvGrpSpPr/>
          <p:nvPr/>
        </p:nvGrpSpPr>
        <p:grpSpPr>
          <a:xfrm>
            <a:off x="14526753" y="2747440"/>
            <a:ext cx="2863407" cy="953422"/>
            <a:chOff x="0" y="0"/>
            <a:chExt cx="3817876" cy="1271230"/>
          </a:xfrm>
        </p:grpSpPr>
        <p:sp>
          <p:nvSpPr>
            <p:cNvPr id="51" name="Freeform 51"/>
            <p:cNvSpPr/>
            <p:nvPr/>
          </p:nvSpPr>
          <p:spPr>
            <a:xfrm>
              <a:off x="0" y="0"/>
              <a:ext cx="3817879" cy="1271230"/>
            </a:xfrm>
            <a:custGeom>
              <a:avLst/>
              <a:gdLst/>
              <a:ahLst/>
              <a:cxnLst/>
              <a:rect l="l" t="t" r="r" b="b"/>
              <a:pathLst>
                <a:path w="3817879" h="1271230">
                  <a:moveTo>
                    <a:pt x="0" y="0"/>
                  </a:moveTo>
                  <a:lnTo>
                    <a:pt x="3817879" y="0"/>
                  </a:lnTo>
                  <a:lnTo>
                    <a:pt x="3817879" y="1271230"/>
                  </a:lnTo>
                  <a:lnTo>
                    <a:pt x="0" y="1271230"/>
                  </a:lnTo>
                  <a:close/>
                </a:path>
              </a:pathLst>
            </a:custGeom>
            <a:solidFill>
              <a:srgbClr val="000000">
                <a:alpha val="0"/>
              </a:srgbClr>
            </a:solidFill>
            <a:ln w="12700">
              <a:solidFill>
                <a:srgbClr val="000000"/>
              </a:solidFill>
            </a:ln>
          </p:spPr>
          <p:txBody>
            <a:bodyPr/>
            <a:lstStyle/>
            <a:p>
              <a:endParaRPr lang="pt-BR" dirty="0"/>
            </a:p>
          </p:txBody>
        </p:sp>
        <p:sp>
          <p:nvSpPr>
            <p:cNvPr id="52" name="TextBox 52"/>
            <p:cNvSpPr txBox="1"/>
            <p:nvPr/>
          </p:nvSpPr>
          <p:spPr>
            <a:xfrm>
              <a:off x="0" y="19050"/>
              <a:ext cx="3817876" cy="1252180"/>
            </a:xfrm>
            <a:prstGeom prst="rect">
              <a:avLst/>
            </a:prstGeom>
          </p:spPr>
          <p:txBody>
            <a:bodyPr lIns="0" tIns="0" rIns="0" bIns="0" rtlCol="0" anchor="ctr"/>
            <a:lstStyle/>
            <a:p>
              <a:pPr algn="ctr">
                <a:lnSpc>
                  <a:spcPts val="2484"/>
                </a:lnSpc>
              </a:pPr>
              <a:r>
                <a:rPr lang="pt-BR" sz="2300" dirty="0">
                  <a:solidFill>
                    <a:srgbClr val="FFFFFF"/>
                  </a:solidFill>
                  <a:latin typeface="Poppins"/>
                  <a:ea typeface="Poppins"/>
                  <a:cs typeface="Poppins"/>
                  <a:sym typeface="Poppins"/>
                </a:rPr>
                <a:t>Há </a:t>
              </a:r>
              <a:r>
                <a:rPr lang="pt-BR" sz="2300" b="1" dirty="0">
                  <a:solidFill>
                    <a:srgbClr val="FFFFFF"/>
                  </a:solidFill>
                  <a:latin typeface="Poppins Bold"/>
                  <a:ea typeface="Poppins Bold"/>
                  <a:cs typeface="Poppins Bold"/>
                  <a:sym typeface="Poppins Bold"/>
                </a:rPr>
                <a:t>excelente recall da sinalização</a:t>
              </a:r>
              <a:r>
                <a:rPr lang="pt-BR" sz="2300" dirty="0">
                  <a:solidFill>
                    <a:srgbClr val="FFFFFF"/>
                  </a:solidFill>
                  <a:latin typeface="Poppins"/>
                  <a:ea typeface="Poppins"/>
                  <a:cs typeface="Poppins"/>
                  <a:sym typeface="Poppins"/>
                </a:rPr>
                <a:t> </a:t>
              </a:r>
            </a:p>
          </p:txBody>
        </p:sp>
      </p:grpSp>
      <p:grpSp>
        <p:nvGrpSpPr>
          <p:cNvPr id="53" name="Group 53"/>
          <p:cNvGrpSpPr/>
          <p:nvPr/>
        </p:nvGrpSpPr>
        <p:grpSpPr>
          <a:xfrm>
            <a:off x="14634758" y="5079137"/>
            <a:ext cx="2647408" cy="3378479"/>
            <a:chOff x="0" y="0"/>
            <a:chExt cx="3529878" cy="4504639"/>
          </a:xfrm>
        </p:grpSpPr>
        <p:sp>
          <p:nvSpPr>
            <p:cNvPr id="54" name="Freeform 54"/>
            <p:cNvSpPr/>
            <p:nvPr/>
          </p:nvSpPr>
          <p:spPr>
            <a:xfrm>
              <a:off x="0" y="0"/>
              <a:ext cx="3529874" cy="4504635"/>
            </a:xfrm>
            <a:custGeom>
              <a:avLst/>
              <a:gdLst/>
              <a:ahLst/>
              <a:cxnLst/>
              <a:rect l="l" t="t" r="r" b="b"/>
              <a:pathLst>
                <a:path w="3529874" h="4504635">
                  <a:moveTo>
                    <a:pt x="0" y="0"/>
                  </a:moveTo>
                  <a:lnTo>
                    <a:pt x="3529874" y="0"/>
                  </a:lnTo>
                  <a:lnTo>
                    <a:pt x="3529874" y="4504635"/>
                  </a:lnTo>
                  <a:lnTo>
                    <a:pt x="0" y="4504635"/>
                  </a:lnTo>
                  <a:close/>
                </a:path>
              </a:pathLst>
            </a:custGeom>
            <a:solidFill>
              <a:srgbClr val="000000">
                <a:alpha val="0"/>
              </a:srgbClr>
            </a:solidFill>
            <a:ln w="12700">
              <a:solidFill>
                <a:srgbClr val="000000"/>
              </a:solidFill>
            </a:ln>
          </p:spPr>
          <p:txBody>
            <a:bodyPr/>
            <a:lstStyle/>
            <a:p>
              <a:endParaRPr lang="pt-BR" dirty="0"/>
            </a:p>
          </p:txBody>
        </p:sp>
        <p:sp>
          <p:nvSpPr>
            <p:cNvPr id="55" name="TextBox 55"/>
            <p:cNvSpPr txBox="1"/>
            <p:nvPr/>
          </p:nvSpPr>
          <p:spPr>
            <a:xfrm>
              <a:off x="0" y="9525"/>
              <a:ext cx="3529878" cy="4495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Especialmente aquela que orienta o acesso aos consultórios, facilitando a circulação e reduzindo inseguranças. Faixas no chão são frequentemente citadas</a:t>
              </a:r>
            </a:p>
          </p:txBody>
        </p:sp>
      </p:grpSp>
      <p:sp>
        <p:nvSpPr>
          <p:cNvPr id="56" name="Freeform 56"/>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57" name="Freeform 57"/>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5"/>
            <a:stretch>
              <a:fillRect t="-10303"/>
            </a:stretch>
          </a:blipFill>
        </p:spPr>
        <p:txBody>
          <a:bodyPr/>
          <a:lstStyle/>
          <a:p>
            <a:endParaRPr lang="pt-BR" dirty="0"/>
          </a:p>
        </p:txBody>
      </p:sp>
      <p:sp>
        <p:nvSpPr>
          <p:cNvPr id="58" name="TextBox 5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879158" y="-136507"/>
            <a:ext cx="9564561" cy="7603826"/>
          </a:xfrm>
          <a:custGeom>
            <a:avLst/>
            <a:gdLst/>
            <a:ahLst/>
            <a:cxnLst/>
            <a:rect l="l" t="t" r="r" b="b"/>
            <a:pathLst>
              <a:path w="9564561" h="7603826">
                <a:moveTo>
                  <a:pt x="9564561" y="0"/>
                </a:moveTo>
                <a:lnTo>
                  <a:pt x="0" y="0"/>
                </a:lnTo>
                <a:lnTo>
                  <a:pt x="0" y="7603825"/>
                </a:lnTo>
                <a:lnTo>
                  <a:pt x="9564561" y="7603825"/>
                </a:lnTo>
                <a:lnTo>
                  <a:pt x="9564561"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grpSp>
        <p:nvGrpSpPr>
          <p:cNvPr id="3" name="Group 3"/>
          <p:cNvGrpSpPr/>
          <p:nvPr/>
        </p:nvGrpSpPr>
        <p:grpSpPr>
          <a:xfrm>
            <a:off x="781301" y="598474"/>
            <a:ext cx="14016800" cy="1045388"/>
            <a:chOff x="0" y="0"/>
            <a:chExt cx="18689066" cy="1393850"/>
          </a:xfrm>
        </p:grpSpPr>
        <p:sp>
          <p:nvSpPr>
            <p:cNvPr id="4" name="Freeform 4"/>
            <p:cNvSpPr/>
            <p:nvPr/>
          </p:nvSpPr>
          <p:spPr>
            <a:xfrm>
              <a:off x="0" y="0"/>
              <a:ext cx="18689065" cy="1393850"/>
            </a:xfrm>
            <a:custGeom>
              <a:avLst/>
              <a:gdLst/>
              <a:ahLst/>
              <a:cxnLst/>
              <a:rect l="l" t="t" r="r" b="b"/>
              <a:pathLst>
                <a:path w="18689065" h="1393850">
                  <a:moveTo>
                    <a:pt x="0" y="0"/>
                  </a:moveTo>
                  <a:lnTo>
                    <a:pt x="18689065" y="0"/>
                  </a:lnTo>
                  <a:lnTo>
                    <a:pt x="18689065" y="1393850"/>
                  </a:lnTo>
                  <a:lnTo>
                    <a:pt x="0" y="1393850"/>
                  </a:lnTo>
                  <a:close/>
                </a:path>
              </a:pathLst>
            </a:custGeom>
            <a:solidFill>
              <a:srgbClr val="000000">
                <a:alpha val="0"/>
              </a:srgbClr>
            </a:solidFill>
            <a:ln w="12700">
              <a:solidFill>
                <a:srgbClr val="000000"/>
              </a:solidFill>
            </a:ln>
          </p:spPr>
          <p:txBody>
            <a:bodyPr/>
            <a:lstStyle/>
            <a:p>
              <a:endParaRPr lang="pt-BR" dirty="0"/>
            </a:p>
          </p:txBody>
        </p:sp>
        <p:sp>
          <p:nvSpPr>
            <p:cNvPr id="5" name="TextBox 5"/>
            <p:cNvSpPr txBox="1"/>
            <p:nvPr/>
          </p:nvSpPr>
          <p:spPr>
            <a:xfrm>
              <a:off x="0" y="133350"/>
              <a:ext cx="18689066" cy="1260500"/>
            </a:xfrm>
            <a:prstGeom prst="rect">
              <a:avLst/>
            </a:prstGeom>
          </p:spPr>
          <p:txBody>
            <a:bodyPr lIns="0" tIns="0" rIns="0" bIns="0" rtlCol="0" anchor="ctr"/>
            <a:lstStyle/>
            <a:p>
              <a:pPr marL="0" lvl="0" indent="0" algn="l">
                <a:lnSpc>
                  <a:spcPts val="3234"/>
                </a:lnSpc>
                <a:spcBef>
                  <a:spcPct val="0"/>
                </a:spcBef>
              </a:pPr>
              <a:r>
                <a:rPr lang="pt-BR" sz="4200" b="1" u="none" strike="noStrike" dirty="0">
                  <a:solidFill>
                    <a:srgbClr val="024C99"/>
                  </a:solidFill>
                  <a:latin typeface="Poppins Bold"/>
                  <a:ea typeface="Poppins Bold"/>
                  <a:cs typeface="Poppins Bold"/>
                  <a:sym typeface="Poppins Bold"/>
                </a:rPr>
                <a:t>Esportes</a:t>
              </a:r>
              <a:r>
                <a:rPr lang="pt-BR" sz="4200" u="none" strike="noStrike" dirty="0">
                  <a:solidFill>
                    <a:srgbClr val="024C99"/>
                  </a:solidFill>
                  <a:latin typeface="Poppins"/>
                  <a:ea typeface="Poppins"/>
                  <a:cs typeface="Poppins"/>
                  <a:sym typeface="Poppins"/>
                </a:rPr>
                <a:t>: leitura mais pragmática e funcional</a:t>
              </a:r>
            </a:p>
          </p:txBody>
        </p:sp>
      </p:grpSp>
      <p:grpSp>
        <p:nvGrpSpPr>
          <p:cNvPr id="6" name="Group 6"/>
          <p:cNvGrpSpPr/>
          <p:nvPr/>
        </p:nvGrpSpPr>
        <p:grpSpPr>
          <a:xfrm>
            <a:off x="489595" y="4209026"/>
            <a:ext cx="3222676" cy="7576966"/>
            <a:chOff x="0" y="0"/>
            <a:chExt cx="4296902" cy="10102621"/>
          </a:xfrm>
        </p:grpSpPr>
        <p:sp>
          <p:nvSpPr>
            <p:cNvPr id="7" name="Freeform 7"/>
            <p:cNvSpPr/>
            <p:nvPr/>
          </p:nvSpPr>
          <p:spPr>
            <a:xfrm>
              <a:off x="0" y="0"/>
              <a:ext cx="4296966" cy="10102622"/>
            </a:xfrm>
            <a:custGeom>
              <a:avLst/>
              <a:gdLst/>
              <a:ahLst/>
              <a:cxnLst/>
              <a:rect l="l" t="t" r="r" b="b"/>
              <a:pathLst>
                <a:path w="4296966" h="10102622">
                  <a:moveTo>
                    <a:pt x="0" y="434944"/>
                  </a:moveTo>
                  <a:cubicBezTo>
                    <a:pt x="0" y="194741"/>
                    <a:pt x="192392" y="0"/>
                    <a:pt x="429697" y="0"/>
                  </a:cubicBezTo>
                  <a:lnTo>
                    <a:pt x="3867271" y="0"/>
                  </a:lnTo>
                  <a:cubicBezTo>
                    <a:pt x="4104576" y="0"/>
                    <a:pt x="4296966" y="194741"/>
                    <a:pt x="4296966" y="434944"/>
                  </a:cubicBezTo>
                  <a:lnTo>
                    <a:pt x="4296966" y="9667677"/>
                  </a:lnTo>
                  <a:cubicBezTo>
                    <a:pt x="4296966" y="9907881"/>
                    <a:pt x="4104576" y="10102622"/>
                    <a:pt x="3867271" y="10102622"/>
                  </a:cubicBezTo>
                  <a:lnTo>
                    <a:pt x="429697" y="10102622"/>
                  </a:lnTo>
                  <a:cubicBezTo>
                    <a:pt x="192392" y="10102621"/>
                    <a:pt x="0" y="9907880"/>
                    <a:pt x="0" y="9667677"/>
                  </a:cubicBezTo>
                  <a:close/>
                </a:path>
              </a:pathLst>
            </a:custGeom>
            <a:solidFill>
              <a:srgbClr val="56AA88"/>
            </a:solidFill>
            <a:ln w="12700">
              <a:solidFill>
                <a:srgbClr val="000000"/>
              </a:solidFill>
            </a:ln>
          </p:spPr>
          <p:txBody>
            <a:bodyPr/>
            <a:lstStyle/>
            <a:p>
              <a:endParaRPr lang="pt-BR" dirty="0"/>
            </a:p>
          </p:txBody>
        </p:sp>
      </p:grpSp>
      <p:grpSp>
        <p:nvGrpSpPr>
          <p:cNvPr id="8" name="Group 8"/>
          <p:cNvGrpSpPr/>
          <p:nvPr/>
        </p:nvGrpSpPr>
        <p:grpSpPr>
          <a:xfrm>
            <a:off x="655943" y="7058361"/>
            <a:ext cx="2871071" cy="4359189"/>
            <a:chOff x="0" y="0"/>
            <a:chExt cx="4296902" cy="6524049"/>
          </a:xfrm>
        </p:grpSpPr>
        <p:sp>
          <p:nvSpPr>
            <p:cNvPr id="9" name="Freeform 9"/>
            <p:cNvSpPr/>
            <p:nvPr/>
          </p:nvSpPr>
          <p:spPr>
            <a:xfrm>
              <a:off x="0" y="0"/>
              <a:ext cx="4296966" cy="6524050"/>
            </a:xfrm>
            <a:custGeom>
              <a:avLst/>
              <a:gdLst/>
              <a:ahLst/>
              <a:cxnLst/>
              <a:rect l="l" t="t" r="r" b="b"/>
              <a:pathLst>
                <a:path w="4296966" h="6524050">
                  <a:moveTo>
                    <a:pt x="0" y="280878"/>
                  </a:moveTo>
                  <a:cubicBezTo>
                    <a:pt x="0" y="125760"/>
                    <a:pt x="192392" y="0"/>
                    <a:pt x="429697" y="0"/>
                  </a:cubicBezTo>
                  <a:lnTo>
                    <a:pt x="3867271" y="0"/>
                  </a:lnTo>
                  <a:cubicBezTo>
                    <a:pt x="4104576" y="0"/>
                    <a:pt x="4296966" y="125760"/>
                    <a:pt x="4296966" y="280878"/>
                  </a:cubicBezTo>
                  <a:lnTo>
                    <a:pt x="4296966" y="6243172"/>
                  </a:lnTo>
                  <a:cubicBezTo>
                    <a:pt x="4296966" y="6398290"/>
                    <a:pt x="4104576" y="6524050"/>
                    <a:pt x="3867271" y="6524050"/>
                  </a:cubicBezTo>
                  <a:lnTo>
                    <a:pt x="429697" y="6524050"/>
                  </a:lnTo>
                  <a:cubicBezTo>
                    <a:pt x="192392" y="6524049"/>
                    <a:pt x="0" y="6398290"/>
                    <a:pt x="0" y="6243172"/>
                  </a:cubicBezTo>
                  <a:close/>
                </a:path>
              </a:pathLst>
            </a:custGeom>
            <a:solidFill>
              <a:srgbClr val="7BB7C2"/>
            </a:solidFill>
            <a:ln w="12700">
              <a:solidFill>
                <a:srgbClr val="000000"/>
              </a:solidFill>
            </a:ln>
          </p:spPr>
          <p:txBody>
            <a:bodyPr/>
            <a:lstStyle/>
            <a:p>
              <a:endParaRPr lang="pt-BR" dirty="0"/>
            </a:p>
          </p:txBody>
        </p:sp>
      </p:grpSp>
      <p:grpSp>
        <p:nvGrpSpPr>
          <p:cNvPr id="10" name="Group 10"/>
          <p:cNvGrpSpPr/>
          <p:nvPr/>
        </p:nvGrpSpPr>
        <p:grpSpPr>
          <a:xfrm>
            <a:off x="7418357" y="4209026"/>
            <a:ext cx="3222676" cy="7576966"/>
            <a:chOff x="0" y="0"/>
            <a:chExt cx="4296902" cy="10102621"/>
          </a:xfrm>
        </p:grpSpPr>
        <p:sp>
          <p:nvSpPr>
            <p:cNvPr id="11" name="Freeform 11"/>
            <p:cNvSpPr/>
            <p:nvPr/>
          </p:nvSpPr>
          <p:spPr>
            <a:xfrm>
              <a:off x="0" y="0"/>
              <a:ext cx="4296966" cy="10102622"/>
            </a:xfrm>
            <a:custGeom>
              <a:avLst/>
              <a:gdLst/>
              <a:ahLst/>
              <a:cxnLst/>
              <a:rect l="l" t="t" r="r" b="b"/>
              <a:pathLst>
                <a:path w="4296966" h="10102622">
                  <a:moveTo>
                    <a:pt x="0" y="434944"/>
                  </a:moveTo>
                  <a:cubicBezTo>
                    <a:pt x="0" y="194741"/>
                    <a:pt x="192392" y="0"/>
                    <a:pt x="429697" y="0"/>
                  </a:cubicBezTo>
                  <a:lnTo>
                    <a:pt x="3867271" y="0"/>
                  </a:lnTo>
                  <a:cubicBezTo>
                    <a:pt x="4104576" y="0"/>
                    <a:pt x="4296966" y="194741"/>
                    <a:pt x="4296966" y="434944"/>
                  </a:cubicBezTo>
                  <a:lnTo>
                    <a:pt x="4296966" y="9667677"/>
                  </a:lnTo>
                  <a:cubicBezTo>
                    <a:pt x="4296966" y="9907881"/>
                    <a:pt x="4104576" y="10102622"/>
                    <a:pt x="3867271" y="10102622"/>
                  </a:cubicBezTo>
                  <a:lnTo>
                    <a:pt x="429697" y="10102622"/>
                  </a:lnTo>
                  <a:cubicBezTo>
                    <a:pt x="192392" y="10102621"/>
                    <a:pt x="0" y="9907880"/>
                    <a:pt x="0" y="9667677"/>
                  </a:cubicBezTo>
                  <a:close/>
                </a:path>
              </a:pathLst>
            </a:custGeom>
            <a:solidFill>
              <a:srgbClr val="56AA88"/>
            </a:solidFill>
            <a:ln w="12700">
              <a:solidFill>
                <a:srgbClr val="000000"/>
              </a:solidFill>
            </a:ln>
          </p:spPr>
          <p:txBody>
            <a:bodyPr/>
            <a:lstStyle/>
            <a:p>
              <a:endParaRPr lang="pt-BR" dirty="0"/>
            </a:p>
          </p:txBody>
        </p:sp>
      </p:grpSp>
      <p:grpSp>
        <p:nvGrpSpPr>
          <p:cNvPr id="12" name="Group 12"/>
          <p:cNvGrpSpPr/>
          <p:nvPr/>
        </p:nvGrpSpPr>
        <p:grpSpPr>
          <a:xfrm>
            <a:off x="10882738" y="4209026"/>
            <a:ext cx="3222676" cy="7576966"/>
            <a:chOff x="0" y="0"/>
            <a:chExt cx="4296902" cy="10102621"/>
          </a:xfrm>
        </p:grpSpPr>
        <p:sp>
          <p:nvSpPr>
            <p:cNvPr id="13" name="Freeform 13"/>
            <p:cNvSpPr/>
            <p:nvPr/>
          </p:nvSpPr>
          <p:spPr>
            <a:xfrm>
              <a:off x="0" y="0"/>
              <a:ext cx="4296966" cy="10102622"/>
            </a:xfrm>
            <a:custGeom>
              <a:avLst/>
              <a:gdLst/>
              <a:ahLst/>
              <a:cxnLst/>
              <a:rect l="l" t="t" r="r" b="b"/>
              <a:pathLst>
                <a:path w="4296966" h="10102622">
                  <a:moveTo>
                    <a:pt x="0" y="434944"/>
                  </a:moveTo>
                  <a:cubicBezTo>
                    <a:pt x="0" y="194741"/>
                    <a:pt x="192392" y="0"/>
                    <a:pt x="429697" y="0"/>
                  </a:cubicBezTo>
                  <a:lnTo>
                    <a:pt x="3867271" y="0"/>
                  </a:lnTo>
                  <a:cubicBezTo>
                    <a:pt x="4104576" y="0"/>
                    <a:pt x="4296966" y="194741"/>
                    <a:pt x="4296966" y="434944"/>
                  </a:cubicBezTo>
                  <a:lnTo>
                    <a:pt x="4296966" y="9667677"/>
                  </a:lnTo>
                  <a:cubicBezTo>
                    <a:pt x="4296966" y="9907881"/>
                    <a:pt x="4104576" y="10102622"/>
                    <a:pt x="3867271" y="10102622"/>
                  </a:cubicBezTo>
                  <a:lnTo>
                    <a:pt x="429697" y="10102622"/>
                  </a:lnTo>
                  <a:cubicBezTo>
                    <a:pt x="192392" y="10102621"/>
                    <a:pt x="0" y="9907880"/>
                    <a:pt x="0" y="9667677"/>
                  </a:cubicBezTo>
                  <a:close/>
                </a:path>
              </a:pathLst>
            </a:custGeom>
            <a:solidFill>
              <a:srgbClr val="56AA88"/>
            </a:solidFill>
            <a:ln w="12700">
              <a:solidFill>
                <a:srgbClr val="000000"/>
              </a:solidFill>
            </a:ln>
          </p:spPr>
          <p:txBody>
            <a:bodyPr/>
            <a:lstStyle/>
            <a:p>
              <a:endParaRPr lang="pt-BR" dirty="0"/>
            </a:p>
          </p:txBody>
        </p:sp>
      </p:grpSp>
      <p:grpSp>
        <p:nvGrpSpPr>
          <p:cNvPr id="14" name="Group 14"/>
          <p:cNvGrpSpPr/>
          <p:nvPr/>
        </p:nvGrpSpPr>
        <p:grpSpPr>
          <a:xfrm>
            <a:off x="7590328" y="7058361"/>
            <a:ext cx="2871071" cy="4359189"/>
            <a:chOff x="0" y="0"/>
            <a:chExt cx="4296902" cy="6524049"/>
          </a:xfrm>
        </p:grpSpPr>
        <p:sp>
          <p:nvSpPr>
            <p:cNvPr id="15" name="Freeform 15"/>
            <p:cNvSpPr/>
            <p:nvPr/>
          </p:nvSpPr>
          <p:spPr>
            <a:xfrm>
              <a:off x="0" y="0"/>
              <a:ext cx="4296966" cy="6524050"/>
            </a:xfrm>
            <a:custGeom>
              <a:avLst/>
              <a:gdLst/>
              <a:ahLst/>
              <a:cxnLst/>
              <a:rect l="l" t="t" r="r" b="b"/>
              <a:pathLst>
                <a:path w="4296966" h="6524050">
                  <a:moveTo>
                    <a:pt x="0" y="280878"/>
                  </a:moveTo>
                  <a:cubicBezTo>
                    <a:pt x="0" y="125760"/>
                    <a:pt x="192392" y="0"/>
                    <a:pt x="429697" y="0"/>
                  </a:cubicBezTo>
                  <a:lnTo>
                    <a:pt x="3867271" y="0"/>
                  </a:lnTo>
                  <a:cubicBezTo>
                    <a:pt x="4104576" y="0"/>
                    <a:pt x="4296966" y="125760"/>
                    <a:pt x="4296966" y="280878"/>
                  </a:cubicBezTo>
                  <a:lnTo>
                    <a:pt x="4296966" y="6243172"/>
                  </a:lnTo>
                  <a:cubicBezTo>
                    <a:pt x="4296966" y="6398290"/>
                    <a:pt x="4104576" y="6524050"/>
                    <a:pt x="3867271" y="6524050"/>
                  </a:cubicBezTo>
                  <a:lnTo>
                    <a:pt x="429697" y="6524050"/>
                  </a:lnTo>
                  <a:cubicBezTo>
                    <a:pt x="192392" y="6524049"/>
                    <a:pt x="0" y="6398290"/>
                    <a:pt x="0" y="6243172"/>
                  </a:cubicBezTo>
                  <a:close/>
                </a:path>
              </a:pathLst>
            </a:custGeom>
            <a:solidFill>
              <a:srgbClr val="7BB7C2"/>
            </a:solidFill>
            <a:ln w="12700">
              <a:solidFill>
                <a:srgbClr val="000000"/>
              </a:solidFill>
            </a:ln>
          </p:spPr>
          <p:txBody>
            <a:bodyPr/>
            <a:lstStyle/>
            <a:p>
              <a:endParaRPr lang="pt-BR" dirty="0"/>
            </a:p>
          </p:txBody>
        </p:sp>
      </p:grpSp>
      <p:grpSp>
        <p:nvGrpSpPr>
          <p:cNvPr id="16" name="Group 16"/>
          <p:cNvGrpSpPr/>
          <p:nvPr/>
        </p:nvGrpSpPr>
        <p:grpSpPr>
          <a:xfrm>
            <a:off x="3953976" y="4209026"/>
            <a:ext cx="3222676" cy="7576966"/>
            <a:chOff x="0" y="0"/>
            <a:chExt cx="4296902" cy="10102621"/>
          </a:xfrm>
        </p:grpSpPr>
        <p:sp>
          <p:nvSpPr>
            <p:cNvPr id="17" name="Freeform 17"/>
            <p:cNvSpPr/>
            <p:nvPr/>
          </p:nvSpPr>
          <p:spPr>
            <a:xfrm>
              <a:off x="0" y="0"/>
              <a:ext cx="4296966" cy="10102622"/>
            </a:xfrm>
            <a:custGeom>
              <a:avLst/>
              <a:gdLst/>
              <a:ahLst/>
              <a:cxnLst/>
              <a:rect l="l" t="t" r="r" b="b"/>
              <a:pathLst>
                <a:path w="4296966" h="10102622">
                  <a:moveTo>
                    <a:pt x="0" y="434944"/>
                  </a:moveTo>
                  <a:cubicBezTo>
                    <a:pt x="0" y="194741"/>
                    <a:pt x="192392" y="0"/>
                    <a:pt x="429697" y="0"/>
                  </a:cubicBezTo>
                  <a:lnTo>
                    <a:pt x="3867271" y="0"/>
                  </a:lnTo>
                  <a:cubicBezTo>
                    <a:pt x="4104576" y="0"/>
                    <a:pt x="4296966" y="194741"/>
                    <a:pt x="4296966" y="434944"/>
                  </a:cubicBezTo>
                  <a:lnTo>
                    <a:pt x="4296966" y="9667677"/>
                  </a:lnTo>
                  <a:cubicBezTo>
                    <a:pt x="4296966" y="9907881"/>
                    <a:pt x="4104576" y="10102622"/>
                    <a:pt x="3867271" y="10102622"/>
                  </a:cubicBezTo>
                  <a:lnTo>
                    <a:pt x="429697" y="10102622"/>
                  </a:lnTo>
                  <a:cubicBezTo>
                    <a:pt x="192392" y="10102621"/>
                    <a:pt x="0" y="9907880"/>
                    <a:pt x="0" y="9667677"/>
                  </a:cubicBezTo>
                  <a:close/>
                </a:path>
              </a:pathLst>
            </a:custGeom>
            <a:solidFill>
              <a:srgbClr val="56AA88"/>
            </a:solidFill>
            <a:ln w="12700">
              <a:solidFill>
                <a:srgbClr val="000000"/>
              </a:solidFill>
            </a:ln>
          </p:spPr>
          <p:txBody>
            <a:bodyPr/>
            <a:lstStyle/>
            <a:p>
              <a:endParaRPr lang="pt-BR" dirty="0"/>
            </a:p>
          </p:txBody>
        </p:sp>
      </p:grpSp>
      <p:grpSp>
        <p:nvGrpSpPr>
          <p:cNvPr id="18" name="Group 18"/>
          <p:cNvGrpSpPr/>
          <p:nvPr/>
        </p:nvGrpSpPr>
        <p:grpSpPr>
          <a:xfrm>
            <a:off x="4129779" y="7058361"/>
            <a:ext cx="2871071" cy="4359189"/>
            <a:chOff x="0" y="0"/>
            <a:chExt cx="4296902" cy="6524049"/>
          </a:xfrm>
        </p:grpSpPr>
        <p:sp>
          <p:nvSpPr>
            <p:cNvPr id="19" name="Freeform 19"/>
            <p:cNvSpPr/>
            <p:nvPr/>
          </p:nvSpPr>
          <p:spPr>
            <a:xfrm>
              <a:off x="0" y="0"/>
              <a:ext cx="4296966" cy="6524050"/>
            </a:xfrm>
            <a:custGeom>
              <a:avLst/>
              <a:gdLst/>
              <a:ahLst/>
              <a:cxnLst/>
              <a:rect l="l" t="t" r="r" b="b"/>
              <a:pathLst>
                <a:path w="4296966" h="6524050">
                  <a:moveTo>
                    <a:pt x="0" y="280878"/>
                  </a:moveTo>
                  <a:cubicBezTo>
                    <a:pt x="0" y="125760"/>
                    <a:pt x="192392" y="0"/>
                    <a:pt x="429697" y="0"/>
                  </a:cubicBezTo>
                  <a:lnTo>
                    <a:pt x="3867271" y="0"/>
                  </a:lnTo>
                  <a:cubicBezTo>
                    <a:pt x="4104576" y="0"/>
                    <a:pt x="4296966" y="125760"/>
                    <a:pt x="4296966" y="280878"/>
                  </a:cubicBezTo>
                  <a:lnTo>
                    <a:pt x="4296966" y="6243172"/>
                  </a:lnTo>
                  <a:cubicBezTo>
                    <a:pt x="4296966" y="6398290"/>
                    <a:pt x="4104576" y="6524050"/>
                    <a:pt x="3867271" y="6524050"/>
                  </a:cubicBezTo>
                  <a:lnTo>
                    <a:pt x="429697" y="6524050"/>
                  </a:lnTo>
                  <a:cubicBezTo>
                    <a:pt x="192392" y="6524049"/>
                    <a:pt x="0" y="6398290"/>
                    <a:pt x="0" y="6243172"/>
                  </a:cubicBezTo>
                  <a:close/>
                </a:path>
              </a:pathLst>
            </a:custGeom>
            <a:solidFill>
              <a:srgbClr val="7BB7C2"/>
            </a:solidFill>
            <a:ln w="12700">
              <a:solidFill>
                <a:srgbClr val="000000"/>
              </a:solidFill>
            </a:ln>
          </p:spPr>
          <p:txBody>
            <a:bodyPr/>
            <a:lstStyle/>
            <a:p>
              <a:endParaRPr lang="pt-BR" dirty="0"/>
            </a:p>
          </p:txBody>
        </p:sp>
      </p:grpSp>
      <p:grpSp>
        <p:nvGrpSpPr>
          <p:cNvPr id="20" name="Group 20"/>
          <p:cNvGrpSpPr/>
          <p:nvPr/>
        </p:nvGrpSpPr>
        <p:grpSpPr>
          <a:xfrm>
            <a:off x="11064164" y="7058361"/>
            <a:ext cx="2871071" cy="4359189"/>
            <a:chOff x="0" y="0"/>
            <a:chExt cx="4296902" cy="6524049"/>
          </a:xfrm>
        </p:grpSpPr>
        <p:sp>
          <p:nvSpPr>
            <p:cNvPr id="21" name="Freeform 21"/>
            <p:cNvSpPr/>
            <p:nvPr/>
          </p:nvSpPr>
          <p:spPr>
            <a:xfrm>
              <a:off x="0" y="0"/>
              <a:ext cx="4296966" cy="6524050"/>
            </a:xfrm>
            <a:custGeom>
              <a:avLst/>
              <a:gdLst/>
              <a:ahLst/>
              <a:cxnLst/>
              <a:rect l="l" t="t" r="r" b="b"/>
              <a:pathLst>
                <a:path w="4296966" h="6524050">
                  <a:moveTo>
                    <a:pt x="0" y="280878"/>
                  </a:moveTo>
                  <a:cubicBezTo>
                    <a:pt x="0" y="125760"/>
                    <a:pt x="192392" y="0"/>
                    <a:pt x="429697" y="0"/>
                  </a:cubicBezTo>
                  <a:lnTo>
                    <a:pt x="3867271" y="0"/>
                  </a:lnTo>
                  <a:cubicBezTo>
                    <a:pt x="4104576" y="0"/>
                    <a:pt x="4296966" y="125760"/>
                    <a:pt x="4296966" y="280878"/>
                  </a:cubicBezTo>
                  <a:lnTo>
                    <a:pt x="4296966" y="6243172"/>
                  </a:lnTo>
                  <a:cubicBezTo>
                    <a:pt x="4296966" y="6398290"/>
                    <a:pt x="4104576" y="6524050"/>
                    <a:pt x="3867271" y="6524050"/>
                  </a:cubicBezTo>
                  <a:lnTo>
                    <a:pt x="429697" y="6524050"/>
                  </a:lnTo>
                  <a:cubicBezTo>
                    <a:pt x="192392" y="6524049"/>
                    <a:pt x="0" y="6398290"/>
                    <a:pt x="0" y="6243172"/>
                  </a:cubicBezTo>
                  <a:close/>
                </a:path>
              </a:pathLst>
            </a:custGeom>
            <a:solidFill>
              <a:srgbClr val="7BB7C2"/>
            </a:solidFill>
            <a:ln w="12700">
              <a:solidFill>
                <a:srgbClr val="000000"/>
              </a:solidFill>
            </a:ln>
          </p:spPr>
          <p:txBody>
            <a:bodyPr/>
            <a:lstStyle/>
            <a:p>
              <a:endParaRPr lang="pt-BR" dirty="0"/>
            </a:p>
          </p:txBody>
        </p:sp>
      </p:grpSp>
      <p:grpSp>
        <p:nvGrpSpPr>
          <p:cNvPr id="22" name="Group 22"/>
          <p:cNvGrpSpPr/>
          <p:nvPr/>
        </p:nvGrpSpPr>
        <p:grpSpPr>
          <a:xfrm>
            <a:off x="14347119" y="4209026"/>
            <a:ext cx="3222676" cy="7576966"/>
            <a:chOff x="0" y="0"/>
            <a:chExt cx="4296902" cy="10102621"/>
          </a:xfrm>
        </p:grpSpPr>
        <p:sp>
          <p:nvSpPr>
            <p:cNvPr id="23" name="Freeform 23"/>
            <p:cNvSpPr/>
            <p:nvPr/>
          </p:nvSpPr>
          <p:spPr>
            <a:xfrm>
              <a:off x="0" y="0"/>
              <a:ext cx="4296966" cy="10102622"/>
            </a:xfrm>
            <a:custGeom>
              <a:avLst/>
              <a:gdLst/>
              <a:ahLst/>
              <a:cxnLst/>
              <a:rect l="l" t="t" r="r" b="b"/>
              <a:pathLst>
                <a:path w="4296966" h="10102622">
                  <a:moveTo>
                    <a:pt x="0" y="434944"/>
                  </a:moveTo>
                  <a:cubicBezTo>
                    <a:pt x="0" y="194741"/>
                    <a:pt x="192392" y="0"/>
                    <a:pt x="429697" y="0"/>
                  </a:cubicBezTo>
                  <a:lnTo>
                    <a:pt x="3867271" y="0"/>
                  </a:lnTo>
                  <a:cubicBezTo>
                    <a:pt x="4104576" y="0"/>
                    <a:pt x="4296966" y="194741"/>
                    <a:pt x="4296966" y="434944"/>
                  </a:cubicBezTo>
                  <a:lnTo>
                    <a:pt x="4296966" y="9667677"/>
                  </a:lnTo>
                  <a:cubicBezTo>
                    <a:pt x="4296966" y="9907881"/>
                    <a:pt x="4104576" y="10102622"/>
                    <a:pt x="3867271" y="10102622"/>
                  </a:cubicBezTo>
                  <a:lnTo>
                    <a:pt x="429697" y="10102622"/>
                  </a:lnTo>
                  <a:cubicBezTo>
                    <a:pt x="192392" y="10102621"/>
                    <a:pt x="0" y="9907880"/>
                    <a:pt x="0" y="9667677"/>
                  </a:cubicBezTo>
                  <a:close/>
                </a:path>
              </a:pathLst>
            </a:custGeom>
            <a:solidFill>
              <a:srgbClr val="56AA88"/>
            </a:solidFill>
            <a:ln w="12700">
              <a:solidFill>
                <a:srgbClr val="000000"/>
              </a:solidFill>
            </a:ln>
          </p:spPr>
          <p:txBody>
            <a:bodyPr/>
            <a:lstStyle/>
            <a:p>
              <a:endParaRPr lang="pt-BR" dirty="0"/>
            </a:p>
          </p:txBody>
        </p:sp>
      </p:grpSp>
      <p:grpSp>
        <p:nvGrpSpPr>
          <p:cNvPr id="24" name="Group 24"/>
          <p:cNvGrpSpPr/>
          <p:nvPr/>
        </p:nvGrpSpPr>
        <p:grpSpPr>
          <a:xfrm>
            <a:off x="14519089" y="7058361"/>
            <a:ext cx="2871071" cy="4359189"/>
            <a:chOff x="0" y="0"/>
            <a:chExt cx="4296902" cy="6524049"/>
          </a:xfrm>
        </p:grpSpPr>
        <p:sp>
          <p:nvSpPr>
            <p:cNvPr id="25" name="Freeform 25"/>
            <p:cNvSpPr/>
            <p:nvPr/>
          </p:nvSpPr>
          <p:spPr>
            <a:xfrm>
              <a:off x="0" y="0"/>
              <a:ext cx="4296966" cy="6524050"/>
            </a:xfrm>
            <a:custGeom>
              <a:avLst/>
              <a:gdLst/>
              <a:ahLst/>
              <a:cxnLst/>
              <a:rect l="l" t="t" r="r" b="b"/>
              <a:pathLst>
                <a:path w="4296966" h="6524050">
                  <a:moveTo>
                    <a:pt x="0" y="280878"/>
                  </a:moveTo>
                  <a:cubicBezTo>
                    <a:pt x="0" y="125760"/>
                    <a:pt x="192392" y="0"/>
                    <a:pt x="429697" y="0"/>
                  </a:cubicBezTo>
                  <a:lnTo>
                    <a:pt x="3867271" y="0"/>
                  </a:lnTo>
                  <a:cubicBezTo>
                    <a:pt x="4104576" y="0"/>
                    <a:pt x="4296966" y="125760"/>
                    <a:pt x="4296966" y="280878"/>
                  </a:cubicBezTo>
                  <a:lnTo>
                    <a:pt x="4296966" y="6243172"/>
                  </a:lnTo>
                  <a:cubicBezTo>
                    <a:pt x="4296966" y="6398290"/>
                    <a:pt x="4104576" y="6524050"/>
                    <a:pt x="3867271" y="6524050"/>
                  </a:cubicBezTo>
                  <a:lnTo>
                    <a:pt x="429697" y="6524050"/>
                  </a:lnTo>
                  <a:cubicBezTo>
                    <a:pt x="192392" y="6524049"/>
                    <a:pt x="0" y="6398290"/>
                    <a:pt x="0" y="6243172"/>
                  </a:cubicBezTo>
                  <a:close/>
                </a:path>
              </a:pathLst>
            </a:custGeom>
            <a:solidFill>
              <a:srgbClr val="7BB7C2"/>
            </a:solidFill>
            <a:ln w="12700">
              <a:solidFill>
                <a:srgbClr val="000000"/>
              </a:solidFill>
            </a:ln>
          </p:spPr>
          <p:txBody>
            <a:bodyPr/>
            <a:lstStyle/>
            <a:p>
              <a:endParaRPr lang="pt-BR" dirty="0"/>
            </a:p>
          </p:txBody>
        </p:sp>
      </p:grpSp>
      <p:grpSp>
        <p:nvGrpSpPr>
          <p:cNvPr id="26" name="Group 26"/>
          <p:cNvGrpSpPr/>
          <p:nvPr/>
        </p:nvGrpSpPr>
        <p:grpSpPr>
          <a:xfrm>
            <a:off x="674854" y="5095273"/>
            <a:ext cx="2852160" cy="1200607"/>
            <a:chOff x="0" y="0"/>
            <a:chExt cx="3802880" cy="1600810"/>
          </a:xfrm>
        </p:grpSpPr>
        <p:sp>
          <p:nvSpPr>
            <p:cNvPr id="27" name="Freeform 27"/>
            <p:cNvSpPr/>
            <p:nvPr/>
          </p:nvSpPr>
          <p:spPr>
            <a:xfrm>
              <a:off x="0" y="0"/>
              <a:ext cx="3802884" cy="1600810"/>
            </a:xfrm>
            <a:custGeom>
              <a:avLst/>
              <a:gdLst/>
              <a:ahLst/>
              <a:cxnLst/>
              <a:rect l="l" t="t" r="r" b="b"/>
              <a:pathLst>
                <a:path w="3802884" h="1600810">
                  <a:moveTo>
                    <a:pt x="0" y="0"/>
                  </a:moveTo>
                  <a:lnTo>
                    <a:pt x="3802884" y="0"/>
                  </a:lnTo>
                  <a:lnTo>
                    <a:pt x="3802884" y="1600810"/>
                  </a:lnTo>
                  <a:lnTo>
                    <a:pt x="0" y="1600810"/>
                  </a:lnTo>
                  <a:close/>
                </a:path>
              </a:pathLst>
            </a:custGeom>
            <a:solidFill>
              <a:srgbClr val="000000">
                <a:alpha val="0"/>
              </a:srgbClr>
            </a:solidFill>
            <a:ln w="12700">
              <a:solidFill>
                <a:srgbClr val="000000"/>
              </a:solidFill>
            </a:ln>
          </p:spPr>
          <p:txBody>
            <a:bodyPr/>
            <a:lstStyle/>
            <a:p>
              <a:endParaRPr lang="pt-BR" dirty="0"/>
            </a:p>
          </p:txBody>
        </p:sp>
        <p:sp>
          <p:nvSpPr>
            <p:cNvPr id="28" name="TextBox 28"/>
            <p:cNvSpPr txBox="1"/>
            <p:nvPr/>
          </p:nvSpPr>
          <p:spPr>
            <a:xfrm>
              <a:off x="0" y="19050"/>
              <a:ext cx="3802880" cy="15817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Reconhecimento das reformas e modernizações</a:t>
              </a:r>
            </a:p>
          </p:txBody>
        </p:sp>
      </p:grpSp>
      <p:grpSp>
        <p:nvGrpSpPr>
          <p:cNvPr id="29" name="Group 29"/>
          <p:cNvGrpSpPr/>
          <p:nvPr/>
        </p:nvGrpSpPr>
        <p:grpSpPr>
          <a:xfrm>
            <a:off x="781301" y="7194019"/>
            <a:ext cx="2639275" cy="1092479"/>
            <a:chOff x="0" y="0"/>
            <a:chExt cx="3519034" cy="1456639"/>
          </a:xfrm>
        </p:grpSpPr>
        <p:sp>
          <p:nvSpPr>
            <p:cNvPr id="30" name="Freeform 30"/>
            <p:cNvSpPr/>
            <p:nvPr/>
          </p:nvSpPr>
          <p:spPr>
            <a:xfrm>
              <a:off x="0" y="0"/>
              <a:ext cx="3519031" cy="1456638"/>
            </a:xfrm>
            <a:custGeom>
              <a:avLst/>
              <a:gdLst/>
              <a:ahLst/>
              <a:cxnLst/>
              <a:rect l="l" t="t" r="r" b="b"/>
              <a:pathLst>
                <a:path w="3519031" h="1456638">
                  <a:moveTo>
                    <a:pt x="0" y="0"/>
                  </a:moveTo>
                  <a:lnTo>
                    <a:pt x="3519031" y="0"/>
                  </a:lnTo>
                  <a:lnTo>
                    <a:pt x="3519031" y="1456638"/>
                  </a:lnTo>
                  <a:lnTo>
                    <a:pt x="0" y="1456638"/>
                  </a:lnTo>
                  <a:close/>
                </a:path>
              </a:pathLst>
            </a:custGeom>
            <a:solidFill>
              <a:srgbClr val="000000">
                <a:alpha val="0"/>
              </a:srgbClr>
            </a:solidFill>
            <a:ln w="12700">
              <a:solidFill>
                <a:srgbClr val="000000"/>
              </a:solidFill>
            </a:ln>
          </p:spPr>
          <p:txBody>
            <a:bodyPr/>
            <a:lstStyle/>
            <a:p>
              <a:endParaRPr lang="pt-BR" dirty="0"/>
            </a:p>
          </p:txBody>
        </p:sp>
        <p:sp>
          <p:nvSpPr>
            <p:cNvPr id="31" name="TextBox 31"/>
            <p:cNvSpPr txBox="1"/>
            <p:nvPr/>
          </p:nvSpPr>
          <p:spPr>
            <a:xfrm>
              <a:off x="0" y="9525"/>
              <a:ext cx="3519034" cy="1447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Percebidas como avanço em relação à estrutura anterior</a:t>
              </a:r>
            </a:p>
          </p:txBody>
        </p:sp>
      </p:grpSp>
      <p:grpSp>
        <p:nvGrpSpPr>
          <p:cNvPr id="32" name="Group 32"/>
          <p:cNvGrpSpPr/>
          <p:nvPr/>
        </p:nvGrpSpPr>
        <p:grpSpPr>
          <a:xfrm>
            <a:off x="4123669" y="5095273"/>
            <a:ext cx="2883290" cy="1200607"/>
            <a:chOff x="0" y="0"/>
            <a:chExt cx="3844387" cy="1600810"/>
          </a:xfrm>
        </p:grpSpPr>
        <p:sp>
          <p:nvSpPr>
            <p:cNvPr id="33" name="Freeform 33"/>
            <p:cNvSpPr/>
            <p:nvPr/>
          </p:nvSpPr>
          <p:spPr>
            <a:xfrm>
              <a:off x="0" y="0"/>
              <a:ext cx="3844391" cy="1600810"/>
            </a:xfrm>
            <a:custGeom>
              <a:avLst/>
              <a:gdLst/>
              <a:ahLst/>
              <a:cxnLst/>
              <a:rect l="l" t="t" r="r" b="b"/>
              <a:pathLst>
                <a:path w="3844391" h="1600810">
                  <a:moveTo>
                    <a:pt x="0" y="0"/>
                  </a:moveTo>
                  <a:lnTo>
                    <a:pt x="3844391" y="0"/>
                  </a:lnTo>
                  <a:lnTo>
                    <a:pt x="3844391" y="1600810"/>
                  </a:lnTo>
                  <a:lnTo>
                    <a:pt x="0" y="1600810"/>
                  </a:lnTo>
                  <a:close/>
                </a:path>
              </a:pathLst>
            </a:custGeom>
            <a:solidFill>
              <a:srgbClr val="000000">
                <a:alpha val="0"/>
              </a:srgbClr>
            </a:solidFill>
            <a:ln w="12700">
              <a:solidFill>
                <a:srgbClr val="000000"/>
              </a:solidFill>
            </a:ln>
          </p:spPr>
          <p:txBody>
            <a:bodyPr/>
            <a:lstStyle/>
            <a:p>
              <a:endParaRPr lang="pt-BR" dirty="0"/>
            </a:p>
          </p:txBody>
        </p:sp>
        <p:sp>
          <p:nvSpPr>
            <p:cNvPr id="34" name="TextBox 34"/>
            <p:cNvSpPr txBox="1"/>
            <p:nvPr/>
          </p:nvSpPr>
          <p:spPr>
            <a:xfrm>
              <a:off x="0" y="19050"/>
              <a:ext cx="3844387" cy="15817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Funcionalidade dos espaços esportivos</a:t>
              </a:r>
            </a:p>
          </p:txBody>
        </p:sp>
      </p:grpSp>
      <p:grpSp>
        <p:nvGrpSpPr>
          <p:cNvPr id="35" name="Group 35"/>
          <p:cNvGrpSpPr/>
          <p:nvPr/>
        </p:nvGrpSpPr>
        <p:grpSpPr>
          <a:xfrm>
            <a:off x="4338625" y="7194019"/>
            <a:ext cx="2453389" cy="1378229"/>
            <a:chOff x="0" y="0"/>
            <a:chExt cx="3271185" cy="1837639"/>
          </a:xfrm>
        </p:grpSpPr>
        <p:sp>
          <p:nvSpPr>
            <p:cNvPr id="36" name="Freeform 36"/>
            <p:cNvSpPr/>
            <p:nvPr/>
          </p:nvSpPr>
          <p:spPr>
            <a:xfrm>
              <a:off x="0" y="0"/>
              <a:ext cx="3271182" cy="1837637"/>
            </a:xfrm>
            <a:custGeom>
              <a:avLst/>
              <a:gdLst/>
              <a:ahLst/>
              <a:cxnLst/>
              <a:rect l="l" t="t" r="r" b="b"/>
              <a:pathLst>
                <a:path w="3271182" h="1837637">
                  <a:moveTo>
                    <a:pt x="0" y="0"/>
                  </a:moveTo>
                  <a:lnTo>
                    <a:pt x="3271182" y="0"/>
                  </a:lnTo>
                  <a:lnTo>
                    <a:pt x="3271182" y="1837637"/>
                  </a:lnTo>
                  <a:lnTo>
                    <a:pt x="0" y="1837637"/>
                  </a:lnTo>
                  <a:close/>
                </a:path>
              </a:pathLst>
            </a:custGeom>
            <a:solidFill>
              <a:srgbClr val="000000">
                <a:alpha val="0"/>
              </a:srgbClr>
            </a:solidFill>
            <a:ln w="12700">
              <a:solidFill>
                <a:srgbClr val="000000"/>
              </a:solidFill>
            </a:ln>
          </p:spPr>
          <p:txBody>
            <a:bodyPr/>
            <a:lstStyle/>
            <a:p>
              <a:endParaRPr lang="pt-BR" dirty="0"/>
            </a:p>
          </p:txBody>
        </p:sp>
        <p:sp>
          <p:nvSpPr>
            <p:cNvPr id="37" name="TextBox 37"/>
            <p:cNvSpPr txBox="1"/>
            <p:nvPr/>
          </p:nvSpPr>
          <p:spPr>
            <a:xfrm>
              <a:off x="0" y="9525"/>
              <a:ext cx="3271185" cy="1828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Avaliados como adequados à prática das atividades</a:t>
              </a:r>
            </a:p>
          </p:txBody>
        </p:sp>
      </p:grpSp>
      <p:grpSp>
        <p:nvGrpSpPr>
          <p:cNvPr id="38" name="Group 38"/>
          <p:cNvGrpSpPr/>
          <p:nvPr/>
        </p:nvGrpSpPr>
        <p:grpSpPr>
          <a:xfrm>
            <a:off x="7597992" y="4811197"/>
            <a:ext cx="2863407" cy="1829257"/>
            <a:chOff x="0" y="0"/>
            <a:chExt cx="3817876" cy="2439010"/>
          </a:xfrm>
        </p:grpSpPr>
        <p:sp>
          <p:nvSpPr>
            <p:cNvPr id="39" name="Freeform 39"/>
            <p:cNvSpPr/>
            <p:nvPr/>
          </p:nvSpPr>
          <p:spPr>
            <a:xfrm>
              <a:off x="0" y="0"/>
              <a:ext cx="3817879" cy="2439010"/>
            </a:xfrm>
            <a:custGeom>
              <a:avLst/>
              <a:gdLst/>
              <a:ahLst/>
              <a:cxnLst/>
              <a:rect l="l" t="t" r="r" b="b"/>
              <a:pathLst>
                <a:path w="3817879" h="2439010">
                  <a:moveTo>
                    <a:pt x="0" y="0"/>
                  </a:moveTo>
                  <a:lnTo>
                    <a:pt x="3817879" y="0"/>
                  </a:lnTo>
                  <a:lnTo>
                    <a:pt x="3817879" y="2439010"/>
                  </a:lnTo>
                  <a:lnTo>
                    <a:pt x="0" y="2439010"/>
                  </a:lnTo>
                  <a:close/>
                </a:path>
              </a:pathLst>
            </a:custGeom>
            <a:solidFill>
              <a:srgbClr val="000000">
                <a:alpha val="0"/>
              </a:srgbClr>
            </a:solidFill>
            <a:ln w="12700">
              <a:solidFill>
                <a:srgbClr val="000000"/>
              </a:solidFill>
            </a:ln>
          </p:spPr>
          <p:txBody>
            <a:bodyPr/>
            <a:lstStyle/>
            <a:p>
              <a:endParaRPr lang="pt-BR" dirty="0"/>
            </a:p>
          </p:txBody>
        </p:sp>
        <p:sp>
          <p:nvSpPr>
            <p:cNvPr id="40" name="TextBox 40"/>
            <p:cNvSpPr txBox="1"/>
            <p:nvPr/>
          </p:nvSpPr>
          <p:spPr>
            <a:xfrm>
              <a:off x="0" y="19050"/>
              <a:ext cx="3817876" cy="24199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Manutenção e limpeza</a:t>
              </a:r>
              <a:r>
                <a:rPr lang="pt-BR" sz="2300" dirty="0">
                  <a:solidFill>
                    <a:srgbClr val="FFFFFF"/>
                  </a:solidFill>
                  <a:latin typeface="Poppins"/>
                  <a:ea typeface="Poppins"/>
                  <a:cs typeface="Poppins"/>
                  <a:sym typeface="Poppins"/>
                </a:rPr>
                <a:t> dos ambientes, consideradas satisfatórias. </a:t>
              </a:r>
            </a:p>
          </p:txBody>
        </p:sp>
      </p:grpSp>
      <p:grpSp>
        <p:nvGrpSpPr>
          <p:cNvPr id="41" name="Group 41"/>
          <p:cNvGrpSpPr/>
          <p:nvPr/>
        </p:nvGrpSpPr>
        <p:grpSpPr>
          <a:xfrm>
            <a:off x="7803006" y="7194019"/>
            <a:ext cx="2453389" cy="2521229"/>
            <a:chOff x="0" y="0"/>
            <a:chExt cx="3271185" cy="3361639"/>
          </a:xfrm>
        </p:grpSpPr>
        <p:sp>
          <p:nvSpPr>
            <p:cNvPr id="42" name="Freeform 42"/>
            <p:cNvSpPr/>
            <p:nvPr/>
          </p:nvSpPr>
          <p:spPr>
            <a:xfrm>
              <a:off x="0" y="0"/>
              <a:ext cx="3271182" cy="3361636"/>
            </a:xfrm>
            <a:custGeom>
              <a:avLst/>
              <a:gdLst/>
              <a:ahLst/>
              <a:cxnLst/>
              <a:rect l="l" t="t" r="r" b="b"/>
              <a:pathLst>
                <a:path w="3271182" h="3361636">
                  <a:moveTo>
                    <a:pt x="0" y="0"/>
                  </a:moveTo>
                  <a:lnTo>
                    <a:pt x="3271182" y="0"/>
                  </a:lnTo>
                  <a:lnTo>
                    <a:pt x="3271182" y="3361636"/>
                  </a:lnTo>
                  <a:lnTo>
                    <a:pt x="0" y="3361636"/>
                  </a:lnTo>
                  <a:close/>
                </a:path>
              </a:pathLst>
            </a:custGeom>
            <a:solidFill>
              <a:srgbClr val="000000">
                <a:alpha val="0"/>
              </a:srgbClr>
            </a:solidFill>
            <a:ln w="12700">
              <a:solidFill>
                <a:srgbClr val="000000"/>
              </a:solidFill>
            </a:ln>
          </p:spPr>
          <p:txBody>
            <a:bodyPr/>
            <a:lstStyle/>
            <a:p>
              <a:endParaRPr lang="pt-BR" dirty="0"/>
            </a:p>
          </p:txBody>
        </p:sp>
        <p:sp>
          <p:nvSpPr>
            <p:cNvPr id="43" name="TextBox 43"/>
            <p:cNvSpPr txBox="1"/>
            <p:nvPr/>
          </p:nvSpPr>
          <p:spPr>
            <a:xfrm>
              <a:off x="0" y="9525"/>
              <a:ext cx="3271185" cy="3352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Pontualmente foi relatado insatisfação acerca da falta de zelo no piso onde o tatame de lutas está posicionado.</a:t>
              </a:r>
            </a:p>
          </p:txBody>
        </p:sp>
      </p:grpSp>
      <p:grpSp>
        <p:nvGrpSpPr>
          <p:cNvPr id="44" name="Group 44"/>
          <p:cNvGrpSpPr/>
          <p:nvPr/>
        </p:nvGrpSpPr>
        <p:grpSpPr>
          <a:xfrm>
            <a:off x="11052917" y="4527121"/>
            <a:ext cx="2882318" cy="2457907"/>
            <a:chOff x="0" y="0"/>
            <a:chExt cx="3843090" cy="3277210"/>
          </a:xfrm>
        </p:grpSpPr>
        <p:sp>
          <p:nvSpPr>
            <p:cNvPr id="45" name="Freeform 45"/>
            <p:cNvSpPr/>
            <p:nvPr/>
          </p:nvSpPr>
          <p:spPr>
            <a:xfrm>
              <a:off x="0" y="0"/>
              <a:ext cx="3843094" cy="3277210"/>
            </a:xfrm>
            <a:custGeom>
              <a:avLst/>
              <a:gdLst/>
              <a:ahLst/>
              <a:cxnLst/>
              <a:rect l="l" t="t" r="r" b="b"/>
              <a:pathLst>
                <a:path w="3843094" h="3277210">
                  <a:moveTo>
                    <a:pt x="0" y="0"/>
                  </a:moveTo>
                  <a:lnTo>
                    <a:pt x="3843094" y="0"/>
                  </a:lnTo>
                  <a:lnTo>
                    <a:pt x="3843094" y="3277210"/>
                  </a:lnTo>
                  <a:lnTo>
                    <a:pt x="0" y="3277210"/>
                  </a:lnTo>
                  <a:close/>
                </a:path>
              </a:pathLst>
            </a:custGeom>
            <a:solidFill>
              <a:srgbClr val="000000">
                <a:alpha val="0"/>
              </a:srgbClr>
            </a:solidFill>
            <a:ln w="12700">
              <a:solidFill>
                <a:srgbClr val="000000"/>
              </a:solidFill>
            </a:ln>
          </p:spPr>
          <p:txBody>
            <a:bodyPr/>
            <a:lstStyle/>
            <a:p>
              <a:endParaRPr lang="pt-BR" dirty="0"/>
            </a:p>
          </p:txBody>
        </p:sp>
        <p:sp>
          <p:nvSpPr>
            <p:cNvPr id="46" name="TextBox 46"/>
            <p:cNvSpPr txBox="1"/>
            <p:nvPr/>
          </p:nvSpPr>
          <p:spPr>
            <a:xfrm>
              <a:off x="0" y="19050"/>
              <a:ext cx="3843090" cy="32581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Banheiros e vestiários</a:t>
              </a:r>
              <a:r>
                <a:rPr lang="pt-BR" sz="2300" dirty="0">
                  <a:solidFill>
                    <a:srgbClr val="FFFFFF"/>
                  </a:solidFill>
                  <a:latin typeface="Poppins"/>
                  <a:ea typeface="Poppins"/>
                  <a:cs typeface="Poppins"/>
                  <a:sym typeface="Poppins"/>
                </a:rPr>
                <a:t> como apoio à rotina esportiva, com avaliação positiva quanto à estrutura e à higiene. </a:t>
              </a:r>
            </a:p>
          </p:txBody>
        </p:sp>
      </p:grpSp>
      <p:grpSp>
        <p:nvGrpSpPr>
          <p:cNvPr id="47" name="Group 47"/>
          <p:cNvGrpSpPr/>
          <p:nvPr/>
        </p:nvGrpSpPr>
        <p:grpSpPr>
          <a:xfrm>
            <a:off x="11267387" y="7194019"/>
            <a:ext cx="2453389" cy="1663979"/>
            <a:chOff x="0" y="0"/>
            <a:chExt cx="3271185" cy="2218639"/>
          </a:xfrm>
        </p:grpSpPr>
        <p:sp>
          <p:nvSpPr>
            <p:cNvPr id="48" name="Freeform 48"/>
            <p:cNvSpPr/>
            <p:nvPr/>
          </p:nvSpPr>
          <p:spPr>
            <a:xfrm>
              <a:off x="0" y="0"/>
              <a:ext cx="3271182" cy="2218637"/>
            </a:xfrm>
            <a:custGeom>
              <a:avLst/>
              <a:gdLst/>
              <a:ahLst/>
              <a:cxnLst/>
              <a:rect l="l" t="t" r="r" b="b"/>
              <a:pathLst>
                <a:path w="3271182" h="2218637">
                  <a:moveTo>
                    <a:pt x="0" y="0"/>
                  </a:moveTo>
                  <a:lnTo>
                    <a:pt x="3271182" y="0"/>
                  </a:lnTo>
                  <a:lnTo>
                    <a:pt x="3271182" y="2218637"/>
                  </a:lnTo>
                  <a:lnTo>
                    <a:pt x="0" y="2218637"/>
                  </a:lnTo>
                  <a:close/>
                </a:path>
              </a:pathLst>
            </a:custGeom>
            <a:solidFill>
              <a:srgbClr val="000000">
                <a:alpha val="0"/>
              </a:srgbClr>
            </a:solidFill>
            <a:ln w="12700">
              <a:solidFill>
                <a:srgbClr val="000000"/>
              </a:solidFill>
            </a:ln>
          </p:spPr>
          <p:txBody>
            <a:bodyPr/>
            <a:lstStyle/>
            <a:p>
              <a:endParaRPr lang="pt-BR" dirty="0"/>
            </a:p>
          </p:txBody>
        </p:sp>
        <p:sp>
          <p:nvSpPr>
            <p:cNvPr id="49" name="TextBox 49"/>
            <p:cNvSpPr txBox="1"/>
            <p:nvPr/>
          </p:nvSpPr>
          <p:spPr>
            <a:xfrm>
              <a:off x="0" y="9525"/>
              <a:ext cx="3271185" cy="2209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A instalação de timer no chuveiro é citado de maneira positiva (evita filas)</a:t>
              </a:r>
            </a:p>
          </p:txBody>
        </p:sp>
      </p:grpSp>
      <p:grpSp>
        <p:nvGrpSpPr>
          <p:cNvPr id="50" name="Group 50"/>
          <p:cNvGrpSpPr/>
          <p:nvPr/>
        </p:nvGrpSpPr>
        <p:grpSpPr>
          <a:xfrm>
            <a:off x="14526753" y="4811197"/>
            <a:ext cx="2863407" cy="1829257"/>
            <a:chOff x="0" y="0"/>
            <a:chExt cx="3817876" cy="2439010"/>
          </a:xfrm>
        </p:grpSpPr>
        <p:sp>
          <p:nvSpPr>
            <p:cNvPr id="51" name="Freeform 51"/>
            <p:cNvSpPr/>
            <p:nvPr/>
          </p:nvSpPr>
          <p:spPr>
            <a:xfrm>
              <a:off x="0" y="0"/>
              <a:ext cx="3817879" cy="2439010"/>
            </a:xfrm>
            <a:custGeom>
              <a:avLst/>
              <a:gdLst/>
              <a:ahLst/>
              <a:cxnLst/>
              <a:rect l="l" t="t" r="r" b="b"/>
              <a:pathLst>
                <a:path w="3817879" h="2439010">
                  <a:moveTo>
                    <a:pt x="0" y="0"/>
                  </a:moveTo>
                  <a:lnTo>
                    <a:pt x="3817879" y="0"/>
                  </a:lnTo>
                  <a:lnTo>
                    <a:pt x="3817879" y="2439010"/>
                  </a:lnTo>
                  <a:lnTo>
                    <a:pt x="0" y="2439010"/>
                  </a:lnTo>
                  <a:close/>
                </a:path>
              </a:pathLst>
            </a:custGeom>
            <a:solidFill>
              <a:srgbClr val="000000">
                <a:alpha val="0"/>
              </a:srgbClr>
            </a:solidFill>
            <a:ln w="12700">
              <a:solidFill>
                <a:srgbClr val="000000"/>
              </a:solidFill>
            </a:ln>
          </p:spPr>
          <p:txBody>
            <a:bodyPr/>
            <a:lstStyle/>
            <a:p>
              <a:endParaRPr lang="pt-BR" dirty="0"/>
            </a:p>
          </p:txBody>
        </p:sp>
        <p:sp>
          <p:nvSpPr>
            <p:cNvPr id="52" name="TextBox 52"/>
            <p:cNvSpPr txBox="1"/>
            <p:nvPr/>
          </p:nvSpPr>
          <p:spPr>
            <a:xfrm>
              <a:off x="0" y="19050"/>
              <a:ext cx="3817876" cy="2419960"/>
            </a:xfrm>
            <a:prstGeom prst="rect">
              <a:avLst/>
            </a:prstGeom>
          </p:spPr>
          <p:txBody>
            <a:bodyPr lIns="0" tIns="0" rIns="0" bIns="0" rtlCol="0" anchor="ctr"/>
            <a:lstStyle/>
            <a:p>
              <a:pPr algn="ctr">
                <a:lnSpc>
                  <a:spcPts val="2484"/>
                </a:lnSpc>
              </a:pPr>
              <a:r>
                <a:rPr lang="pt-BR" sz="2300" b="1" dirty="0">
                  <a:solidFill>
                    <a:srgbClr val="FFFFFF"/>
                  </a:solidFill>
                  <a:latin typeface="Poppins Bold"/>
                  <a:ea typeface="Poppins Bold"/>
                  <a:cs typeface="Poppins Bold"/>
                  <a:sym typeface="Poppins Bold"/>
                </a:rPr>
                <a:t>Condições térmicas</a:t>
              </a:r>
              <a:r>
                <a:rPr lang="pt-BR" sz="2300" dirty="0">
                  <a:solidFill>
                    <a:srgbClr val="FFFFFF"/>
                  </a:solidFill>
                  <a:latin typeface="Poppins"/>
                  <a:ea typeface="Poppins"/>
                  <a:cs typeface="Poppins"/>
                  <a:sym typeface="Poppins"/>
                </a:rPr>
                <a:t> consideradas compatíveis com a prática esportiva.</a:t>
              </a:r>
            </a:p>
          </p:txBody>
        </p:sp>
      </p:grpSp>
      <p:grpSp>
        <p:nvGrpSpPr>
          <p:cNvPr id="53" name="Group 53"/>
          <p:cNvGrpSpPr/>
          <p:nvPr/>
        </p:nvGrpSpPr>
        <p:grpSpPr>
          <a:xfrm>
            <a:off x="14634758" y="7194019"/>
            <a:ext cx="2647408" cy="1663979"/>
            <a:chOff x="0" y="0"/>
            <a:chExt cx="3529878" cy="2218639"/>
          </a:xfrm>
        </p:grpSpPr>
        <p:sp>
          <p:nvSpPr>
            <p:cNvPr id="54" name="Freeform 54"/>
            <p:cNvSpPr/>
            <p:nvPr/>
          </p:nvSpPr>
          <p:spPr>
            <a:xfrm>
              <a:off x="0" y="0"/>
              <a:ext cx="3529874" cy="2218637"/>
            </a:xfrm>
            <a:custGeom>
              <a:avLst/>
              <a:gdLst/>
              <a:ahLst/>
              <a:cxnLst/>
              <a:rect l="l" t="t" r="r" b="b"/>
              <a:pathLst>
                <a:path w="3529874" h="2218637">
                  <a:moveTo>
                    <a:pt x="0" y="0"/>
                  </a:moveTo>
                  <a:lnTo>
                    <a:pt x="3529874" y="0"/>
                  </a:lnTo>
                  <a:lnTo>
                    <a:pt x="3529874" y="2218637"/>
                  </a:lnTo>
                  <a:lnTo>
                    <a:pt x="0" y="2218637"/>
                  </a:lnTo>
                  <a:close/>
                </a:path>
              </a:pathLst>
            </a:custGeom>
            <a:solidFill>
              <a:srgbClr val="000000">
                <a:alpha val="0"/>
              </a:srgbClr>
            </a:solidFill>
            <a:ln w="12700">
              <a:solidFill>
                <a:srgbClr val="000000"/>
              </a:solidFill>
            </a:ln>
          </p:spPr>
          <p:txBody>
            <a:bodyPr/>
            <a:lstStyle/>
            <a:p>
              <a:endParaRPr lang="pt-BR" dirty="0"/>
            </a:p>
          </p:txBody>
        </p:sp>
        <p:sp>
          <p:nvSpPr>
            <p:cNvPr id="55" name="TextBox 55"/>
            <p:cNvSpPr txBox="1"/>
            <p:nvPr/>
          </p:nvSpPr>
          <p:spPr>
            <a:xfrm>
              <a:off x="0" y="9525"/>
              <a:ext cx="3529878" cy="2209114"/>
            </a:xfrm>
            <a:prstGeom prst="rect">
              <a:avLst/>
            </a:prstGeom>
          </p:spPr>
          <p:txBody>
            <a:bodyPr lIns="0" tIns="0" rIns="0" bIns="0" rtlCol="0" anchor="ctr"/>
            <a:lstStyle/>
            <a:p>
              <a:pPr algn="ctr">
                <a:lnSpc>
                  <a:spcPts val="2268"/>
                </a:lnSpc>
              </a:pPr>
              <a:r>
                <a:rPr lang="pt-BR" sz="2100" dirty="0">
                  <a:solidFill>
                    <a:srgbClr val="000000"/>
                  </a:solidFill>
                  <a:latin typeface="Poppins"/>
                  <a:ea typeface="Poppins"/>
                  <a:cs typeface="Poppins"/>
                  <a:sym typeface="Poppins"/>
                </a:rPr>
                <a:t>Pontualmente há queixas em relação a falta de circulação de ar na área das esteiras. </a:t>
              </a:r>
            </a:p>
          </p:txBody>
        </p:sp>
      </p:grpSp>
      <p:sp>
        <p:nvSpPr>
          <p:cNvPr id="56" name="Freeform 56"/>
          <p:cNvSpPr/>
          <p:nvPr/>
        </p:nvSpPr>
        <p:spPr>
          <a:xfrm>
            <a:off x="9888882" y="9488429"/>
            <a:ext cx="735024" cy="748636"/>
          </a:xfrm>
          <a:custGeom>
            <a:avLst/>
            <a:gdLst/>
            <a:ahLst/>
            <a:cxnLst/>
            <a:rect l="l" t="t" r="r" b="b"/>
            <a:pathLst>
              <a:path w="735024" h="748636">
                <a:moveTo>
                  <a:pt x="0" y="0"/>
                </a:moveTo>
                <a:lnTo>
                  <a:pt x="735025" y="0"/>
                </a:lnTo>
                <a:lnTo>
                  <a:pt x="735025" y="748636"/>
                </a:lnTo>
                <a:lnTo>
                  <a:pt x="0" y="748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57" name="Freeform 57"/>
          <p:cNvSpPr/>
          <p:nvPr/>
        </p:nvSpPr>
        <p:spPr>
          <a:xfrm>
            <a:off x="16991489" y="9488429"/>
            <a:ext cx="735024" cy="748636"/>
          </a:xfrm>
          <a:custGeom>
            <a:avLst/>
            <a:gdLst/>
            <a:ahLst/>
            <a:cxnLst/>
            <a:rect l="l" t="t" r="r" b="b"/>
            <a:pathLst>
              <a:path w="735024" h="748636">
                <a:moveTo>
                  <a:pt x="0" y="0"/>
                </a:moveTo>
                <a:lnTo>
                  <a:pt x="735024" y="0"/>
                </a:lnTo>
                <a:lnTo>
                  <a:pt x="735024" y="748636"/>
                </a:lnTo>
                <a:lnTo>
                  <a:pt x="0" y="748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58" name="Freeform 58"/>
          <p:cNvSpPr/>
          <p:nvPr/>
        </p:nvSpPr>
        <p:spPr>
          <a:xfrm>
            <a:off x="14347119" y="3368529"/>
            <a:ext cx="3166679" cy="593752"/>
          </a:xfrm>
          <a:custGeom>
            <a:avLst/>
            <a:gdLst/>
            <a:ahLst/>
            <a:cxnLst/>
            <a:rect l="l" t="t" r="r" b="b"/>
            <a:pathLst>
              <a:path w="3166679" h="593752">
                <a:moveTo>
                  <a:pt x="0" y="0"/>
                </a:moveTo>
                <a:lnTo>
                  <a:pt x="3166679" y="0"/>
                </a:lnTo>
                <a:lnTo>
                  <a:pt x="3166679" y="593753"/>
                </a:lnTo>
                <a:lnTo>
                  <a:pt x="0" y="5937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dirty="0"/>
          </a:p>
        </p:txBody>
      </p:sp>
      <p:sp>
        <p:nvSpPr>
          <p:cNvPr id="59" name="TextBox 59"/>
          <p:cNvSpPr txBox="1"/>
          <p:nvPr/>
        </p:nvSpPr>
        <p:spPr>
          <a:xfrm>
            <a:off x="781301" y="3474906"/>
            <a:ext cx="6912420" cy="285750"/>
          </a:xfrm>
          <a:prstGeom prst="rect">
            <a:avLst/>
          </a:prstGeom>
        </p:spPr>
        <p:txBody>
          <a:bodyPr lIns="0" tIns="0" rIns="0" bIns="0" rtlCol="0" anchor="t">
            <a:spAutoFit/>
          </a:bodyPr>
          <a:lstStyle/>
          <a:p>
            <a:pPr algn="l">
              <a:lnSpc>
                <a:spcPts val="2160"/>
              </a:lnSpc>
            </a:pPr>
            <a:r>
              <a:rPr lang="pt-BR" sz="1800" dirty="0">
                <a:solidFill>
                  <a:srgbClr val="000000"/>
                </a:solidFill>
                <a:latin typeface="Poppins"/>
                <a:ea typeface="Poppins"/>
                <a:cs typeface="Poppins"/>
                <a:sym typeface="Poppins"/>
              </a:rPr>
              <a:t>*Comentários negativos são considerados pontuais. </a:t>
            </a:r>
          </a:p>
        </p:txBody>
      </p:sp>
      <p:sp>
        <p:nvSpPr>
          <p:cNvPr id="60" name="TextBox 60"/>
          <p:cNvSpPr txBox="1"/>
          <p:nvPr/>
        </p:nvSpPr>
        <p:spPr>
          <a:xfrm>
            <a:off x="781301" y="1756957"/>
            <a:ext cx="13533120" cy="1497273"/>
          </a:xfrm>
          <a:prstGeom prst="rect">
            <a:avLst/>
          </a:prstGeom>
        </p:spPr>
        <p:txBody>
          <a:bodyPr lIns="0" tIns="0" rIns="0" bIns="0" rtlCol="0" anchor="t">
            <a:spAutoFit/>
          </a:bodyPr>
          <a:lstStyle/>
          <a:p>
            <a:pPr algn="l">
              <a:lnSpc>
                <a:spcPts val="2879"/>
              </a:lnSpc>
            </a:pPr>
            <a:r>
              <a:rPr lang="pt-BR" sz="2400" dirty="0">
                <a:solidFill>
                  <a:srgbClr val="000000"/>
                </a:solidFill>
                <a:latin typeface="Poppins"/>
                <a:ea typeface="Poppins"/>
                <a:cs typeface="Poppins"/>
                <a:sym typeface="Poppins"/>
              </a:rPr>
              <a:t>Nos esportes, a avaliação da estrutura física é fortemente atravessada pelo </a:t>
            </a:r>
            <a:r>
              <a:rPr lang="pt-BR" sz="2400" b="1" dirty="0">
                <a:solidFill>
                  <a:srgbClr val="000000"/>
                </a:solidFill>
                <a:latin typeface="Poppins Bold"/>
                <a:ea typeface="Poppins Bold"/>
                <a:cs typeface="Poppins Bold"/>
                <a:sym typeface="Poppins Bold"/>
              </a:rPr>
              <a:t>reconhecimento de reformas, modernizações e melhorias recentes nas instalações</a:t>
            </a:r>
            <a:r>
              <a:rPr lang="pt-BR" sz="2400" dirty="0">
                <a:solidFill>
                  <a:srgbClr val="000000"/>
                </a:solidFill>
                <a:latin typeface="Poppins"/>
                <a:ea typeface="Poppins"/>
                <a:cs typeface="Poppins"/>
                <a:sym typeface="Poppins"/>
              </a:rPr>
              <a:t>, o que contribui para uma percepção positiva do ambiente e da experiência de uso. A citação da reforma da piscina se dá de maneira recorrente. </a:t>
            </a:r>
          </a:p>
        </p:txBody>
      </p:sp>
      <p:sp>
        <p:nvSpPr>
          <p:cNvPr id="61" name="TextBox 6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2788" y="-136507"/>
            <a:ext cx="9564561" cy="7603826"/>
          </a:xfrm>
          <a:custGeom>
            <a:avLst/>
            <a:gdLst/>
            <a:ahLst/>
            <a:cxnLst/>
            <a:rect l="l" t="t" r="r" b="b"/>
            <a:pathLst>
              <a:path w="9564561" h="7603826">
                <a:moveTo>
                  <a:pt x="9564561" y="0"/>
                </a:moveTo>
                <a:lnTo>
                  <a:pt x="0" y="0"/>
                </a:lnTo>
                <a:lnTo>
                  <a:pt x="0" y="7603825"/>
                </a:lnTo>
                <a:lnTo>
                  <a:pt x="9564561" y="7603825"/>
                </a:lnTo>
                <a:lnTo>
                  <a:pt x="9564561"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grpSp>
        <p:nvGrpSpPr>
          <p:cNvPr id="3" name="Group 3"/>
          <p:cNvGrpSpPr/>
          <p:nvPr/>
        </p:nvGrpSpPr>
        <p:grpSpPr>
          <a:xfrm>
            <a:off x="934403" y="707031"/>
            <a:ext cx="10715944" cy="1638605"/>
            <a:chOff x="0" y="0"/>
            <a:chExt cx="14287925" cy="2184806"/>
          </a:xfrm>
        </p:grpSpPr>
        <p:sp>
          <p:nvSpPr>
            <p:cNvPr id="4" name="Freeform 4"/>
            <p:cNvSpPr/>
            <p:nvPr/>
          </p:nvSpPr>
          <p:spPr>
            <a:xfrm>
              <a:off x="0" y="0"/>
              <a:ext cx="14287925" cy="2184806"/>
            </a:xfrm>
            <a:custGeom>
              <a:avLst/>
              <a:gdLst/>
              <a:ahLst/>
              <a:cxnLst/>
              <a:rect l="l" t="t" r="r" b="b"/>
              <a:pathLst>
                <a:path w="14287925" h="2184806">
                  <a:moveTo>
                    <a:pt x="0" y="0"/>
                  </a:moveTo>
                  <a:lnTo>
                    <a:pt x="14287925" y="0"/>
                  </a:lnTo>
                  <a:lnTo>
                    <a:pt x="14287925" y="2184806"/>
                  </a:lnTo>
                  <a:lnTo>
                    <a:pt x="0" y="2184806"/>
                  </a:lnTo>
                  <a:close/>
                </a:path>
              </a:pathLst>
            </a:custGeom>
            <a:solidFill>
              <a:srgbClr val="000000">
                <a:alpha val="0"/>
              </a:srgbClr>
            </a:solidFill>
            <a:ln w="12700">
              <a:solidFill>
                <a:srgbClr val="000000"/>
              </a:solidFill>
            </a:ln>
          </p:spPr>
          <p:txBody>
            <a:bodyPr/>
            <a:lstStyle/>
            <a:p>
              <a:endParaRPr lang="pt-BR" dirty="0"/>
            </a:p>
          </p:txBody>
        </p:sp>
        <p:sp>
          <p:nvSpPr>
            <p:cNvPr id="5" name="TextBox 5"/>
            <p:cNvSpPr txBox="1"/>
            <p:nvPr/>
          </p:nvSpPr>
          <p:spPr>
            <a:xfrm>
              <a:off x="0" y="-9525"/>
              <a:ext cx="14287925" cy="2194331"/>
            </a:xfrm>
            <a:prstGeom prst="rect">
              <a:avLst/>
            </a:prstGeom>
          </p:spPr>
          <p:txBody>
            <a:bodyPr lIns="0" tIns="0" rIns="0" bIns="0" rtlCol="0" anchor="ctr"/>
            <a:lstStyle/>
            <a:p>
              <a:pPr marL="0" lvl="0" indent="0" algn="l">
                <a:lnSpc>
                  <a:spcPts val="4788"/>
                </a:lnSpc>
              </a:pPr>
              <a:r>
                <a:rPr lang="pt-BR" sz="4200" b="1" u="none" strike="noStrike" dirty="0">
                  <a:solidFill>
                    <a:srgbClr val="024C99"/>
                  </a:solidFill>
                  <a:latin typeface="Poppins Bold"/>
                  <a:ea typeface="Poppins Bold"/>
                  <a:cs typeface="Poppins Bold"/>
                  <a:sym typeface="Poppins Bold"/>
                </a:rPr>
                <a:t>Esportes</a:t>
              </a:r>
              <a:r>
                <a:rPr lang="pt-BR" sz="4200" u="none" strike="noStrike" dirty="0">
                  <a:solidFill>
                    <a:srgbClr val="024C99"/>
                  </a:solidFill>
                  <a:latin typeface="Poppins"/>
                  <a:ea typeface="Poppins"/>
                  <a:cs typeface="Poppins"/>
                  <a:sym typeface="Poppins"/>
                </a:rPr>
                <a:t>: críticas pontuais e com baixa relevância na totalidade dos relatos</a:t>
              </a:r>
            </a:p>
          </p:txBody>
        </p:sp>
      </p:grpSp>
      <p:grpSp>
        <p:nvGrpSpPr>
          <p:cNvPr id="6" name="Group 6"/>
          <p:cNvGrpSpPr/>
          <p:nvPr/>
        </p:nvGrpSpPr>
        <p:grpSpPr>
          <a:xfrm rot="5400000">
            <a:off x="11851643" y="-1163824"/>
            <a:ext cx="1517787" cy="9297527"/>
            <a:chOff x="0" y="0"/>
            <a:chExt cx="358605" cy="2196709"/>
          </a:xfrm>
        </p:grpSpPr>
        <p:sp>
          <p:nvSpPr>
            <p:cNvPr id="7" name="Freeform 7"/>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8" name="TextBox 8"/>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9" name="Group 9"/>
          <p:cNvGrpSpPr/>
          <p:nvPr/>
        </p:nvGrpSpPr>
        <p:grpSpPr>
          <a:xfrm rot="5400000">
            <a:off x="11851643" y="508099"/>
            <a:ext cx="1517787" cy="9297527"/>
            <a:chOff x="0" y="0"/>
            <a:chExt cx="358605" cy="2196709"/>
          </a:xfrm>
        </p:grpSpPr>
        <p:sp>
          <p:nvSpPr>
            <p:cNvPr id="10" name="Freeform 10"/>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1" name="TextBox 11"/>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2" name="Group 12"/>
          <p:cNvGrpSpPr/>
          <p:nvPr/>
        </p:nvGrpSpPr>
        <p:grpSpPr>
          <a:xfrm rot="5400000">
            <a:off x="11851643" y="2180456"/>
            <a:ext cx="1517787" cy="9297527"/>
            <a:chOff x="0" y="0"/>
            <a:chExt cx="358605" cy="2196709"/>
          </a:xfrm>
        </p:grpSpPr>
        <p:sp>
          <p:nvSpPr>
            <p:cNvPr id="13" name="Freeform 13"/>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4" name="TextBox 14"/>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5" name="Group 15"/>
          <p:cNvGrpSpPr/>
          <p:nvPr/>
        </p:nvGrpSpPr>
        <p:grpSpPr>
          <a:xfrm rot="5400000">
            <a:off x="11851643" y="3850643"/>
            <a:ext cx="1517787" cy="9297527"/>
            <a:chOff x="0" y="0"/>
            <a:chExt cx="358605" cy="2196709"/>
          </a:xfrm>
        </p:grpSpPr>
        <p:sp>
          <p:nvSpPr>
            <p:cNvPr id="16" name="Freeform 16"/>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7" name="TextBox 17"/>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8" name="Group 18"/>
          <p:cNvGrpSpPr/>
          <p:nvPr/>
        </p:nvGrpSpPr>
        <p:grpSpPr>
          <a:xfrm rot="-5400000">
            <a:off x="7099683" y="3143918"/>
            <a:ext cx="1270901" cy="682043"/>
            <a:chOff x="0" y="0"/>
            <a:chExt cx="615286" cy="330200"/>
          </a:xfrm>
        </p:grpSpPr>
        <p:sp>
          <p:nvSpPr>
            <p:cNvPr id="19" name="Freeform 19"/>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0" name="TextBox 20"/>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1" name="Group 21"/>
          <p:cNvGrpSpPr/>
          <p:nvPr/>
        </p:nvGrpSpPr>
        <p:grpSpPr>
          <a:xfrm rot="-5400000">
            <a:off x="7099683" y="4816058"/>
            <a:ext cx="1270901" cy="682043"/>
            <a:chOff x="0" y="0"/>
            <a:chExt cx="615286" cy="330200"/>
          </a:xfrm>
        </p:grpSpPr>
        <p:sp>
          <p:nvSpPr>
            <p:cNvPr id="22" name="Freeform 22"/>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3" name="TextBox 23"/>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4" name="Group 24"/>
          <p:cNvGrpSpPr/>
          <p:nvPr/>
        </p:nvGrpSpPr>
        <p:grpSpPr>
          <a:xfrm rot="-5400000">
            <a:off x="7099683" y="6488198"/>
            <a:ext cx="1270901" cy="682043"/>
            <a:chOff x="0" y="0"/>
            <a:chExt cx="615286" cy="330200"/>
          </a:xfrm>
        </p:grpSpPr>
        <p:sp>
          <p:nvSpPr>
            <p:cNvPr id="25" name="Freeform 25"/>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6" name="TextBox 26"/>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7" name="Group 27"/>
          <p:cNvGrpSpPr/>
          <p:nvPr/>
        </p:nvGrpSpPr>
        <p:grpSpPr>
          <a:xfrm rot="-5400000">
            <a:off x="7099683" y="8158385"/>
            <a:ext cx="1270901" cy="682043"/>
            <a:chOff x="0" y="0"/>
            <a:chExt cx="615286" cy="330200"/>
          </a:xfrm>
        </p:grpSpPr>
        <p:sp>
          <p:nvSpPr>
            <p:cNvPr id="28" name="Freeform 28"/>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9" name="TextBox 29"/>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30" name="Group 30"/>
          <p:cNvGrpSpPr/>
          <p:nvPr/>
        </p:nvGrpSpPr>
        <p:grpSpPr>
          <a:xfrm>
            <a:off x="8320231" y="3058611"/>
            <a:ext cx="8748569" cy="886282"/>
            <a:chOff x="0" y="0"/>
            <a:chExt cx="11664759" cy="1181710"/>
          </a:xfrm>
        </p:grpSpPr>
        <p:sp>
          <p:nvSpPr>
            <p:cNvPr id="31" name="Freeform 31"/>
            <p:cNvSpPr/>
            <p:nvPr/>
          </p:nvSpPr>
          <p:spPr>
            <a:xfrm>
              <a:off x="0" y="0"/>
              <a:ext cx="11664755" cy="1181712"/>
            </a:xfrm>
            <a:custGeom>
              <a:avLst/>
              <a:gdLst/>
              <a:ahLst/>
              <a:cxnLst/>
              <a:rect l="l" t="t" r="r" b="b"/>
              <a:pathLst>
                <a:path w="11664755" h="1181712">
                  <a:moveTo>
                    <a:pt x="0" y="0"/>
                  </a:moveTo>
                  <a:lnTo>
                    <a:pt x="11664755" y="0"/>
                  </a:lnTo>
                  <a:lnTo>
                    <a:pt x="11664755" y="1181712"/>
                  </a:lnTo>
                  <a:lnTo>
                    <a:pt x="0" y="1181712"/>
                  </a:lnTo>
                  <a:close/>
                </a:path>
              </a:pathLst>
            </a:custGeom>
            <a:solidFill>
              <a:srgbClr val="000000">
                <a:alpha val="0"/>
              </a:srgbClr>
            </a:solidFill>
            <a:ln w="12700">
              <a:solidFill>
                <a:srgbClr val="000000"/>
              </a:solidFill>
            </a:ln>
          </p:spPr>
          <p:txBody>
            <a:bodyPr/>
            <a:lstStyle/>
            <a:p>
              <a:endParaRPr lang="pt-BR" dirty="0"/>
            </a:p>
          </p:txBody>
        </p:sp>
        <p:sp>
          <p:nvSpPr>
            <p:cNvPr id="32" name="TextBox 32"/>
            <p:cNvSpPr txBox="1"/>
            <p:nvPr/>
          </p:nvSpPr>
          <p:spPr>
            <a:xfrm>
              <a:off x="0" y="19050"/>
              <a:ext cx="11664759" cy="1162660"/>
            </a:xfrm>
            <a:prstGeom prst="rect">
              <a:avLst/>
            </a:prstGeom>
          </p:spPr>
          <p:txBody>
            <a:bodyPr lIns="0" tIns="0" rIns="0" bIns="0" rtlCol="0" anchor="ctr"/>
            <a:lstStyle/>
            <a:p>
              <a:pPr algn="l">
                <a:lnSpc>
                  <a:spcPts val="2484"/>
                </a:lnSpc>
              </a:pPr>
              <a:r>
                <a:rPr lang="pt-BR" sz="2300" b="1" dirty="0">
                  <a:solidFill>
                    <a:srgbClr val="FFFFFF"/>
                  </a:solidFill>
                  <a:latin typeface="Poppins Bold"/>
                  <a:ea typeface="Poppins Bold"/>
                  <a:cs typeface="Poppins Bold"/>
                  <a:sym typeface="Poppins Bold"/>
                </a:rPr>
                <a:t>Dificuldade de acesso a vagas</a:t>
              </a:r>
              <a:r>
                <a:rPr lang="pt-BR" sz="2300" dirty="0">
                  <a:solidFill>
                    <a:srgbClr val="FFFFFF"/>
                  </a:solidFill>
                  <a:latin typeface="Poppins"/>
                  <a:ea typeface="Poppins"/>
                  <a:cs typeface="Poppins"/>
                  <a:sym typeface="Poppins"/>
                </a:rPr>
                <a:t>, especialmente na natação, mesmo após as reformas e a reabertura das piscinas;</a:t>
              </a:r>
            </a:p>
          </p:txBody>
        </p:sp>
      </p:grpSp>
      <p:grpSp>
        <p:nvGrpSpPr>
          <p:cNvPr id="33" name="Group 33"/>
          <p:cNvGrpSpPr/>
          <p:nvPr/>
        </p:nvGrpSpPr>
        <p:grpSpPr>
          <a:xfrm>
            <a:off x="8320231" y="4627124"/>
            <a:ext cx="8748569" cy="1059910"/>
            <a:chOff x="0" y="0"/>
            <a:chExt cx="11664759" cy="1413214"/>
          </a:xfrm>
        </p:grpSpPr>
        <p:sp>
          <p:nvSpPr>
            <p:cNvPr id="34" name="Freeform 34"/>
            <p:cNvSpPr/>
            <p:nvPr/>
          </p:nvSpPr>
          <p:spPr>
            <a:xfrm>
              <a:off x="0" y="0"/>
              <a:ext cx="11664755" cy="1413217"/>
            </a:xfrm>
            <a:custGeom>
              <a:avLst/>
              <a:gdLst/>
              <a:ahLst/>
              <a:cxnLst/>
              <a:rect l="l" t="t" r="r" b="b"/>
              <a:pathLst>
                <a:path w="11664755" h="1413217">
                  <a:moveTo>
                    <a:pt x="0" y="0"/>
                  </a:moveTo>
                  <a:lnTo>
                    <a:pt x="11664755" y="0"/>
                  </a:lnTo>
                  <a:lnTo>
                    <a:pt x="11664755" y="1413217"/>
                  </a:lnTo>
                  <a:lnTo>
                    <a:pt x="0" y="1413217"/>
                  </a:lnTo>
                  <a:close/>
                </a:path>
              </a:pathLst>
            </a:custGeom>
            <a:solidFill>
              <a:srgbClr val="000000">
                <a:alpha val="0"/>
              </a:srgbClr>
            </a:solidFill>
            <a:ln w="12700">
              <a:solidFill>
                <a:srgbClr val="000000"/>
              </a:solidFill>
            </a:ln>
          </p:spPr>
          <p:txBody>
            <a:bodyPr/>
            <a:lstStyle/>
            <a:p>
              <a:endParaRPr lang="pt-BR" dirty="0"/>
            </a:p>
          </p:txBody>
        </p:sp>
        <p:sp>
          <p:nvSpPr>
            <p:cNvPr id="35" name="TextBox 35"/>
            <p:cNvSpPr txBox="1"/>
            <p:nvPr/>
          </p:nvSpPr>
          <p:spPr>
            <a:xfrm>
              <a:off x="0" y="19050"/>
              <a:ext cx="11664759" cy="1394164"/>
            </a:xfrm>
            <a:prstGeom prst="rect">
              <a:avLst/>
            </a:prstGeom>
          </p:spPr>
          <p:txBody>
            <a:bodyPr lIns="0" tIns="0" rIns="0" bIns="0" rtlCol="0" anchor="ctr"/>
            <a:lstStyle/>
            <a:p>
              <a:pPr algn="l">
                <a:lnSpc>
                  <a:spcPts val="2484"/>
                </a:lnSpc>
              </a:pPr>
              <a:r>
                <a:rPr lang="pt-BR" sz="2300" b="1" dirty="0">
                  <a:solidFill>
                    <a:srgbClr val="FFFFFF"/>
                  </a:solidFill>
                  <a:latin typeface="Poppins Bold"/>
                  <a:ea typeface="Poppins Bold"/>
                  <a:cs typeface="Poppins Bold"/>
                  <a:sym typeface="Poppins Bold"/>
                </a:rPr>
                <a:t>Expectativa não atendida de priorização</a:t>
              </a:r>
              <a:r>
                <a:rPr lang="pt-BR" sz="2300" dirty="0">
                  <a:solidFill>
                    <a:srgbClr val="FFFFFF"/>
                  </a:solidFill>
                  <a:latin typeface="Poppins"/>
                  <a:ea typeface="Poppins"/>
                  <a:cs typeface="Poppins"/>
                  <a:sym typeface="Poppins"/>
                </a:rPr>
                <a:t> para antigos alunos após o período de reforma;</a:t>
              </a:r>
            </a:p>
          </p:txBody>
        </p:sp>
      </p:grpSp>
      <p:grpSp>
        <p:nvGrpSpPr>
          <p:cNvPr id="36" name="Group 36"/>
          <p:cNvGrpSpPr/>
          <p:nvPr/>
        </p:nvGrpSpPr>
        <p:grpSpPr>
          <a:xfrm>
            <a:off x="8320231" y="6264063"/>
            <a:ext cx="8748569" cy="1200607"/>
            <a:chOff x="0" y="0"/>
            <a:chExt cx="11664759" cy="1600810"/>
          </a:xfrm>
        </p:grpSpPr>
        <p:sp>
          <p:nvSpPr>
            <p:cNvPr id="37" name="Freeform 37"/>
            <p:cNvSpPr/>
            <p:nvPr/>
          </p:nvSpPr>
          <p:spPr>
            <a:xfrm>
              <a:off x="0" y="0"/>
              <a:ext cx="11664755" cy="1600812"/>
            </a:xfrm>
            <a:custGeom>
              <a:avLst/>
              <a:gdLst/>
              <a:ahLst/>
              <a:cxnLst/>
              <a:rect l="l" t="t" r="r" b="b"/>
              <a:pathLst>
                <a:path w="11664755" h="1600812">
                  <a:moveTo>
                    <a:pt x="0" y="0"/>
                  </a:moveTo>
                  <a:lnTo>
                    <a:pt x="11664755" y="0"/>
                  </a:lnTo>
                  <a:lnTo>
                    <a:pt x="11664755" y="1600812"/>
                  </a:lnTo>
                  <a:lnTo>
                    <a:pt x="0" y="1600812"/>
                  </a:lnTo>
                  <a:close/>
                </a:path>
              </a:pathLst>
            </a:custGeom>
            <a:solidFill>
              <a:srgbClr val="000000">
                <a:alpha val="0"/>
              </a:srgbClr>
            </a:solidFill>
            <a:ln w="12700">
              <a:solidFill>
                <a:srgbClr val="000000"/>
              </a:solidFill>
            </a:ln>
          </p:spPr>
          <p:txBody>
            <a:bodyPr/>
            <a:lstStyle/>
            <a:p>
              <a:endParaRPr lang="pt-BR" dirty="0"/>
            </a:p>
          </p:txBody>
        </p:sp>
        <p:sp>
          <p:nvSpPr>
            <p:cNvPr id="38" name="TextBox 38"/>
            <p:cNvSpPr txBox="1"/>
            <p:nvPr/>
          </p:nvSpPr>
          <p:spPr>
            <a:xfrm>
              <a:off x="0" y="19050"/>
              <a:ext cx="11664759" cy="1581760"/>
            </a:xfrm>
            <a:prstGeom prst="rect">
              <a:avLst/>
            </a:prstGeom>
          </p:spPr>
          <p:txBody>
            <a:bodyPr lIns="0" tIns="0" rIns="0" bIns="0" rtlCol="0" anchor="ctr"/>
            <a:lstStyle/>
            <a:p>
              <a:pPr algn="l">
                <a:lnSpc>
                  <a:spcPts val="2484"/>
                </a:lnSpc>
              </a:pPr>
              <a:r>
                <a:rPr lang="pt-BR" sz="2300" b="1" dirty="0">
                  <a:solidFill>
                    <a:srgbClr val="FFFFFF"/>
                  </a:solidFill>
                  <a:latin typeface="Poppins Bold"/>
                  <a:ea typeface="Poppins Bold"/>
                  <a:cs typeface="Poppins Bold"/>
                  <a:sym typeface="Poppins Bold"/>
                </a:rPr>
                <a:t>Alta ocupação das turmas de natação</a:t>
              </a:r>
              <a:r>
                <a:rPr lang="pt-BR" sz="2300" dirty="0">
                  <a:solidFill>
                    <a:srgbClr val="FFFFFF"/>
                  </a:solidFill>
                  <a:latin typeface="Poppins"/>
                  <a:ea typeface="Poppins"/>
                  <a:cs typeface="Poppins"/>
                  <a:sym typeface="Poppins"/>
                </a:rPr>
                <a:t>, com percepção de excesso de alunos por raia, o que pode comprometer conforto e segurança durante a prática;</a:t>
              </a:r>
            </a:p>
          </p:txBody>
        </p:sp>
      </p:grpSp>
      <p:grpSp>
        <p:nvGrpSpPr>
          <p:cNvPr id="39" name="Group 39"/>
          <p:cNvGrpSpPr/>
          <p:nvPr/>
        </p:nvGrpSpPr>
        <p:grpSpPr>
          <a:xfrm>
            <a:off x="8320231" y="7899103"/>
            <a:ext cx="8748569" cy="1200607"/>
            <a:chOff x="0" y="0"/>
            <a:chExt cx="11664759" cy="1600810"/>
          </a:xfrm>
        </p:grpSpPr>
        <p:sp>
          <p:nvSpPr>
            <p:cNvPr id="40" name="Freeform 40"/>
            <p:cNvSpPr/>
            <p:nvPr/>
          </p:nvSpPr>
          <p:spPr>
            <a:xfrm>
              <a:off x="0" y="0"/>
              <a:ext cx="11664755" cy="1600812"/>
            </a:xfrm>
            <a:custGeom>
              <a:avLst/>
              <a:gdLst/>
              <a:ahLst/>
              <a:cxnLst/>
              <a:rect l="l" t="t" r="r" b="b"/>
              <a:pathLst>
                <a:path w="11664755" h="1600812">
                  <a:moveTo>
                    <a:pt x="0" y="0"/>
                  </a:moveTo>
                  <a:lnTo>
                    <a:pt x="11664755" y="0"/>
                  </a:lnTo>
                  <a:lnTo>
                    <a:pt x="11664755" y="1600812"/>
                  </a:lnTo>
                  <a:lnTo>
                    <a:pt x="0" y="1600812"/>
                  </a:lnTo>
                  <a:close/>
                </a:path>
              </a:pathLst>
            </a:custGeom>
            <a:solidFill>
              <a:srgbClr val="000000">
                <a:alpha val="0"/>
              </a:srgbClr>
            </a:solidFill>
            <a:ln w="12700">
              <a:solidFill>
                <a:srgbClr val="000000"/>
              </a:solidFill>
            </a:ln>
          </p:spPr>
          <p:txBody>
            <a:bodyPr/>
            <a:lstStyle/>
            <a:p>
              <a:endParaRPr lang="pt-BR" dirty="0"/>
            </a:p>
          </p:txBody>
        </p:sp>
        <p:sp>
          <p:nvSpPr>
            <p:cNvPr id="41" name="TextBox 41"/>
            <p:cNvSpPr txBox="1"/>
            <p:nvPr/>
          </p:nvSpPr>
          <p:spPr>
            <a:xfrm>
              <a:off x="0" y="19050"/>
              <a:ext cx="11664759" cy="1581760"/>
            </a:xfrm>
            <a:prstGeom prst="rect">
              <a:avLst/>
            </a:prstGeom>
          </p:spPr>
          <p:txBody>
            <a:bodyPr lIns="0" tIns="0" rIns="0" bIns="0" rtlCol="0" anchor="ctr"/>
            <a:lstStyle/>
            <a:p>
              <a:pPr algn="l">
                <a:lnSpc>
                  <a:spcPts val="2484"/>
                </a:lnSpc>
              </a:pPr>
              <a:r>
                <a:rPr lang="pt-BR" sz="2300" b="1" dirty="0">
                  <a:solidFill>
                    <a:srgbClr val="FFFFFF"/>
                  </a:solidFill>
                  <a:latin typeface="Poppins Bold"/>
                  <a:ea typeface="Poppins Bold"/>
                  <a:cs typeface="Poppins Bold"/>
                  <a:sym typeface="Poppins Bold"/>
                </a:rPr>
                <a:t>Músicas em volume elevado na área da piscina</a:t>
              </a:r>
              <a:r>
                <a:rPr lang="pt-BR" sz="2300" dirty="0">
                  <a:solidFill>
                    <a:srgbClr val="FFFFFF"/>
                  </a:solidFill>
                  <a:latin typeface="Poppins"/>
                  <a:ea typeface="Poppins"/>
                  <a:cs typeface="Poppins"/>
                  <a:sym typeface="Poppins"/>
                </a:rPr>
                <a:t>, associadas às aulas de hidroginástica, gerando incômodo pontual para usuários da natação.</a:t>
              </a:r>
            </a:p>
          </p:txBody>
        </p:sp>
      </p:grpSp>
      <p:sp>
        <p:nvSpPr>
          <p:cNvPr id="42" name="TextBox 42"/>
          <p:cNvSpPr txBox="1"/>
          <p:nvPr/>
        </p:nvSpPr>
        <p:spPr>
          <a:xfrm>
            <a:off x="1028700" y="2893791"/>
            <a:ext cx="6336982" cy="5958205"/>
          </a:xfrm>
          <a:prstGeom prst="rect">
            <a:avLst/>
          </a:prstGeom>
        </p:spPr>
        <p:txBody>
          <a:bodyPr lIns="0" tIns="0" rIns="0" bIns="0" rtlCol="0" anchor="t">
            <a:spAutoFit/>
          </a:bodyPr>
          <a:lstStyle/>
          <a:p>
            <a:pPr algn="l">
              <a:lnSpc>
                <a:spcPts val="3919"/>
              </a:lnSpc>
            </a:pPr>
            <a:r>
              <a:rPr lang="pt-BR" sz="2799" dirty="0">
                <a:solidFill>
                  <a:srgbClr val="094B92"/>
                </a:solidFill>
                <a:latin typeface="Poppins"/>
                <a:ea typeface="Poppins"/>
                <a:cs typeface="Poppins"/>
                <a:sym typeface="Poppins"/>
              </a:rPr>
              <a:t>Nos serviços esportivos, as críticas não se dirigem à qualidade das atividades ou das equipes, mas a aspectos operacionais específicos — especialmente relacionados à disponibilidade de vagas, à gestão de turmas e à convivência entre diferentes usos do espaço físico. São incômodos pontuais, que surgem em um contexto de alta frequência de uso e forte vínculo com o serviço.</a:t>
            </a:r>
          </a:p>
        </p:txBody>
      </p:sp>
      <p:sp>
        <p:nvSpPr>
          <p:cNvPr id="43" name="Freeform 43"/>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44" name="Freeform 44"/>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5"/>
            <a:stretch>
              <a:fillRect t="-10303"/>
            </a:stretch>
          </a:blipFill>
        </p:spPr>
        <p:txBody>
          <a:bodyPr/>
          <a:lstStyle/>
          <a:p>
            <a:endParaRPr lang="pt-BR" dirty="0"/>
          </a:p>
        </p:txBody>
      </p:sp>
      <p:sp>
        <p:nvSpPr>
          <p:cNvPr id="45" name="TextBox 4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33</a:t>
            </a:r>
          </a:p>
        </p:txBody>
      </p:sp>
      <p:sp>
        <p:nvSpPr>
          <p:cNvPr id="46" name="TextBox 4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6039369" y="813500"/>
            <a:ext cx="6689495" cy="3879907"/>
          </a:xfrm>
          <a:custGeom>
            <a:avLst/>
            <a:gdLst/>
            <a:ahLst/>
            <a:cxnLst/>
            <a:rect l="l" t="t" r="r" b="b"/>
            <a:pathLst>
              <a:path w="6689495" h="3879907">
                <a:moveTo>
                  <a:pt x="0" y="0"/>
                </a:moveTo>
                <a:lnTo>
                  <a:pt x="6689495" y="0"/>
                </a:lnTo>
                <a:lnTo>
                  <a:pt x="6689495" y="3879907"/>
                </a:lnTo>
                <a:lnTo>
                  <a:pt x="0" y="3879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6247050" y="1042045"/>
            <a:ext cx="6266207"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“Eles tiraram tudo e colocaram tudo novo. A piscina é de azulejo, refizeram tudo, aquelas plataformas de salto… a gente viu que é tudo novo.”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(Esporte, cliente)</a:t>
            </a:r>
          </a:p>
        </p:txBody>
      </p:sp>
      <p:sp>
        <p:nvSpPr>
          <p:cNvPr id="5" name="Freeform 5"/>
          <p:cNvSpPr/>
          <p:nvPr/>
        </p:nvSpPr>
        <p:spPr>
          <a:xfrm>
            <a:off x="9957280" y="5067482"/>
            <a:ext cx="5980174" cy="3468501"/>
          </a:xfrm>
          <a:custGeom>
            <a:avLst/>
            <a:gdLst/>
            <a:ahLst/>
            <a:cxnLst/>
            <a:rect l="l" t="t" r="r" b="b"/>
            <a:pathLst>
              <a:path w="5980174" h="3468501">
                <a:moveTo>
                  <a:pt x="0" y="0"/>
                </a:moveTo>
                <a:lnTo>
                  <a:pt x="5980174" y="0"/>
                </a:lnTo>
                <a:lnTo>
                  <a:pt x="5980174" y="3468501"/>
                </a:lnTo>
                <a:lnTo>
                  <a:pt x="0" y="3468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10129283" y="5305636"/>
            <a:ext cx="5973861"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“Essa unidade passou por uma reforma na piscina. A reforma demorou mais de um ano… eles refizeram mesmo a piscina.”</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(Esporte, cliente)</a:t>
            </a:r>
          </a:p>
          <a:p>
            <a:pPr algn="l">
              <a:lnSpc>
                <a:spcPts val="3888"/>
              </a:lnSpc>
            </a:pPr>
            <a:endParaRPr lang="pt-BR" sz="2777" b="1" i="1" spc="11" dirty="0">
              <a:solidFill>
                <a:srgbClr val="45056E"/>
              </a:solidFill>
              <a:latin typeface="Poppins Bold Italics"/>
              <a:ea typeface="Poppins Bold Italics"/>
              <a:cs typeface="Poppins Bold Italics"/>
              <a:sym typeface="Poppins Bold Italics"/>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34</a:t>
            </a:r>
          </a:p>
        </p:txBody>
      </p:sp>
      <p:sp>
        <p:nvSpPr>
          <p:cNvPr id="8" name="TextBox 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9636669" y="939721"/>
            <a:ext cx="6799938" cy="3943964"/>
          </a:xfrm>
          <a:custGeom>
            <a:avLst/>
            <a:gdLst/>
            <a:ahLst/>
            <a:cxnLst/>
            <a:rect l="l" t="t" r="r" b="b"/>
            <a:pathLst>
              <a:path w="6799938" h="3943964">
                <a:moveTo>
                  <a:pt x="0" y="0"/>
                </a:moveTo>
                <a:lnTo>
                  <a:pt x="6799938" y="0"/>
                </a:lnTo>
                <a:lnTo>
                  <a:pt x="6799938" y="3943964"/>
                </a:lnTo>
                <a:lnTo>
                  <a:pt x="0" y="394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9844350" y="1168266"/>
            <a:ext cx="6592257"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“É óbvio que a academia deles não é a melhor academia de Brasília, a gente sabe disso tudo. Mas, pelo preço praticado, ela supera muitas que são mais caras.”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(Esporte, cliente)</a:t>
            </a:r>
          </a:p>
        </p:txBody>
      </p:sp>
      <p:sp>
        <p:nvSpPr>
          <p:cNvPr id="5" name="Freeform 5"/>
          <p:cNvSpPr/>
          <p:nvPr/>
        </p:nvSpPr>
        <p:spPr>
          <a:xfrm>
            <a:off x="2695967" y="3903168"/>
            <a:ext cx="5980174" cy="3468501"/>
          </a:xfrm>
          <a:custGeom>
            <a:avLst/>
            <a:gdLst/>
            <a:ahLst/>
            <a:cxnLst/>
            <a:rect l="l" t="t" r="r" b="b"/>
            <a:pathLst>
              <a:path w="5980174" h="3468501">
                <a:moveTo>
                  <a:pt x="0" y="0"/>
                </a:moveTo>
                <a:lnTo>
                  <a:pt x="5980174" y="0"/>
                </a:lnTo>
                <a:lnTo>
                  <a:pt x="5980174" y="3468501"/>
                </a:lnTo>
                <a:lnTo>
                  <a:pt x="0" y="3468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2867969" y="4150846"/>
            <a:ext cx="5658600" cy="2760683"/>
          </a:xfrm>
          <a:prstGeom prst="rect">
            <a:avLst/>
          </a:prstGeom>
        </p:spPr>
        <p:txBody>
          <a:bodyPr lIns="0" tIns="0" rIns="0" bIns="0" rtlCol="0" anchor="t">
            <a:spAutoFit/>
          </a:bodyPr>
          <a:lstStyle/>
          <a:p>
            <a:pPr algn="l">
              <a:lnSpc>
                <a:spcPts val="3683"/>
              </a:lnSpc>
            </a:pPr>
            <a:r>
              <a:rPr lang="pt-BR" sz="2630" i="1" spc="10" dirty="0">
                <a:solidFill>
                  <a:srgbClr val="45056E"/>
                </a:solidFill>
                <a:latin typeface="Poppins Italics"/>
                <a:ea typeface="Poppins Italics"/>
                <a:cs typeface="Poppins Italics"/>
                <a:sym typeface="Poppins Italics"/>
              </a:rPr>
              <a:t>“A gente resolveu mudar para a musculação lá, tanto eu </a:t>
            </a:r>
          </a:p>
          <a:p>
            <a:pPr algn="l">
              <a:lnSpc>
                <a:spcPts val="3683"/>
              </a:lnSpc>
            </a:pPr>
            <a:r>
              <a:rPr lang="pt-BR" sz="2630" i="1" spc="10" dirty="0">
                <a:solidFill>
                  <a:srgbClr val="45056E"/>
                </a:solidFill>
                <a:latin typeface="Poppins Italics"/>
                <a:ea typeface="Poppins Italics"/>
                <a:cs typeface="Poppins Italics"/>
                <a:sym typeface="Poppins Italics"/>
              </a:rPr>
              <a:t>quanto ela, até por questão de valores. A estrutura é legal”</a:t>
            </a:r>
          </a:p>
          <a:p>
            <a:pPr algn="l">
              <a:lnSpc>
                <a:spcPts val="3683"/>
              </a:lnSpc>
            </a:pPr>
            <a:endParaRPr lang="pt-BR" sz="2630" i="1" spc="10" dirty="0">
              <a:solidFill>
                <a:srgbClr val="45056E"/>
              </a:solidFill>
              <a:latin typeface="Poppins Italics"/>
              <a:ea typeface="Poppins Italics"/>
              <a:cs typeface="Poppins Italics"/>
              <a:sym typeface="Poppins Italics"/>
            </a:endParaRPr>
          </a:p>
          <a:p>
            <a:pPr algn="l">
              <a:lnSpc>
                <a:spcPts val="3683"/>
              </a:lnSpc>
            </a:pPr>
            <a:r>
              <a:rPr lang="pt-BR" sz="2630" b="1" i="1" spc="10" dirty="0">
                <a:solidFill>
                  <a:srgbClr val="45056E"/>
                </a:solidFill>
                <a:latin typeface="Poppins Bold Italics"/>
                <a:ea typeface="Poppins Bold Italics"/>
                <a:cs typeface="Poppins Bold Italics"/>
                <a:sym typeface="Poppins Bold Italics"/>
              </a:rPr>
              <a:t>(Esporte, cliente)</a:t>
            </a:r>
          </a:p>
        </p:txBody>
      </p:sp>
      <p:sp>
        <p:nvSpPr>
          <p:cNvPr id="7" name="Freeform 7"/>
          <p:cNvSpPr/>
          <p:nvPr/>
        </p:nvSpPr>
        <p:spPr>
          <a:xfrm>
            <a:off x="10411444" y="5171884"/>
            <a:ext cx="5424464" cy="3146189"/>
          </a:xfrm>
          <a:custGeom>
            <a:avLst/>
            <a:gdLst/>
            <a:ahLst/>
            <a:cxnLst/>
            <a:rect l="l" t="t" r="r" b="b"/>
            <a:pathLst>
              <a:path w="5424464" h="3146189">
                <a:moveTo>
                  <a:pt x="0" y="0"/>
                </a:moveTo>
                <a:lnTo>
                  <a:pt x="5424464" y="0"/>
                </a:lnTo>
                <a:lnTo>
                  <a:pt x="5424464" y="3146189"/>
                </a:lnTo>
                <a:lnTo>
                  <a:pt x="0" y="3146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8" name="TextBox 8"/>
          <p:cNvSpPr txBox="1"/>
          <p:nvPr/>
        </p:nvSpPr>
        <p:spPr>
          <a:xfrm>
            <a:off x="10658141" y="5370967"/>
            <a:ext cx="4988219" cy="2594681"/>
          </a:xfrm>
          <a:prstGeom prst="rect">
            <a:avLst/>
          </a:prstGeom>
        </p:spPr>
        <p:txBody>
          <a:bodyPr lIns="0" tIns="0" rIns="0" bIns="0" rtlCol="0" anchor="t">
            <a:spAutoFit/>
          </a:bodyPr>
          <a:lstStyle/>
          <a:p>
            <a:pPr algn="l">
              <a:lnSpc>
                <a:spcPts val="3377"/>
              </a:lnSpc>
            </a:pPr>
            <a:r>
              <a:rPr lang="pt-BR" sz="2777" i="1" spc="11" dirty="0">
                <a:solidFill>
                  <a:srgbClr val="45056E"/>
                </a:solidFill>
                <a:latin typeface="Poppins Italics"/>
                <a:ea typeface="Poppins Italics"/>
                <a:cs typeface="Poppins Italics"/>
                <a:sym typeface="Poppins Italics"/>
              </a:rPr>
              <a:t>“A estrutura é muito boa e, ainda com a reforma, parece que ficou ainda melhor.” </a:t>
            </a:r>
          </a:p>
          <a:p>
            <a:pPr algn="l">
              <a:lnSpc>
                <a:spcPts val="3377"/>
              </a:lnSpc>
            </a:pPr>
            <a:endParaRPr lang="pt-BR" sz="2777" i="1" spc="11" dirty="0">
              <a:solidFill>
                <a:srgbClr val="45056E"/>
              </a:solidFill>
              <a:latin typeface="Poppins Italics"/>
              <a:ea typeface="Poppins Italics"/>
              <a:cs typeface="Poppins Italics"/>
              <a:sym typeface="Poppins Italics"/>
            </a:endParaRPr>
          </a:p>
          <a:p>
            <a:pPr algn="l">
              <a:lnSpc>
                <a:spcPts val="3377"/>
              </a:lnSpc>
            </a:pPr>
            <a:r>
              <a:rPr lang="pt-BR" sz="2777" b="1" i="1" spc="11" dirty="0">
                <a:solidFill>
                  <a:srgbClr val="45056E"/>
                </a:solidFill>
                <a:latin typeface="Poppins Bold Italics"/>
                <a:ea typeface="Poppins Bold Italics"/>
                <a:cs typeface="Poppins Bold Italics"/>
                <a:sym typeface="Poppins Bold Italics"/>
              </a:rPr>
              <a:t>(Esporte, cliente)</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35</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10872112" y="1251830"/>
            <a:ext cx="5722341" cy="3318958"/>
          </a:xfrm>
          <a:custGeom>
            <a:avLst/>
            <a:gdLst/>
            <a:ahLst/>
            <a:cxnLst/>
            <a:rect l="l" t="t" r="r" b="b"/>
            <a:pathLst>
              <a:path w="5722341" h="3318958">
                <a:moveTo>
                  <a:pt x="0" y="0"/>
                </a:moveTo>
                <a:lnTo>
                  <a:pt x="5722342" y="0"/>
                </a:lnTo>
                <a:lnTo>
                  <a:pt x="5722342" y="3318958"/>
                </a:lnTo>
                <a:lnTo>
                  <a:pt x="0" y="3318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11128730" y="1413058"/>
            <a:ext cx="5209106" cy="2920302"/>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“Pelo custo-benefício, a academia do Sesc acaba sendo melhor do que muitas particulares.”</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(Esporte, cliente)</a:t>
            </a:r>
          </a:p>
        </p:txBody>
      </p:sp>
      <p:sp>
        <p:nvSpPr>
          <p:cNvPr id="5" name="Freeform 5"/>
          <p:cNvSpPr/>
          <p:nvPr/>
        </p:nvSpPr>
        <p:spPr>
          <a:xfrm>
            <a:off x="1693546" y="3938222"/>
            <a:ext cx="8787841" cy="5096948"/>
          </a:xfrm>
          <a:custGeom>
            <a:avLst/>
            <a:gdLst/>
            <a:ahLst/>
            <a:cxnLst/>
            <a:rect l="l" t="t" r="r" b="b"/>
            <a:pathLst>
              <a:path w="8787841" h="5096948">
                <a:moveTo>
                  <a:pt x="0" y="0"/>
                </a:moveTo>
                <a:lnTo>
                  <a:pt x="8787841" y="0"/>
                </a:lnTo>
                <a:lnTo>
                  <a:pt x="8787841" y="5096948"/>
                </a:lnTo>
                <a:lnTo>
                  <a:pt x="0" y="5096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2043435" y="4016895"/>
            <a:ext cx="8088064" cy="4863402"/>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“O único ponto negativo, mesmo quanto ao Sesc como um todo, é a questão da limpeza da sala onde tem o tatame. O tatame em si geralmente está limpo, porque o instrutor chega mais cedo e limpa. Mas o problema é no chão, na lateral do tatame. Entre o tatame e a parede fica um cantinho que acumula muita poeira.”</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(Esporte, cliente)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36</a:t>
            </a:r>
          </a:p>
        </p:txBody>
      </p:sp>
      <p:sp>
        <p:nvSpPr>
          <p:cNvPr id="8" name="TextBox 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ATENDIMENTO AULA / SERVIÇO PRESTADO</a:t>
            </a:r>
          </a:p>
        </p:txBody>
      </p:sp>
      <p:sp>
        <p:nvSpPr>
          <p:cNvPr id="3" name="Freeform 3"/>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 name="Freeform 4"/>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
        <p:nvSpPr>
          <p:cNvPr id="5" name="TextBox 5"/>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2.3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94562" y="-6755380"/>
            <a:ext cx="4473731" cy="18975090"/>
            <a:chOff x="0" y="0"/>
            <a:chExt cx="1057000" cy="4483208"/>
          </a:xfrm>
        </p:grpSpPr>
        <p:sp>
          <p:nvSpPr>
            <p:cNvPr id="3" name="Freeform 3"/>
            <p:cNvSpPr/>
            <p:nvPr/>
          </p:nvSpPr>
          <p:spPr>
            <a:xfrm>
              <a:off x="0" y="0"/>
              <a:ext cx="1057000" cy="4483208"/>
            </a:xfrm>
            <a:custGeom>
              <a:avLst/>
              <a:gdLst/>
              <a:ahLst/>
              <a:cxnLst/>
              <a:rect l="l" t="t" r="r" b="b"/>
              <a:pathLst>
                <a:path w="1057000" h="4483208">
                  <a:moveTo>
                    <a:pt x="33799" y="0"/>
                  </a:moveTo>
                  <a:lnTo>
                    <a:pt x="1023200" y="0"/>
                  </a:lnTo>
                  <a:cubicBezTo>
                    <a:pt x="1041867" y="0"/>
                    <a:pt x="1057000" y="15133"/>
                    <a:pt x="1057000" y="33799"/>
                  </a:cubicBezTo>
                  <a:lnTo>
                    <a:pt x="1057000" y="4449409"/>
                  </a:lnTo>
                  <a:cubicBezTo>
                    <a:pt x="1057000" y="4468076"/>
                    <a:pt x="1041867" y="4483208"/>
                    <a:pt x="1023200" y="4483208"/>
                  </a:cubicBezTo>
                  <a:lnTo>
                    <a:pt x="33799" y="4483208"/>
                  </a:lnTo>
                  <a:cubicBezTo>
                    <a:pt x="15133" y="4483208"/>
                    <a:pt x="0" y="4468076"/>
                    <a:pt x="0" y="4449409"/>
                  </a:cubicBezTo>
                  <a:lnTo>
                    <a:pt x="0" y="33799"/>
                  </a:lnTo>
                  <a:cubicBezTo>
                    <a:pt x="0" y="15133"/>
                    <a:pt x="15133" y="0"/>
                    <a:pt x="33799" y="0"/>
                  </a:cubicBezTo>
                  <a:close/>
                </a:path>
              </a:pathLst>
            </a:custGeom>
            <a:solidFill>
              <a:srgbClr val="56AA88"/>
            </a:solidFill>
          </p:spPr>
          <p:txBody>
            <a:bodyPr/>
            <a:lstStyle/>
            <a:p>
              <a:endParaRPr lang="pt-BR" dirty="0"/>
            </a:p>
          </p:txBody>
        </p:sp>
        <p:sp>
          <p:nvSpPr>
            <p:cNvPr id="4" name="TextBox 4"/>
            <p:cNvSpPr txBox="1"/>
            <p:nvPr/>
          </p:nvSpPr>
          <p:spPr>
            <a:xfrm>
              <a:off x="0" y="95250"/>
              <a:ext cx="1057000" cy="4387958"/>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6966669" y="-2255007"/>
            <a:ext cx="4473731" cy="19319304"/>
            <a:chOff x="0" y="0"/>
            <a:chExt cx="1057000" cy="4564535"/>
          </a:xfrm>
        </p:grpSpPr>
        <p:sp>
          <p:nvSpPr>
            <p:cNvPr id="6" name="Freeform 6"/>
            <p:cNvSpPr/>
            <p:nvPr/>
          </p:nvSpPr>
          <p:spPr>
            <a:xfrm>
              <a:off x="0" y="0"/>
              <a:ext cx="1057000" cy="4564535"/>
            </a:xfrm>
            <a:custGeom>
              <a:avLst/>
              <a:gdLst/>
              <a:ahLst/>
              <a:cxnLst/>
              <a:rect l="l" t="t" r="r" b="b"/>
              <a:pathLst>
                <a:path w="1057000" h="4564535">
                  <a:moveTo>
                    <a:pt x="33799" y="0"/>
                  </a:moveTo>
                  <a:lnTo>
                    <a:pt x="1023200" y="0"/>
                  </a:lnTo>
                  <a:cubicBezTo>
                    <a:pt x="1041867" y="0"/>
                    <a:pt x="1057000" y="15133"/>
                    <a:pt x="1057000" y="33799"/>
                  </a:cubicBezTo>
                  <a:lnTo>
                    <a:pt x="1057000" y="4530735"/>
                  </a:lnTo>
                  <a:cubicBezTo>
                    <a:pt x="1057000" y="4549403"/>
                    <a:pt x="1041867" y="4564535"/>
                    <a:pt x="1023200" y="4564535"/>
                  </a:cubicBezTo>
                  <a:lnTo>
                    <a:pt x="33799" y="4564535"/>
                  </a:lnTo>
                  <a:cubicBezTo>
                    <a:pt x="15133" y="4564535"/>
                    <a:pt x="0" y="4549403"/>
                    <a:pt x="0" y="4530735"/>
                  </a:cubicBezTo>
                  <a:lnTo>
                    <a:pt x="0" y="33799"/>
                  </a:lnTo>
                  <a:cubicBezTo>
                    <a:pt x="0" y="15133"/>
                    <a:pt x="15133" y="0"/>
                    <a:pt x="33799" y="0"/>
                  </a:cubicBezTo>
                  <a:close/>
                </a:path>
              </a:pathLst>
            </a:custGeom>
            <a:solidFill>
              <a:srgbClr val="7BB7C2"/>
            </a:solidFill>
          </p:spPr>
          <p:txBody>
            <a:bodyPr/>
            <a:lstStyle/>
            <a:p>
              <a:endParaRPr lang="pt-BR" dirty="0"/>
            </a:p>
          </p:txBody>
        </p:sp>
        <p:sp>
          <p:nvSpPr>
            <p:cNvPr id="7" name="TextBox 7"/>
            <p:cNvSpPr txBox="1"/>
            <p:nvPr/>
          </p:nvSpPr>
          <p:spPr>
            <a:xfrm>
              <a:off x="0" y="95250"/>
              <a:ext cx="1057000" cy="4469285"/>
            </a:xfrm>
            <a:prstGeom prst="rect">
              <a:avLst/>
            </a:prstGeom>
          </p:spPr>
          <p:txBody>
            <a:bodyPr lIns="50800" tIns="50800" rIns="50800" bIns="50800" rtlCol="0" anchor="ctr"/>
            <a:lstStyle/>
            <a:p>
              <a:pPr algn="ctr">
                <a:lnSpc>
                  <a:spcPts val="901"/>
                </a:lnSpc>
              </a:pPr>
              <a:endParaRPr lang="pt-BR" dirty="0"/>
            </a:p>
          </p:txBody>
        </p:sp>
      </p:grpSp>
      <p:sp>
        <p:nvSpPr>
          <p:cNvPr id="8" name="Freeform 8"/>
          <p:cNvSpPr/>
          <p:nvPr/>
        </p:nvSpPr>
        <p:spPr>
          <a:xfrm flipH="1">
            <a:off x="-472337" y="5786355"/>
            <a:ext cx="4961089" cy="5167801"/>
          </a:xfrm>
          <a:custGeom>
            <a:avLst/>
            <a:gdLst/>
            <a:ahLst/>
            <a:cxnLst/>
            <a:rect l="l" t="t" r="r" b="b"/>
            <a:pathLst>
              <a:path w="4961089" h="5167801">
                <a:moveTo>
                  <a:pt x="4961089" y="0"/>
                </a:moveTo>
                <a:lnTo>
                  <a:pt x="0" y="0"/>
                </a:lnTo>
                <a:lnTo>
                  <a:pt x="0" y="5167801"/>
                </a:lnTo>
                <a:lnTo>
                  <a:pt x="4961089" y="5167801"/>
                </a:lnTo>
                <a:lnTo>
                  <a:pt x="4961089"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9" name="Freeform 9"/>
          <p:cNvSpPr/>
          <p:nvPr/>
        </p:nvSpPr>
        <p:spPr>
          <a:xfrm flipH="1">
            <a:off x="-1041778" y="-666077"/>
            <a:ext cx="6920450" cy="5501758"/>
          </a:xfrm>
          <a:custGeom>
            <a:avLst/>
            <a:gdLst/>
            <a:ahLst/>
            <a:cxnLst/>
            <a:rect l="l" t="t" r="r" b="b"/>
            <a:pathLst>
              <a:path w="6920450" h="5501758">
                <a:moveTo>
                  <a:pt x="6920450" y="0"/>
                </a:moveTo>
                <a:lnTo>
                  <a:pt x="0" y="0"/>
                </a:lnTo>
                <a:lnTo>
                  <a:pt x="0" y="5501758"/>
                </a:lnTo>
                <a:lnTo>
                  <a:pt x="6920450" y="5501758"/>
                </a:lnTo>
                <a:lnTo>
                  <a:pt x="692045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0" name="TextBox 10"/>
          <p:cNvSpPr txBox="1"/>
          <p:nvPr/>
        </p:nvSpPr>
        <p:spPr>
          <a:xfrm>
            <a:off x="665798" y="789623"/>
            <a:ext cx="3400198" cy="837819"/>
          </a:xfrm>
          <a:prstGeom prst="rect">
            <a:avLst/>
          </a:prstGeom>
        </p:spPr>
        <p:txBody>
          <a:bodyPr lIns="0" tIns="0" rIns="0" bIns="0" rtlCol="0" anchor="t">
            <a:spAutoFit/>
          </a:bodyPr>
          <a:lstStyle/>
          <a:p>
            <a:pPr algn="l">
              <a:lnSpc>
                <a:spcPts val="6048"/>
              </a:lnSpc>
            </a:pPr>
            <a:r>
              <a:rPr lang="pt-BR" sz="5599" dirty="0">
                <a:solidFill>
                  <a:srgbClr val="FFFFFF"/>
                </a:solidFill>
                <a:latin typeface="Poppins"/>
                <a:ea typeface="Poppins"/>
                <a:cs typeface="Poppins"/>
                <a:sym typeface="Poppins"/>
              </a:rPr>
              <a:t>Esportes</a:t>
            </a:r>
          </a:p>
        </p:txBody>
      </p:sp>
      <p:grpSp>
        <p:nvGrpSpPr>
          <p:cNvPr id="11" name="Group 11"/>
          <p:cNvGrpSpPr/>
          <p:nvPr/>
        </p:nvGrpSpPr>
        <p:grpSpPr>
          <a:xfrm rot="5400000">
            <a:off x="10350987" y="-5629489"/>
            <a:ext cx="1882994" cy="14452977"/>
            <a:chOff x="0" y="0"/>
            <a:chExt cx="1515497" cy="11632243"/>
          </a:xfrm>
        </p:grpSpPr>
        <p:sp>
          <p:nvSpPr>
            <p:cNvPr id="12" name="Freeform 12"/>
            <p:cNvSpPr/>
            <p:nvPr/>
          </p:nvSpPr>
          <p:spPr>
            <a:xfrm>
              <a:off x="0" y="0"/>
              <a:ext cx="1515497" cy="11632243"/>
            </a:xfrm>
            <a:custGeom>
              <a:avLst/>
              <a:gdLst/>
              <a:ahLst/>
              <a:cxnLst/>
              <a:rect l="l" t="t" r="r" b="b"/>
              <a:pathLst>
                <a:path w="1515497" h="11632243">
                  <a:moveTo>
                    <a:pt x="80303" y="0"/>
                  </a:moveTo>
                  <a:lnTo>
                    <a:pt x="1435194" y="0"/>
                  </a:lnTo>
                  <a:cubicBezTo>
                    <a:pt x="1479544" y="0"/>
                    <a:pt x="1515497" y="35953"/>
                    <a:pt x="1515497" y="80303"/>
                  </a:cubicBezTo>
                  <a:lnTo>
                    <a:pt x="1515497" y="11551940"/>
                  </a:lnTo>
                  <a:cubicBezTo>
                    <a:pt x="1515497" y="11573238"/>
                    <a:pt x="1507037" y="11593663"/>
                    <a:pt x="1491977" y="11608722"/>
                  </a:cubicBezTo>
                  <a:cubicBezTo>
                    <a:pt x="1476917" y="11623782"/>
                    <a:pt x="1456492" y="11632243"/>
                    <a:pt x="1435194" y="11632243"/>
                  </a:cubicBezTo>
                  <a:lnTo>
                    <a:pt x="80303" y="11632243"/>
                  </a:lnTo>
                  <a:cubicBezTo>
                    <a:pt x="59005" y="11632243"/>
                    <a:pt x="38580" y="11623782"/>
                    <a:pt x="23520" y="11608722"/>
                  </a:cubicBezTo>
                  <a:cubicBezTo>
                    <a:pt x="8460" y="11593663"/>
                    <a:pt x="0" y="11573238"/>
                    <a:pt x="0" y="11551940"/>
                  </a:cubicBezTo>
                  <a:lnTo>
                    <a:pt x="0" y="80303"/>
                  </a:lnTo>
                  <a:cubicBezTo>
                    <a:pt x="0" y="59005"/>
                    <a:pt x="8460" y="38580"/>
                    <a:pt x="23520" y="23520"/>
                  </a:cubicBezTo>
                  <a:cubicBezTo>
                    <a:pt x="38580" y="8460"/>
                    <a:pt x="59005" y="0"/>
                    <a:pt x="80303" y="0"/>
                  </a:cubicBezTo>
                  <a:close/>
                </a:path>
              </a:pathLst>
            </a:custGeom>
            <a:solidFill>
              <a:srgbClr val="7BB7C2"/>
            </a:solidFill>
          </p:spPr>
          <p:txBody>
            <a:bodyPr/>
            <a:lstStyle/>
            <a:p>
              <a:endParaRPr lang="pt-BR" dirty="0"/>
            </a:p>
          </p:txBody>
        </p:sp>
        <p:sp>
          <p:nvSpPr>
            <p:cNvPr id="13" name="TextBox 13"/>
            <p:cNvSpPr txBox="1"/>
            <p:nvPr/>
          </p:nvSpPr>
          <p:spPr>
            <a:xfrm>
              <a:off x="0" y="95250"/>
              <a:ext cx="1515497" cy="11536993"/>
            </a:xfrm>
            <a:prstGeom prst="rect">
              <a:avLst/>
            </a:prstGeom>
          </p:spPr>
          <p:txBody>
            <a:bodyPr lIns="50800" tIns="50800" rIns="50800" bIns="50800" rtlCol="0" anchor="ctr"/>
            <a:lstStyle/>
            <a:p>
              <a:pPr algn="ctr">
                <a:lnSpc>
                  <a:spcPts val="901"/>
                </a:lnSpc>
              </a:pPr>
              <a:endParaRPr lang="pt-BR" dirty="0"/>
            </a:p>
          </p:txBody>
        </p:sp>
      </p:grpSp>
      <p:grpSp>
        <p:nvGrpSpPr>
          <p:cNvPr id="14" name="Group 14"/>
          <p:cNvGrpSpPr/>
          <p:nvPr/>
        </p:nvGrpSpPr>
        <p:grpSpPr>
          <a:xfrm rot="5400000">
            <a:off x="9252224" y="150781"/>
            <a:ext cx="4080520" cy="14452977"/>
            <a:chOff x="0" y="0"/>
            <a:chExt cx="3284140" cy="11632243"/>
          </a:xfrm>
        </p:grpSpPr>
        <p:sp>
          <p:nvSpPr>
            <p:cNvPr id="15" name="Freeform 15"/>
            <p:cNvSpPr/>
            <p:nvPr/>
          </p:nvSpPr>
          <p:spPr>
            <a:xfrm>
              <a:off x="0" y="0"/>
              <a:ext cx="3284140" cy="11632243"/>
            </a:xfrm>
            <a:custGeom>
              <a:avLst/>
              <a:gdLst/>
              <a:ahLst/>
              <a:cxnLst/>
              <a:rect l="l" t="t" r="r" b="b"/>
              <a:pathLst>
                <a:path w="3284140" h="11632243">
                  <a:moveTo>
                    <a:pt x="37056" y="0"/>
                  </a:moveTo>
                  <a:lnTo>
                    <a:pt x="3247083" y="0"/>
                  </a:lnTo>
                  <a:cubicBezTo>
                    <a:pt x="3267549" y="0"/>
                    <a:pt x="3284140" y="16591"/>
                    <a:pt x="3284140" y="37056"/>
                  </a:cubicBezTo>
                  <a:lnTo>
                    <a:pt x="3284140" y="11595186"/>
                  </a:lnTo>
                  <a:cubicBezTo>
                    <a:pt x="3284140" y="11615652"/>
                    <a:pt x="3267549" y="11632243"/>
                    <a:pt x="3247083" y="11632243"/>
                  </a:cubicBezTo>
                  <a:lnTo>
                    <a:pt x="37056" y="11632243"/>
                  </a:lnTo>
                  <a:cubicBezTo>
                    <a:pt x="27228" y="11632243"/>
                    <a:pt x="17803" y="11628338"/>
                    <a:pt x="10854" y="11621389"/>
                  </a:cubicBezTo>
                  <a:cubicBezTo>
                    <a:pt x="3904" y="11614440"/>
                    <a:pt x="0" y="11605014"/>
                    <a:pt x="0" y="11595186"/>
                  </a:cubicBezTo>
                  <a:lnTo>
                    <a:pt x="0" y="37056"/>
                  </a:lnTo>
                  <a:cubicBezTo>
                    <a:pt x="0" y="16591"/>
                    <a:pt x="16591" y="0"/>
                    <a:pt x="37056" y="0"/>
                  </a:cubicBezTo>
                  <a:close/>
                </a:path>
              </a:pathLst>
            </a:custGeom>
            <a:solidFill>
              <a:srgbClr val="56AA88"/>
            </a:solidFill>
          </p:spPr>
          <p:txBody>
            <a:bodyPr/>
            <a:lstStyle/>
            <a:p>
              <a:endParaRPr lang="pt-BR" dirty="0"/>
            </a:p>
          </p:txBody>
        </p:sp>
        <p:sp>
          <p:nvSpPr>
            <p:cNvPr id="16" name="TextBox 16"/>
            <p:cNvSpPr txBox="1"/>
            <p:nvPr/>
          </p:nvSpPr>
          <p:spPr>
            <a:xfrm>
              <a:off x="0" y="95250"/>
              <a:ext cx="3284140" cy="11536993"/>
            </a:xfrm>
            <a:prstGeom prst="rect">
              <a:avLst/>
            </a:prstGeom>
          </p:spPr>
          <p:txBody>
            <a:bodyPr lIns="50800" tIns="50800" rIns="50800" bIns="50800" rtlCol="0" anchor="ctr"/>
            <a:lstStyle/>
            <a:p>
              <a:pPr algn="ctr">
                <a:lnSpc>
                  <a:spcPts val="901"/>
                </a:lnSpc>
              </a:pPr>
              <a:endParaRPr lang="pt-BR" dirty="0"/>
            </a:p>
          </p:txBody>
        </p:sp>
      </p:grpSp>
      <p:grpSp>
        <p:nvGrpSpPr>
          <p:cNvPr id="17" name="Group 17"/>
          <p:cNvGrpSpPr/>
          <p:nvPr/>
        </p:nvGrpSpPr>
        <p:grpSpPr>
          <a:xfrm rot="5400000">
            <a:off x="10205324" y="-3477968"/>
            <a:ext cx="2174319" cy="14452977"/>
            <a:chOff x="0" y="0"/>
            <a:chExt cx="1749966" cy="11632243"/>
          </a:xfrm>
        </p:grpSpPr>
        <p:sp>
          <p:nvSpPr>
            <p:cNvPr id="18" name="Freeform 18"/>
            <p:cNvSpPr/>
            <p:nvPr/>
          </p:nvSpPr>
          <p:spPr>
            <a:xfrm>
              <a:off x="0" y="0"/>
              <a:ext cx="1749965" cy="11632243"/>
            </a:xfrm>
            <a:custGeom>
              <a:avLst/>
              <a:gdLst/>
              <a:ahLst/>
              <a:cxnLst/>
              <a:rect l="l" t="t" r="r" b="b"/>
              <a:pathLst>
                <a:path w="1749965" h="11632243">
                  <a:moveTo>
                    <a:pt x="69543" y="0"/>
                  </a:moveTo>
                  <a:lnTo>
                    <a:pt x="1680422" y="0"/>
                  </a:lnTo>
                  <a:cubicBezTo>
                    <a:pt x="1698866" y="0"/>
                    <a:pt x="1716555" y="7327"/>
                    <a:pt x="1729597" y="20369"/>
                  </a:cubicBezTo>
                  <a:cubicBezTo>
                    <a:pt x="1742639" y="33411"/>
                    <a:pt x="1749965" y="51099"/>
                    <a:pt x="1749965" y="69543"/>
                  </a:cubicBezTo>
                  <a:lnTo>
                    <a:pt x="1749965" y="11562700"/>
                  </a:lnTo>
                  <a:cubicBezTo>
                    <a:pt x="1749965" y="11581143"/>
                    <a:pt x="1742639" y="11598832"/>
                    <a:pt x="1729597" y="11611874"/>
                  </a:cubicBezTo>
                  <a:cubicBezTo>
                    <a:pt x="1716555" y="11624916"/>
                    <a:pt x="1698866" y="11632243"/>
                    <a:pt x="1680422" y="11632243"/>
                  </a:cubicBezTo>
                  <a:lnTo>
                    <a:pt x="69543" y="11632243"/>
                  </a:lnTo>
                  <a:cubicBezTo>
                    <a:pt x="51099" y="11632243"/>
                    <a:pt x="33411" y="11624916"/>
                    <a:pt x="20369" y="11611874"/>
                  </a:cubicBezTo>
                  <a:cubicBezTo>
                    <a:pt x="7327" y="11598832"/>
                    <a:pt x="0" y="11581143"/>
                    <a:pt x="0" y="11562700"/>
                  </a:cubicBezTo>
                  <a:lnTo>
                    <a:pt x="0" y="69543"/>
                  </a:lnTo>
                  <a:cubicBezTo>
                    <a:pt x="0" y="51099"/>
                    <a:pt x="7327" y="33411"/>
                    <a:pt x="20369" y="20369"/>
                  </a:cubicBezTo>
                  <a:cubicBezTo>
                    <a:pt x="33411" y="7327"/>
                    <a:pt x="51099" y="0"/>
                    <a:pt x="69543" y="0"/>
                  </a:cubicBezTo>
                  <a:close/>
                </a:path>
              </a:pathLst>
            </a:custGeom>
            <a:solidFill>
              <a:srgbClr val="7BB7C2"/>
            </a:solidFill>
          </p:spPr>
          <p:txBody>
            <a:bodyPr/>
            <a:lstStyle/>
            <a:p>
              <a:endParaRPr lang="pt-BR" dirty="0"/>
            </a:p>
          </p:txBody>
        </p:sp>
        <p:sp>
          <p:nvSpPr>
            <p:cNvPr id="19" name="TextBox 19"/>
            <p:cNvSpPr txBox="1"/>
            <p:nvPr/>
          </p:nvSpPr>
          <p:spPr>
            <a:xfrm>
              <a:off x="0" y="95250"/>
              <a:ext cx="1749966" cy="11536993"/>
            </a:xfrm>
            <a:prstGeom prst="rect">
              <a:avLst/>
            </a:prstGeom>
          </p:spPr>
          <p:txBody>
            <a:bodyPr lIns="50800" tIns="50800" rIns="50800" bIns="50800" rtlCol="0" anchor="ctr"/>
            <a:lstStyle/>
            <a:p>
              <a:pPr algn="ctr">
                <a:lnSpc>
                  <a:spcPts val="901"/>
                </a:lnSpc>
              </a:pPr>
              <a:endParaRPr lang="pt-BR" dirty="0"/>
            </a:p>
          </p:txBody>
        </p:sp>
      </p:grpSp>
      <p:sp>
        <p:nvSpPr>
          <p:cNvPr id="20" name="TextBox 20"/>
          <p:cNvSpPr txBox="1"/>
          <p:nvPr/>
        </p:nvSpPr>
        <p:spPr>
          <a:xfrm>
            <a:off x="4298252" y="1148601"/>
            <a:ext cx="4159739" cy="815721"/>
          </a:xfrm>
          <a:prstGeom prst="rect">
            <a:avLst/>
          </a:prstGeom>
        </p:spPr>
        <p:txBody>
          <a:bodyPr lIns="0" tIns="0" rIns="0" bIns="0" rtlCol="0" anchor="t">
            <a:spAutoFit/>
          </a:bodyPr>
          <a:lstStyle/>
          <a:p>
            <a:pPr algn="l">
              <a:lnSpc>
                <a:spcPts val="3132"/>
              </a:lnSpc>
            </a:pPr>
            <a:r>
              <a:rPr lang="pt-BR" sz="2900" dirty="0">
                <a:solidFill>
                  <a:srgbClr val="FFFFFF"/>
                </a:solidFill>
                <a:latin typeface="Poppins"/>
                <a:ea typeface="Poppins"/>
                <a:cs typeface="Poppins"/>
                <a:sym typeface="Poppins"/>
              </a:rPr>
              <a:t>Condução das aulas é bem estruturada</a:t>
            </a:r>
          </a:p>
        </p:txBody>
      </p:sp>
      <p:sp>
        <p:nvSpPr>
          <p:cNvPr id="21" name="TextBox 21"/>
          <p:cNvSpPr txBox="1"/>
          <p:nvPr/>
        </p:nvSpPr>
        <p:spPr>
          <a:xfrm>
            <a:off x="8888139" y="1006297"/>
            <a:ext cx="6063564" cy="265557"/>
          </a:xfrm>
          <a:prstGeom prst="rect">
            <a:avLst/>
          </a:prstGeom>
        </p:spPr>
        <p:txBody>
          <a:bodyPr lIns="0" tIns="0" rIns="0" bIns="0" rtlCol="0" anchor="t">
            <a:spAutoFit/>
          </a:bodyPr>
          <a:lstStyle/>
          <a:p>
            <a:pPr algn="l">
              <a:lnSpc>
                <a:spcPts val="1944"/>
              </a:lnSpc>
            </a:pPr>
            <a:r>
              <a:rPr lang="pt-BR" sz="1800" dirty="0">
                <a:solidFill>
                  <a:srgbClr val="FFFFFF"/>
                </a:solidFill>
                <a:latin typeface="Poppins"/>
                <a:ea typeface="Poppins"/>
                <a:cs typeface="Poppins"/>
                <a:sym typeface="Poppins"/>
              </a:rPr>
              <a:t>professores atentos às limitações dos alunos;</a:t>
            </a:r>
          </a:p>
        </p:txBody>
      </p:sp>
      <p:sp>
        <p:nvSpPr>
          <p:cNvPr id="22" name="TextBox 22"/>
          <p:cNvSpPr txBox="1"/>
          <p:nvPr/>
        </p:nvSpPr>
        <p:spPr>
          <a:xfrm>
            <a:off x="8888139" y="1843354"/>
            <a:ext cx="6063564" cy="503682"/>
          </a:xfrm>
          <a:prstGeom prst="rect">
            <a:avLst/>
          </a:prstGeom>
        </p:spPr>
        <p:txBody>
          <a:bodyPr lIns="0" tIns="0" rIns="0" bIns="0" rtlCol="0" anchor="t">
            <a:spAutoFit/>
          </a:bodyPr>
          <a:lstStyle/>
          <a:p>
            <a:pPr algn="l">
              <a:lnSpc>
                <a:spcPts val="1944"/>
              </a:lnSpc>
            </a:pPr>
            <a:r>
              <a:rPr lang="pt-BR" sz="1800" dirty="0">
                <a:solidFill>
                  <a:srgbClr val="FFFFFF"/>
                </a:solidFill>
                <a:latin typeface="Poppins"/>
                <a:ea typeface="Poppins"/>
                <a:cs typeface="Poppins"/>
                <a:sym typeface="Poppins"/>
              </a:rPr>
              <a:t>cuidado especial com </a:t>
            </a:r>
            <a:r>
              <a:rPr lang="pt-BR" sz="1800" b="1" dirty="0">
                <a:solidFill>
                  <a:srgbClr val="FFFFFF"/>
                </a:solidFill>
                <a:latin typeface="Poppins Bold"/>
                <a:ea typeface="Poppins Bold"/>
                <a:cs typeface="Poppins Bold"/>
                <a:sym typeface="Poppins Bold"/>
              </a:rPr>
              <a:t>idosos e pessoas com restrições físicas.</a:t>
            </a:r>
          </a:p>
        </p:txBody>
      </p:sp>
      <p:sp>
        <p:nvSpPr>
          <p:cNvPr id="23" name="TextBox 23"/>
          <p:cNvSpPr txBox="1"/>
          <p:nvPr/>
        </p:nvSpPr>
        <p:spPr>
          <a:xfrm>
            <a:off x="4298252" y="3099495"/>
            <a:ext cx="4159739" cy="1206246"/>
          </a:xfrm>
          <a:prstGeom prst="rect">
            <a:avLst/>
          </a:prstGeom>
        </p:spPr>
        <p:txBody>
          <a:bodyPr lIns="0" tIns="0" rIns="0" bIns="0" rtlCol="0" anchor="t">
            <a:spAutoFit/>
          </a:bodyPr>
          <a:lstStyle/>
          <a:p>
            <a:pPr algn="l">
              <a:lnSpc>
                <a:spcPts val="3132"/>
              </a:lnSpc>
            </a:pPr>
            <a:r>
              <a:rPr lang="pt-BR" sz="2900" dirty="0">
                <a:solidFill>
                  <a:srgbClr val="FFFFFF"/>
                </a:solidFill>
                <a:latin typeface="Poppins"/>
                <a:ea typeface="Poppins"/>
                <a:cs typeface="Poppins"/>
                <a:sym typeface="Poppins"/>
              </a:rPr>
              <a:t>A relação com os professores é muito positiva e acolhedora. </a:t>
            </a:r>
          </a:p>
        </p:txBody>
      </p:sp>
      <p:sp>
        <p:nvSpPr>
          <p:cNvPr id="24" name="TextBox 24"/>
          <p:cNvSpPr txBox="1"/>
          <p:nvPr/>
        </p:nvSpPr>
        <p:spPr>
          <a:xfrm>
            <a:off x="8888139" y="2814722"/>
            <a:ext cx="6063564" cy="503682"/>
          </a:xfrm>
          <a:prstGeom prst="rect">
            <a:avLst/>
          </a:prstGeom>
        </p:spPr>
        <p:txBody>
          <a:bodyPr lIns="0" tIns="0" rIns="0" bIns="0" rtlCol="0" anchor="t">
            <a:spAutoFit/>
          </a:bodyPr>
          <a:lstStyle/>
          <a:p>
            <a:pPr algn="l">
              <a:lnSpc>
                <a:spcPts val="1944"/>
              </a:lnSpc>
            </a:pPr>
            <a:r>
              <a:rPr lang="pt-BR" sz="1800" dirty="0">
                <a:solidFill>
                  <a:srgbClr val="FFFFFF"/>
                </a:solidFill>
                <a:latin typeface="Poppins"/>
                <a:ea typeface="Poppins"/>
                <a:cs typeface="Poppins"/>
                <a:sym typeface="Poppins"/>
              </a:rPr>
              <a:t>professores são vistos como </a:t>
            </a:r>
            <a:r>
              <a:rPr lang="pt-BR" sz="1800" b="1" dirty="0">
                <a:solidFill>
                  <a:srgbClr val="FFFFFF"/>
                </a:solidFill>
                <a:latin typeface="Poppins Bold"/>
                <a:ea typeface="Poppins Bold"/>
                <a:cs typeface="Poppins Bold"/>
                <a:sym typeface="Poppins Bold"/>
              </a:rPr>
              <a:t>próximos, pacientes e acessíveis;</a:t>
            </a:r>
          </a:p>
        </p:txBody>
      </p:sp>
      <p:sp>
        <p:nvSpPr>
          <p:cNvPr id="25" name="TextBox 25"/>
          <p:cNvSpPr txBox="1"/>
          <p:nvPr/>
        </p:nvSpPr>
        <p:spPr>
          <a:xfrm>
            <a:off x="8888139" y="3520115"/>
            <a:ext cx="6063564" cy="503682"/>
          </a:xfrm>
          <a:prstGeom prst="rect">
            <a:avLst/>
          </a:prstGeom>
        </p:spPr>
        <p:txBody>
          <a:bodyPr lIns="0" tIns="0" rIns="0" bIns="0" rtlCol="0" anchor="t">
            <a:spAutoFit/>
          </a:bodyPr>
          <a:lstStyle/>
          <a:p>
            <a:pPr algn="l">
              <a:lnSpc>
                <a:spcPts val="1944"/>
              </a:lnSpc>
            </a:pPr>
            <a:r>
              <a:rPr lang="pt-BR" sz="1800" b="1" dirty="0">
                <a:solidFill>
                  <a:srgbClr val="FFFFFF"/>
                </a:solidFill>
                <a:latin typeface="Poppins Bold"/>
                <a:ea typeface="Poppins Bold"/>
                <a:cs typeface="Poppins Bold"/>
                <a:sym typeface="Poppins Bold"/>
              </a:rPr>
              <a:t>relação de continuidade </a:t>
            </a:r>
            <a:r>
              <a:rPr lang="pt-BR" sz="1800" dirty="0">
                <a:solidFill>
                  <a:srgbClr val="FFFFFF"/>
                </a:solidFill>
                <a:latin typeface="Poppins"/>
                <a:ea typeface="Poppins"/>
                <a:cs typeface="Poppins"/>
                <a:sym typeface="Poppins"/>
              </a:rPr>
              <a:t>(mesmos profissionais ao longo do tempo);</a:t>
            </a:r>
          </a:p>
        </p:txBody>
      </p:sp>
      <p:sp>
        <p:nvSpPr>
          <p:cNvPr id="26" name="TextBox 26"/>
          <p:cNvSpPr txBox="1"/>
          <p:nvPr/>
        </p:nvSpPr>
        <p:spPr>
          <a:xfrm>
            <a:off x="8888139" y="4225507"/>
            <a:ext cx="6063564" cy="503682"/>
          </a:xfrm>
          <a:prstGeom prst="rect">
            <a:avLst/>
          </a:prstGeom>
        </p:spPr>
        <p:txBody>
          <a:bodyPr lIns="0" tIns="0" rIns="0" bIns="0" rtlCol="0" anchor="t">
            <a:spAutoFit/>
          </a:bodyPr>
          <a:lstStyle/>
          <a:p>
            <a:pPr algn="l">
              <a:lnSpc>
                <a:spcPts val="1944"/>
              </a:lnSpc>
            </a:pPr>
            <a:r>
              <a:rPr lang="pt-BR" sz="1800" dirty="0">
                <a:solidFill>
                  <a:srgbClr val="FFFFFF"/>
                </a:solidFill>
                <a:latin typeface="Poppins"/>
                <a:ea typeface="Poppins"/>
                <a:cs typeface="Poppins"/>
                <a:sym typeface="Poppins"/>
              </a:rPr>
              <a:t>o vínculo humano é um </a:t>
            </a:r>
            <a:r>
              <a:rPr lang="pt-BR" sz="1800" b="1" dirty="0">
                <a:solidFill>
                  <a:srgbClr val="FFFFFF"/>
                </a:solidFill>
                <a:latin typeface="Poppins Bold"/>
                <a:ea typeface="Poppins Bold"/>
                <a:cs typeface="Poppins Bold"/>
                <a:sym typeface="Poppins Bold"/>
              </a:rPr>
              <a:t>diferencial da experiência esportiva.</a:t>
            </a:r>
          </a:p>
        </p:txBody>
      </p:sp>
      <p:sp>
        <p:nvSpPr>
          <p:cNvPr id="27" name="TextBox 27"/>
          <p:cNvSpPr txBox="1"/>
          <p:nvPr/>
        </p:nvSpPr>
        <p:spPr>
          <a:xfrm>
            <a:off x="665798" y="5346535"/>
            <a:ext cx="3057525" cy="837819"/>
          </a:xfrm>
          <a:prstGeom prst="rect">
            <a:avLst/>
          </a:prstGeom>
        </p:spPr>
        <p:txBody>
          <a:bodyPr lIns="0" tIns="0" rIns="0" bIns="0" rtlCol="0" anchor="t">
            <a:spAutoFit/>
          </a:bodyPr>
          <a:lstStyle/>
          <a:p>
            <a:pPr algn="l">
              <a:lnSpc>
                <a:spcPts val="6048"/>
              </a:lnSpc>
            </a:pPr>
            <a:r>
              <a:rPr lang="pt-BR" sz="5599" dirty="0">
                <a:solidFill>
                  <a:srgbClr val="FFFFFF"/>
                </a:solidFill>
                <a:latin typeface="Poppins"/>
                <a:ea typeface="Poppins"/>
                <a:cs typeface="Poppins"/>
                <a:sym typeface="Poppins"/>
              </a:rPr>
              <a:t>Saúde</a:t>
            </a:r>
          </a:p>
        </p:txBody>
      </p:sp>
      <p:sp>
        <p:nvSpPr>
          <p:cNvPr id="28" name="TextBox 28"/>
          <p:cNvSpPr txBox="1"/>
          <p:nvPr/>
        </p:nvSpPr>
        <p:spPr>
          <a:xfrm>
            <a:off x="4488752" y="6033292"/>
            <a:ext cx="3689487" cy="2377821"/>
          </a:xfrm>
          <a:prstGeom prst="rect">
            <a:avLst/>
          </a:prstGeom>
        </p:spPr>
        <p:txBody>
          <a:bodyPr lIns="0" tIns="0" rIns="0" bIns="0" rtlCol="0" anchor="t">
            <a:spAutoFit/>
          </a:bodyPr>
          <a:lstStyle/>
          <a:p>
            <a:pPr algn="l">
              <a:lnSpc>
                <a:spcPts val="3132"/>
              </a:lnSpc>
            </a:pPr>
            <a:r>
              <a:rPr lang="pt-BR" sz="2900" dirty="0">
                <a:solidFill>
                  <a:srgbClr val="FFFFFF"/>
                </a:solidFill>
                <a:latin typeface="Poppins"/>
                <a:ea typeface="Poppins"/>
                <a:cs typeface="Poppins"/>
                <a:sym typeface="Poppins"/>
              </a:rPr>
              <a:t>O vínculo com os profissionais é mais contido e restrito, mas também muito satisfatório. Surpreende.</a:t>
            </a:r>
          </a:p>
        </p:txBody>
      </p:sp>
      <p:sp>
        <p:nvSpPr>
          <p:cNvPr id="29" name="TextBox 29"/>
          <p:cNvSpPr txBox="1"/>
          <p:nvPr/>
        </p:nvSpPr>
        <p:spPr>
          <a:xfrm>
            <a:off x="8888139" y="5921931"/>
            <a:ext cx="4243559" cy="265557"/>
          </a:xfrm>
          <a:prstGeom prst="rect">
            <a:avLst/>
          </a:prstGeom>
        </p:spPr>
        <p:txBody>
          <a:bodyPr lIns="0" tIns="0" rIns="0" bIns="0" rtlCol="0" anchor="t">
            <a:spAutoFit/>
          </a:bodyPr>
          <a:lstStyle/>
          <a:p>
            <a:pPr algn="l">
              <a:lnSpc>
                <a:spcPts val="1944"/>
              </a:lnSpc>
            </a:pPr>
            <a:r>
              <a:rPr lang="pt-BR" sz="1800" b="1" dirty="0">
                <a:solidFill>
                  <a:srgbClr val="FFFFFF"/>
                </a:solidFill>
                <a:latin typeface="Poppins Bold"/>
                <a:ea typeface="Poppins Bold"/>
                <a:cs typeface="Poppins Bold"/>
                <a:sym typeface="Poppins Bold"/>
              </a:rPr>
              <a:t>Atendimento e acolhimento</a:t>
            </a:r>
          </a:p>
        </p:txBody>
      </p:sp>
      <p:sp>
        <p:nvSpPr>
          <p:cNvPr id="30" name="TextBox 30"/>
          <p:cNvSpPr txBox="1"/>
          <p:nvPr/>
        </p:nvSpPr>
        <p:spPr>
          <a:xfrm>
            <a:off x="13508517" y="5502431"/>
            <a:ext cx="4266419" cy="222885"/>
          </a:xfrm>
          <a:prstGeom prst="rect">
            <a:avLst/>
          </a:prstGeom>
        </p:spPr>
        <p:txBody>
          <a:bodyPr lIns="0" tIns="0" rIns="0" bIns="0" rtlCol="0" anchor="t">
            <a:spAutoFit/>
          </a:bodyPr>
          <a:lstStyle/>
          <a:p>
            <a:pPr algn="l">
              <a:lnSpc>
                <a:spcPts val="1620"/>
              </a:lnSpc>
            </a:pPr>
            <a:r>
              <a:rPr lang="pt-BR" sz="1500" b="1" dirty="0">
                <a:solidFill>
                  <a:srgbClr val="FFFFFF"/>
                </a:solidFill>
                <a:latin typeface="Poppins Bold"/>
                <a:ea typeface="Poppins Bold"/>
                <a:cs typeface="Poppins Bold"/>
                <a:sym typeface="Poppins Bold"/>
              </a:rPr>
              <a:t>respeito, escuta e tranquilidade</a:t>
            </a:r>
            <a:r>
              <a:rPr lang="pt-BR" sz="1500" dirty="0">
                <a:solidFill>
                  <a:srgbClr val="FFFFFF"/>
                </a:solidFill>
                <a:latin typeface="Poppins"/>
                <a:ea typeface="Poppins"/>
                <a:cs typeface="Poppins"/>
                <a:sym typeface="Poppins"/>
              </a:rPr>
              <a:t>;</a:t>
            </a:r>
          </a:p>
        </p:txBody>
      </p:sp>
      <p:sp>
        <p:nvSpPr>
          <p:cNvPr id="31" name="TextBox 31"/>
          <p:cNvSpPr txBox="1"/>
          <p:nvPr/>
        </p:nvSpPr>
        <p:spPr>
          <a:xfrm>
            <a:off x="13508517" y="5961383"/>
            <a:ext cx="4266419" cy="222885"/>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Equipe como </a:t>
            </a:r>
            <a:r>
              <a:rPr lang="pt-BR" sz="1500" b="1" dirty="0">
                <a:solidFill>
                  <a:srgbClr val="FFFFFF"/>
                </a:solidFill>
                <a:latin typeface="Poppins Bold"/>
                <a:ea typeface="Poppins Bold"/>
                <a:cs typeface="Poppins Bold"/>
                <a:sym typeface="Poppins Bold"/>
              </a:rPr>
              <a:t>organizada e orientadora</a:t>
            </a:r>
            <a:r>
              <a:rPr lang="pt-BR" sz="1500" dirty="0">
                <a:solidFill>
                  <a:srgbClr val="FFFFFF"/>
                </a:solidFill>
                <a:latin typeface="Poppins"/>
                <a:ea typeface="Poppins"/>
                <a:cs typeface="Poppins"/>
                <a:sym typeface="Poppins"/>
              </a:rPr>
              <a:t>;</a:t>
            </a:r>
          </a:p>
        </p:txBody>
      </p:sp>
      <p:sp>
        <p:nvSpPr>
          <p:cNvPr id="32" name="TextBox 32"/>
          <p:cNvSpPr txBox="1"/>
          <p:nvPr/>
        </p:nvSpPr>
        <p:spPr>
          <a:xfrm>
            <a:off x="13508517" y="6420326"/>
            <a:ext cx="4266419" cy="222885"/>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triagem é momentos chave de segurança.</a:t>
            </a:r>
          </a:p>
        </p:txBody>
      </p:sp>
      <p:sp>
        <p:nvSpPr>
          <p:cNvPr id="33" name="TextBox 33"/>
          <p:cNvSpPr txBox="1"/>
          <p:nvPr/>
        </p:nvSpPr>
        <p:spPr>
          <a:xfrm>
            <a:off x="8951962" y="7253788"/>
            <a:ext cx="4243559" cy="265557"/>
          </a:xfrm>
          <a:prstGeom prst="rect">
            <a:avLst/>
          </a:prstGeom>
        </p:spPr>
        <p:txBody>
          <a:bodyPr lIns="0" tIns="0" rIns="0" bIns="0" rtlCol="0" anchor="t">
            <a:spAutoFit/>
          </a:bodyPr>
          <a:lstStyle/>
          <a:p>
            <a:pPr algn="l">
              <a:lnSpc>
                <a:spcPts val="1944"/>
              </a:lnSpc>
            </a:pPr>
            <a:r>
              <a:rPr lang="pt-BR" sz="1800" b="1" dirty="0">
                <a:solidFill>
                  <a:srgbClr val="FFFFFF"/>
                </a:solidFill>
                <a:latin typeface="Poppins Bold"/>
                <a:ea typeface="Poppins Bold"/>
                <a:cs typeface="Poppins Bold"/>
                <a:sym typeface="Poppins Bold"/>
              </a:rPr>
              <a:t>Qualidade técnica percebida</a:t>
            </a:r>
          </a:p>
        </p:txBody>
      </p:sp>
      <p:sp>
        <p:nvSpPr>
          <p:cNvPr id="34" name="TextBox 34"/>
          <p:cNvSpPr txBox="1"/>
          <p:nvPr/>
        </p:nvSpPr>
        <p:spPr>
          <a:xfrm>
            <a:off x="13508517" y="6880622"/>
            <a:ext cx="4266419" cy="422910"/>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profissionais vistos como </a:t>
            </a:r>
            <a:r>
              <a:rPr lang="pt-BR" sz="1500" b="1" dirty="0">
                <a:solidFill>
                  <a:srgbClr val="FFFFFF"/>
                </a:solidFill>
                <a:latin typeface="Poppins Bold"/>
                <a:ea typeface="Poppins Bold"/>
                <a:cs typeface="Poppins Bold"/>
                <a:sym typeface="Poppins Bold"/>
              </a:rPr>
              <a:t>competentes e confiáveis e sérios</a:t>
            </a:r>
          </a:p>
        </p:txBody>
      </p:sp>
      <p:sp>
        <p:nvSpPr>
          <p:cNvPr id="35" name="TextBox 35"/>
          <p:cNvSpPr txBox="1"/>
          <p:nvPr/>
        </p:nvSpPr>
        <p:spPr>
          <a:xfrm>
            <a:off x="13508517" y="7569718"/>
            <a:ext cx="4266419" cy="222885"/>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clareza nas orientações;</a:t>
            </a:r>
          </a:p>
        </p:txBody>
      </p:sp>
      <p:sp>
        <p:nvSpPr>
          <p:cNvPr id="36" name="TextBox 36"/>
          <p:cNvSpPr txBox="1"/>
          <p:nvPr/>
        </p:nvSpPr>
        <p:spPr>
          <a:xfrm>
            <a:off x="8951962" y="8550974"/>
            <a:ext cx="4243559" cy="265557"/>
          </a:xfrm>
          <a:prstGeom prst="rect">
            <a:avLst/>
          </a:prstGeom>
        </p:spPr>
        <p:txBody>
          <a:bodyPr lIns="0" tIns="0" rIns="0" bIns="0" rtlCol="0" anchor="t">
            <a:spAutoFit/>
          </a:bodyPr>
          <a:lstStyle/>
          <a:p>
            <a:pPr algn="l">
              <a:lnSpc>
                <a:spcPts val="1944"/>
              </a:lnSpc>
            </a:pPr>
            <a:r>
              <a:rPr lang="pt-BR" sz="1800" b="1" dirty="0">
                <a:solidFill>
                  <a:srgbClr val="FFFFFF"/>
                </a:solidFill>
                <a:latin typeface="Poppins Bold"/>
                <a:ea typeface="Poppins Bold"/>
                <a:cs typeface="Poppins Bold"/>
                <a:sym typeface="Poppins Bold"/>
              </a:rPr>
              <a:t>Organização do serviço</a:t>
            </a:r>
          </a:p>
        </p:txBody>
      </p:sp>
      <p:sp>
        <p:nvSpPr>
          <p:cNvPr id="37" name="TextBox 37"/>
          <p:cNvSpPr txBox="1"/>
          <p:nvPr/>
        </p:nvSpPr>
        <p:spPr>
          <a:xfrm>
            <a:off x="13508517" y="8258813"/>
            <a:ext cx="4266419" cy="222885"/>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agendamento </a:t>
            </a:r>
            <a:r>
              <a:rPr lang="pt-BR" sz="1500" b="1" dirty="0">
                <a:solidFill>
                  <a:srgbClr val="FFFFFF"/>
                </a:solidFill>
                <a:latin typeface="Poppins Bold"/>
                <a:ea typeface="Poppins Bold"/>
                <a:cs typeface="Poppins Bold"/>
                <a:sym typeface="Poppins Bold"/>
              </a:rPr>
              <a:t>funcional</a:t>
            </a:r>
            <a:r>
              <a:rPr lang="pt-BR" sz="1500" dirty="0">
                <a:solidFill>
                  <a:srgbClr val="FFFFFF"/>
                </a:solidFill>
                <a:latin typeface="Poppins"/>
                <a:ea typeface="Poppins"/>
                <a:cs typeface="Poppins"/>
                <a:sym typeface="Poppins"/>
              </a:rPr>
              <a:t>;</a:t>
            </a:r>
          </a:p>
        </p:txBody>
      </p:sp>
      <p:sp>
        <p:nvSpPr>
          <p:cNvPr id="38" name="TextBox 38"/>
          <p:cNvSpPr txBox="1"/>
          <p:nvPr/>
        </p:nvSpPr>
        <p:spPr>
          <a:xfrm>
            <a:off x="13508517" y="8947909"/>
            <a:ext cx="4266419" cy="222885"/>
          </a:xfrm>
          <a:prstGeom prst="rect">
            <a:avLst/>
          </a:prstGeom>
        </p:spPr>
        <p:txBody>
          <a:bodyPr lIns="0" tIns="0" rIns="0" bIns="0" rtlCol="0" anchor="t">
            <a:spAutoFit/>
          </a:bodyPr>
          <a:lstStyle/>
          <a:p>
            <a:pPr algn="l">
              <a:lnSpc>
                <a:spcPts val="1620"/>
              </a:lnSpc>
            </a:pPr>
            <a:r>
              <a:rPr lang="pt-BR" sz="1500" dirty="0">
                <a:solidFill>
                  <a:srgbClr val="FFFFFF"/>
                </a:solidFill>
                <a:latin typeface="Poppins"/>
                <a:ea typeface="Poppins"/>
                <a:cs typeface="Poppins"/>
                <a:sym typeface="Poppins"/>
              </a:rPr>
              <a:t>fluxo interno compreendido;</a:t>
            </a:r>
          </a:p>
        </p:txBody>
      </p:sp>
      <p:grpSp>
        <p:nvGrpSpPr>
          <p:cNvPr id="39" name="Group 39"/>
          <p:cNvGrpSpPr/>
          <p:nvPr/>
        </p:nvGrpSpPr>
        <p:grpSpPr>
          <a:xfrm rot="5400000">
            <a:off x="13679743" y="-3195900"/>
            <a:ext cx="47625" cy="9630833"/>
            <a:chOff x="0" y="0"/>
            <a:chExt cx="7833" cy="1583972"/>
          </a:xfrm>
        </p:grpSpPr>
        <p:sp>
          <p:nvSpPr>
            <p:cNvPr id="40" name="Freeform 40"/>
            <p:cNvSpPr/>
            <p:nvPr/>
          </p:nvSpPr>
          <p:spPr>
            <a:xfrm>
              <a:off x="0" y="0"/>
              <a:ext cx="7833" cy="1583972"/>
            </a:xfrm>
            <a:custGeom>
              <a:avLst/>
              <a:gdLst/>
              <a:ahLst/>
              <a:cxnLst/>
              <a:rect l="l" t="t" r="r" b="b"/>
              <a:pathLst>
                <a:path w="7833" h="1583972">
                  <a:moveTo>
                    <a:pt x="3916" y="0"/>
                  </a:moveTo>
                  <a:lnTo>
                    <a:pt x="3916" y="0"/>
                  </a:lnTo>
                  <a:cubicBezTo>
                    <a:pt x="4955" y="0"/>
                    <a:pt x="5951" y="413"/>
                    <a:pt x="6686" y="1147"/>
                  </a:cubicBezTo>
                  <a:cubicBezTo>
                    <a:pt x="7420" y="1882"/>
                    <a:pt x="7833" y="2878"/>
                    <a:pt x="7833" y="3916"/>
                  </a:cubicBezTo>
                  <a:lnTo>
                    <a:pt x="7833" y="1580055"/>
                  </a:lnTo>
                  <a:cubicBezTo>
                    <a:pt x="7833" y="1581094"/>
                    <a:pt x="7420" y="1582090"/>
                    <a:pt x="6686" y="1582825"/>
                  </a:cubicBezTo>
                  <a:cubicBezTo>
                    <a:pt x="5951" y="1583559"/>
                    <a:pt x="4955" y="1583972"/>
                    <a:pt x="3916" y="1583972"/>
                  </a:cubicBezTo>
                  <a:lnTo>
                    <a:pt x="3916" y="1583972"/>
                  </a:lnTo>
                  <a:cubicBezTo>
                    <a:pt x="2878" y="1583972"/>
                    <a:pt x="1882" y="1583559"/>
                    <a:pt x="1147" y="1582825"/>
                  </a:cubicBezTo>
                  <a:cubicBezTo>
                    <a:pt x="413" y="1582090"/>
                    <a:pt x="0" y="1581094"/>
                    <a:pt x="0" y="1580055"/>
                  </a:cubicBezTo>
                  <a:lnTo>
                    <a:pt x="0" y="3916"/>
                  </a:lnTo>
                  <a:cubicBezTo>
                    <a:pt x="0" y="2878"/>
                    <a:pt x="413" y="1882"/>
                    <a:pt x="1147" y="1147"/>
                  </a:cubicBezTo>
                  <a:cubicBezTo>
                    <a:pt x="1882" y="413"/>
                    <a:pt x="2878" y="0"/>
                    <a:pt x="3916" y="0"/>
                  </a:cubicBezTo>
                  <a:close/>
                </a:path>
              </a:pathLst>
            </a:custGeom>
            <a:solidFill>
              <a:srgbClr val="56AA88"/>
            </a:solidFill>
          </p:spPr>
          <p:txBody>
            <a:bodyPr/>
            <a:lstStyle/>
            <a:p>
              <a:endParaRPr lang="pt-BR" dirty="0"/>
            </a:p>
          </p:txBody>
        </p:sp>
        <p:sp>
          <p:nvSpPr>
            <p:cNvPr id="41" name="TextBox 41"/>
            <p:cNvSpPr txBox="1"/>
            <p:nvPr/>
          </p:nvSpPr>
          <p:spPr>
            <a:xfrm>
              <a:off x="0" y="95250"/>
              <a:ext cx="7833" cy="1488722"/>
            </a:xfrm>
            <a:prstGeom prst="rect">
              <a:avLst/>
            </a:prstGeom>
          </p:spPr>
          <p:txBody>
            <a:bodyPr lIns="50800" tIns="50800" rIns="50800" bIns="50800" rtlCol="0" anchor="ctr"/>
            <a:lstStyle/>
            <a:p>
              <a:pPr algn="ctr">
                <a:lnSpc>
                  <a:spcPts val="901"/>
                </a:lnSpc>
              </a:pPr>
              <a:endParaRPr lang="pt-BR" dirty="0"/>
            </a:p>
          </p:txBody>
        </p:sp>
      </p:grpSp>
      <p:grpSp>
        <p:nvGrpSpPr>
          <p:cNvPr id="42" name="Group 42"/>
          <p:cNvGrpSpPr/>
          <p:nvPr/>
        </p:nvGrpSpPr>
        <p:grpSpPr>
          <a:xfrm rot="5400000">
            <a:off x="13679743" y="1959078"/>
            <a:ext cx="47625" cy="9630833"/>
            <a:chOff x="0" y="0"/>
            <a:chExt cx="7833" cy="1583972"/>
          </a:xfrm>
        </p:grpSpPr>
        <p:sp>
          <p:nvSpPr>
            <p:cNvPr id="43" name="Freeform 43"/>
            <p:cNvSpPr/>
            <p:nvPr/>
          </p:nvSpPr>
          <p:spPr>
            <a:xfrm>
              <a:off x="0" y="0"/>
              <a:ext cx="7833" cy="1583972"/>
            </a:xfrm>
            <a:custGeom>
              <a:avLst/>
              <a:gdLst/>
              <a:ahLst/>
              <a:cxnLst/>
              <a:rect l="l" t="t" r="r" b="b"/>
              <a:pathLst>
                <a:path w="7833" h="1583972">
                  <a:moveTo>
                    <a:pt x="3916" y="0"/>
                  </a:moveTo>
                  <a:lnTo>
                    <a:pt x="3916" y="0"/>
                  </a:lnTo>
                  <a:cubicBezTo>
                    <a:pt x="4955" y="0"/>
                    <a:pt x="5951" y="413"/>
                    <a:pt x="6686" y="1147"/>
                  </a:cubicBezTo>
                  <a:cubicBezTo>
                    <a:pt x="7420" y="1882"/>
                    <a:pt x="7833" y="2878"/>
                    <a:pt x="7833" y="3916"/>
                  </a:cubicBezTo>
                  <a:lnTo>
                    <a:pt x="7833" y="1580055"/>
                  </a:lnTo>
                  <a:cubicBezTo>
                    <a:pt x="7833" y="1581094"/>
                    <a:pt x="7420" y="1582090"/>
                    <a:pt x="6686" y="1582825"/>
                  </a:cubicBezTo>
                  <a:cubicBezTo>
                    <a:pt x="5951" y="1583559"/>
                    <a:pt x="4955" y="1583972"/>
                    <a:pt x="3916" y="1583972"/>
                  </a:cubicBezTo>
                  <a:lnTo>
                    <a:pt x="3916" y="1583972"/>
                  </a:lnTo>
                  <a:cubicBezTo>
                    <a:pt x="2878" y="1583972"/>
                    <a:pt x="1882" y="1583559"/>
                    <a:pt x="1147" y="1582825"/>
                  </a:cubicBezTo>
                  <a:cubicBezTo>
                    <a:pt x="413" y="1582090"/>
                    <a:pt x="0" y="1581094"/>
                    <a:pt x="0" y="1580055"/>
                  </a:cubicBezTo>
                  <a:lnTo>
                    <a:pt x="0" y="3916"/>
                  </a:lnTo>
                  <a:cubicBezTo>
                    <a:pt x="0" y="2878"/>
                    <a:pt x="413" y="1882"/>
                    <a:pt x="1147" y="1147"/>
                  </a:cubicBezTo>
                  <a:cubicBezTo>
                    <a:pt x="1882" y="413"/>
                    <a:pt x="2878" y="0"/>
                    <a:pt x="3916" y="0"/>
                  </a:cubicBezTo>
                  <a:close/>
                </a:path>
              </a:pathLst>
            </a:custGeom>
            <a:solidFill>
              <a:srgbClr val="7BB7C2"/>
            </a:solidFill>
          </p:spPr>
          <p:txBody>
            <a:bodyPr/>
            <a:lstStyle/>
            <a:p>
              <a:endParaRPr lang="pt-BR" dirty="0"/>
            </a:p>
          </p:txBody>
        </p:sp>
        <p:sp>
          <p:nvSpPr>
            <p:cNvPr id="44" name="TextBox 44"/>
            <p:cNvSpPr txBox="1"/>
            <p:nvPr/>
          </p:nvSpPr>
          <p:spPr>
            <a:xfrm>
              <a:off x="0" y="95250"/>
              <a:ext cx="7833" cy="1488722"/>
            </a:xfrm>
            <a:prstGeom prst="rect">
              <a:avLst/>
            </a:prstGeom>
          </p:spPr>
          <p:txBody>
            <a:bodyPr lIns="50800" tIns="50800" rIns="50800" bIns="50800" rtlCol="0" anchor="ctr"/>
            <a:lstStyle/>
            <a:p>
              <a:pPr algn="ctr">
                <a:lnSpc>
                  <a:spcPts val="901"/>
                </a:lnSpc>
              </a:pPr>
              <a:endParaRPr lang="pt-BR" dirty="0"/>
            </a:p>
          </p:txBody>
        </p:sp>
      </p:grpSp>
      <p:grpSp>
        <p:nvGrpSpPr>
          <p:cNvPr id="45" name="Group 45"/>
          <p:cNvGrpSpPr/>
          <p:nvPr/>
        </p:nvGrpSpPr>
        <p:grpSpPr>
          <a:xfrm rot="5400000">
            <a:off x="13679743" y="3181669"/>
            <a:ext cx="47625" cy="9630833"/>
            <a:chOff x="0" y="0"/>
            <a:chExt cx="7833" cy="1583972"/>
          </a:xfrm>
        </p:grpSpPr>
        <p:sp>
          <p:nvSpPr>
            <p:cNvPr id="46" name="Freeform 46"/>
            <p:cNvSpPr/>
            <p:nvPr/>
          </p:nvSpPr>
          <p:spPr>
            <a:xfrm>
              <a:off x="0" y="0"/>
              <a:ext cx="7833" cy="1583972"/>
            </a:xfrm>
            <a:custGeom>
              <a:avLst/>
              <a:gdLst/>
              <a:ahLst/>
              <a:cxnLst/>
              <a:rect l="l" t="t" r="r" b="b"/>
              <a:pathLst>
                <a:path w="7833" h="1583972">
                  <a:moveTo>
                    <a:pt x="3916" y="0"/>
                  </a:moveTo>
                  <a:lnTo>
                    <a:pt x="3916" y="0"/>
                  </a:lnTo>
                  <a:cubicBezTo>
                    <a:pt x="4955" y="0"/>
                    <a:pt x="5951" y="413"/>
                    <a:pt x="6686" y="1147"/>
                  </a:cubicBezTo>
                  <a:cubicBezTo>
                    <a:pt x="7420" y="1882"/>
                    <a:pt x="7833" y="2878"/>
                    <a:pt x="7833" y="3916"/>
                  </a:cubicBezTo>
                  <a:lnTo>
                    <a:pt x="7833" y="1580055"/>
                  </a:lnTo>
                  <a:cubicBezTo>
                    <a:pt x="7833" y="1581094"/>
                    <a:pt x="7420" y="1582090"/>
                    <a:pt x="6686" y="1582825"/>
                  </a:cubicBezTo>
                  <a:cubicBezTo>
                    <a:pt x="5951" y="1583559"/>
                    <a:pt x="4955" y="1583972"/>
                    <a:pt x="3916" y="1583972"/>
                  </a:cubicBezTo>
                  <a:lnTo>
                    <a:pt x="3916" y="1583972"/>
                  </a:lnTo>
                  <a:cubicBezTo>
                    <a:pt x="2878" y="1583972"/>
                    <a:pt x="1882" y="1583559"/>
                    <a:pt x="1147" y="1582825"/>
                  </a:cubicBezTo>
                  <a:cubicBezTo>
                    <a:pt x="413" y="1582090"/>
                    <a:pt x="0" y="1581094"/>
                    <a:pt x="0" y="1580055"/>
                  </a:cubicBezTo>
                  <a:lnTo>
                    <a:pt x="0" y="3916"/>
                  </a:lnTo>
                  <a:cubicBezTo>
                    <a:pt x="0" y="2878"/>
                    <a:pt x="413" y="1882"/>
                    <a:pt x="1147" y="1147"/>
                  </a:cubicBezTo>
                  <a:cubicBezTo>
                    <a:pt x="1882" y="413"/>
                    <a:pt x="2878" y="0"/>
                    <a:pt x="3916" y="0"/>
                  </a:cubicBezTo>
                  <a:close/>
                </a:path>
              </a:pathLst>
            </a:custGeom>
            <a:solidFill>
              <a:srgbClr val="7BB7C2"/>
            </a:solidFill>
          </p:spPr>
          <p:txBody>
            <a:bodyPr/>
            <a:lstStyle/>
            <a:p>
              <a:endParaRPr lang="pt-BR" dirty="0"/>
            </a:p>
          </p:txBody>
        </p:sp>
        <p:sp>
          <p:nvSpPr>
            <p:cNvPr id="47" name="TextBox 47"/>
            <p:cNvSpPr txBox="1"/>
            <p:nvPr/>
          </p:nvSpPr>
          <p:spPr>
            <a:xfrm>
              <a:off x="0" y="95250"/>
              <a:ext cx="7833" cy="1488722"/>
            </a:xfrm>
            <a:prstGeom prst="rect">
              <a:avLst/>
            </a:prstGeom>
          </p:spPr>
          <p:txBody>
            <a:bodyPr lIns="50800" tIns="50800" rIns="50800" bIns="50800" rtlCol="0" anchor="ctr"/>
            <a:lstStyle/>
            <a:p>
              <a:pPr algn="ctr">
                <a:lnSpc>
                  <a:spcPts val="901"/>
                </a:lnSpc>
              </a:pPr>
              <a:endParaRPr lang="pt-BR" dirty="0"/>
            </a:p>
          </p:txBody>
        </p:sp>
      </p:grpSp>
      <p:grpSp>
        <p:nvGrpSpPr>
          <p:cNvPr id="48" name="Group 48"/>
          <p:cNvGrpSpPr/>
          <p:nvPr/>
        </p:nvGrpSpPr>
        <p:grpSpPr>
          <a:xfrm rot="5400000">
            <a:off x="13679743" y="-1411335"/>
            <a:ext cx="47625" cy="9630833"/>
            <a:chOff x="0" y="0"/>
            <a:chExt cx="7833" cy="1583972"/>
          </a:xfrm>
        </p:grpSpPr>
        <p:sp>
          <p:nvSpPr>
            <p:cNvPr id="49" name="Freeform 49"/>
            <p:cNvSpPr/>
            <p:nvPr/>
          </p:nvSpPr>
          <p:spPr>
            <a:xfrm>
              <a:off x="0" y="0"/>
              <a:ext cx="7833" cy="1583972"/>
            </a:xfrm>
            <a:custGeom>
              <a:avLst/>
              <a:gdLst/>
              <a:ahLst/>
              <a:cxnLst/>
              <a:rect l="l" t="t" r="r" b="b"/>
              <a:pathLst>
                <a:path w="7833" h="1583972">
                  <a:moveTo>
                    <a:pt x="3916" y="0"/>
                  </a:moveTo>
                  <a:lnTo>
                    <a:pt x="3916" y="0"/>
                  </a:lnTo>
                  <a:cubicBezTo>
                    <a:pt x="4955" y="0"/>
                    <a:pt x="5951" y="413"/>
                    <a:pt x="6686" y="1147"/>
                  </a:cubicBezTo>
                  <a:cubicBezTo>
                    <a:pt x="7420" y="1882"/>
                    <a:pt x="7833" y="2878"/>
                    <a:pt x="7833" y="3916"/>
                  </a:cubicBezTo>
                  <a:lnTo>
                    <a:pt x="7833" y="1580055"/>
                  </a:lnTo>
                  <a:cubicBezTo>
                    <a:pt x="7833" y="1581094"/>
                    <a:pt x="7420" y="1582090"/>
                    <a:pt x="6686" y="1582825"/>
                  </a:cubicBezTo>
                  <a:cubicBezTo>
                    <a:pt x="5951" y="1583559"/>
                    <a:pt x="4955" y="1583972"/>
                    <a:pt x="3916" y="1583972"/>
                  </a:cubicBezTo>
                  <a:lnTo>
                    <a:pt x="3916" y="1583972"/>
                  </a:lnTo>
                  <a:cubicBezTo>
                    <a:pt x="2878" y="1583972"/>
                    <a:pt x="1882" y="1583559"/>
                    <a:pt x="1147" y="1582825"/>
                  </a:cubicBezTo>
                  <a:cubicBezTo>
                    <a:pt x="413" y="1582090"/>
                    <a:pt x="0" y="1581094"/>
                    <a:pt x="0" y="1580055"/>
                  </a:cubicBezTo>
                  <a:lnTo>
                    <a:pt x="0" y="3916"/>
                  </a:lnTo>
                  <a:cubicBezTo>
                    <a:pt x="0" y="2878"/>
                    <a:pt x="413" y="1882"/>
                    <a:pt x="1147" y="1147"/>
                  </a:cubicBezTo>
                  <a:cubicBezTo>
                    <a:pt x="1882" y="413"/>
                    <a:pt x="2878" y="0"/>
                    <a:pt x="3916" y="0"/>
                  </a:cubicBezTo>
                  <a:close/>
                </a:path>
              </a:pathLst>
            </a:custGeom>
            <a:solidFill>
              <a:srgbClr val="56AA88"/>
            </a:solidFill>
          </p:spPr>
          <p:txBody>
            <a:bodyPr/>
            <a:lstStyle/>
            <a:p>
              <a:endParaRPr lang="pt-BR" dirty="0"/>
            </a:p>
          </p:txBody>
        </p:sp>
        <p:sp>
          <p:nvSpPr>
            <p:cNvPr id="50" name="TextBox 50"/>
            <p:cNvSpPr txBox="1"/>
            <p:nvPr/>
          </p:nvSpPr>
          <p:spPr>
            <a:xfrm>
              <a:off x="0" y="95250"/>
              <a:ext cx="7833" cy="1488722"/>
            </a:xfrm>
            <a:prstGeom prst="rect">
              <a:avLst/>
            </a:prstGeom>
          </p:spPr>
          <p:txBody>
            <a:bodyPr lIns="50800" tIns="50800" rIns="50800" bIns="50800" rtlCol="0" anchor="ctr"/>
            <a:lstStyle/>
            <a:p>
              <a:pPr algn="ctr">
                <a:lnSpc>
                  <a:spcPts val="901"/>
                </a:lnSpc>
              </a:pPr>
              <a:endParaRPr lang="pt-BR" dirty="0"/>
            </a:p>
          </p:txBody>
        </p:sp>
      </p:grpSp>
      <p:grpSp>
        <p:nvGrpSpPr>
          <p:cNvPr id="51" name="Group 51"/>
          <p:cNvGrpSpPr/>
          <p:nvPr/>
        </p:nvGrpSpPr>
        <p:grpSpPr>
          <a:xfrm rot="5400000">
            <a:off x="13679743" y="-675586"/>
            <a:ext cx="47625" cy="9630833"/>
            <a:chOff x="0" y="0"/>
            <a:chExt cx="7833" cy="1583972"/>
          </a:xfrm>
        </p:grpSpPr>
        <p:sp>
          <p:nvSpPr>
            <p:cNvPr id="52" name="Freeform 52"/>
            <p:cNvSpPr/>
            <p:nvPr/>
          </p:nvSpPr>
          <p:spPr>
            <a:xfrm>
              <a:off x="0" y="0"/>
              <a:ext cx="7833" cy="1583972"/>
            </a:xfrm>
            <a:custGeom>
              <a:avLst/>
              <a:gdLst/>
              <a:ahLst/>
              <a:cxnLst/>
              <a:rect l="l" t="t" r="r" b="b"/>
              <a:pathLst>
                <a:path w="7833" h="1583972">
                  <a:moveTo>
                    <a:pt x="3916" y="0"/>
                  </a:moveTo>
                  <a:lnTo>
                    <a:pt x="3916" y="0"/>
                  </a:lnTo>
                  <a:cubicBezTo>
                    <a:pt x="4955" y="0"/>
                    <a:pt x="5951" y="413"/>
                    <a:pt x="6686" y="1147"/>
                  </a:cubicBezTo>
                  <a:cubicBezTo>
                    <a:pt x="7420" y="1882"/>
                    <a:pt x="7833" y="2878"/>
                    <a:pt x="7833" y="3916"/>
                  </a:cubicBezTo>
                  <a:lnTo>
                    <a:pt x="7833" y="1580055"/>
                  </a:lnTo>
                  <a:cubicBezTo>
                    <a:pt x="7833" y="1581094"/>
                    <a:pt x="7420" y="1582090"/>
                    <a:pt x="6686" y="1582825"/>
                  </a:cubicBezTo>
                  <a:cubicBezTo>
                    <a:pt x="5951" y="1583559"/>
                    <a:pt x="4955" y="1583972"/>
                    <a:pt x="3916" y="1583972"/>
                  </a:cubicBezTo>
                  <a:lnTo>
                    <a:pt x="3916" y="1583972"/>
                  </a:lnTo>
                  <a:cubicBezTo>
                    <a:pt x="2878" y="1583972"/>
                    <a:pt x="1882" y="1583559"/>
                    <a:pt x="1147" y="1582825"/>
                  </a:cubicBezTo>
                  <a:cubicBezTo>
                    <a:pt x="413" y="1582090"/>
                    <a:pt x="0" y="1581094"/>
                    <a:pt x="0" y="1580055"/>
                  </a:cubicBezTo>
                  <a:lnTo>
                    <a:pt x="0" y="3916"/>
                  </a:lnTo>
                  <a:cubicBezTo>
                    <a:pt x="0" y="2878"/>
                    <a:pt x="413" y="1882"/>
                    <a:pt x="1147" y="1147"/>
                  </a:cubicBezTo>
                  <a:cubicBezTo>
                    <a:pt x="1882" y="413"/>
                    <a:pt x="2878" y="0"/>
                    <a:pt x="3916" y="0"/>
                  </a:cubicBezTo>
                  <a:close/>
                </a:path>
              </a:pathLst>
            </a:custGeom>
            <a:solidFill>
              <a:srgbClr val="56AA88"/>
            </a:solidFill>
          </p:spPr>
          <p:txBody>
            <a:bodyPr/>
            <a:lstStyle/>
            <a:p>
              <a:endParaRPr lang="pt-BR" dirty="0"/>
            </a:p>
          </p:txBody>
        </p:sp>
        <p:sp>
          <p:nvSpPr>
            <p:cNvPr id="53" name="TextBox 53"/>
            <p:cNvSpPr txBox="1"/>
            <p:nvPr/>
          </p:nvSpPr>
          <p:spPr>
            <a:xfrm>
              <a:off x="0" y="95250"/>
              <a:ext cx="7833" cy="1488722"/>
            </a:xfrm>
            <a:prstGeom prst="rect">
              <a:avLst/>
            </a:prstGeom>
          </p:spPr>
          <p:txBody>
            <a:bodyPr lIns="50800" tIns="50800" rIns="50800" bIns="50800" rtlCol="0" anchor="ctr"/>
            <a:lstStyle/>
            <a:p>
              <a:pPr algn="ctr">
                <a:lnSpc>
                  <a:spcPts val="901"/>
                </a:lnSpc>
              </a:pPr>
              <a:endParaRPr lang="pt-BR" dirty="0"/>
            </a:p>
          </p:txBody>
        </p:sp>
      </p:grpSp>
      <p:sp>
        <p:nvSpPr>
          <p:cNvPr id="54" name="TextBox 5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3121" y="0"/>
            <a:ext cx="8975327" cy="10287000"/>
          </a:xfrm>
          <a:custGeom>
            <a:avLst/>
            <a:gdLst/>
            <a:ahLst/>
            <a:cxnLst/>
            <a:rect l="l" t="t" r="r" b="b"/>
            <a:pathLst>
              <a:path w="8975327" h="10287000">
                <a:moveTo>
                  <a:pt x="0" y="0"/>
                </a:moveTo>
                <a:lnTo>
                  <a:pt x="8975327" y="0"/>
                </a:lnTo>
                <a:lnTo>
                  <a:pt x="8975327" y="10287000"/>
                </a:lnTo>
                <a:lnTo>
                  <a:pt x="0" y="10287000"/>
                </a:lnTo>
                <a:lnTo>
                  <a:pt x="0" y="0"/>
                </a:lnTo>
                <a:close/>
              </a:path>
            </a:pathLst>
          </a:custGeom>
          <a:blipFill>
            <a:blip r:embed="rId2"/>
            <a:stretch>
              <a:fillRect l="-13044" t="-3800" r="-65522"/>
            </a:stretch>
          </a:blipFill>
        </p:spPr>
        <p:txBody>
          <a:bodyPr/>
          <a:lstStyle/>
          <a:p>
            <a:endParaRPr lang="pt-BR" dirty="0"/>
          </a:p>
        </p:txBody>
      </p:sp>
      <p:sp>
        <p:nvSpPr>
          <p:cNvPr id="3" name="TextBox 3"/>
          <p:cNvSpPr txBox="1"/>
          <p:nvPr/>
        </p:nvSpPr>
        <p:spPr>
          <a:xfrm>
            <a:off x="8495448" y="2327357"/>
            <a:ext cx="8763852" cy="5556085"/>
          </a:xfrm>
          <a:prstGeom prst="rect">
            <a:avLst/>
          </a:prstGeom>
        </p:spPr>
        <p:txBody>
          <a:bodyPr lIns="0" tIns="0" rIns="0" bIns="0" rtlCol="0" anchor="t">
            <a:spAutoFit/>
          </a:bodyPr>
          <a:lstStyle/>
          <a:p>
            <a:pPr algn="r">
              <a:lnSpc>
                <a:spcPts val="4034"/>
              </a:lnSpc>
              <a:spcBef>
                <a:spcPct val="0"/>
              </a:spcBef>
            </a:pPr>
            <a:r>
              <a:rPr lang="pt-BR" sz="2881" dirty="0">
                <a:solidFill>
                  <a:srgbClr val="094B92"/>
                </a:solidFill>
                <a:latin typeface="Poppins"/>
                <a:ea typeface="Poppins"/>
                <a:cs typeface="Poppins"/>
                <a:sym typeface="Poppins"/>
              </a:rPr>
              <a:t>Enquanto no esporte o diferencial está fortemente ancorado na relação contínua com professores e no clima de convivência, na saúde o valor percebido se concentra no acolhimento inicial, na organização do atendimento e na confiança técnica.</a:t>
            </a:r>
          </a:p>
          <a:p>
            <a:pPr algn="r">
              <a:lnSpc>
                <a:spcPts val="4034"/>
              </a:lnSpc>
              <a:spcBef>
                <a:spcPct val="0"/>
              </a:spcBef>
            </a:pPr>
            <a:endParaRPr lang="pt-BR" sz="2881" dirty="0">
              <a:solidFill>
                <a:srgbClr val="094B92"/>
              </a:solidFill>
              <a:latin typeface="Poppins"/>
              <a:ea typeface="Poppins"/>
              <a:cs typeface="Poppins"/>
              <a:sym typeface="Poppins"/>
            </a:endParaRPr>
          </a:p>
          <a:p>
            <a:pPr algn="r">
              <a:lnSpc>
                <a:spcPts val="4034"/>
              </a:lnSpc>
              <a:spcBef>
                <a:spcPct val="0"/>
              </a:spcBef>
            </a:pPr>
            <a:r>
              <a:rPr lang="pt-BR" sz="2881" dirty="0">
                <a:solidFill>
                  <a:srgbClr val="094B92"/>
                </a:solidFill>
                <a:latin typeface="Poppins"/>
                <a:ea typeface="Poppins"/>
                <a:cs typeface="Poppins"/>
                <a:sym typeface="Poppins"/>
              </a:rPr>
              <a:t>Em ambos os casos, o </a:t>
            </a:r>
            <a:r>
              <a:rPr lang="pt-BR" sz="2881" b="1" dirty="0">
                <a:solidFill>
                  <a:srgbClr val="094B92"/>
                </a:solidFill>
                <a:latin typeface="Poppins Bold"/>
                <a:ea typeface="Poppins Bold"/>
                <a:cs typeface="Poppins Bold"/>
                <a:sym typeface="Poppins Bold"/>
              </a:rPr>
              <a:t>atendimento humano emerge como elemento central da experiência</a:t>
            </a:r>
            <a:r>
              <a:rPr lang="pt-BR" sz="2881" dirty="0">
                <a:solidFill>
                  <a:srgbClr val="094B92"/>
                </a:solidFill>
                <a:latin typeface="Poppins"/>
                <a:ea typeface="Poppins"/>
                <a:cs typeface="Poppins"/>
                <a:sym typeface="Poppins"/>
              </a:rPr>
              <a:t>, ainda que acionado de formas distintas conforme o perfil do serviço.</a:t>
            </a:r>
          </a:p>
        </p:txBody>
      </p:sp>
      <p:sp>
        <p:nvSpPr>
          <p:cNvPr id="4" name="Freeform 4"/>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5" name="Freeform 5"/>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4"/>
            <a:stretch>
              <a:fillRect t="-10303"/>
            </a:stretch>
          </a:blipFill>
        </p:spPr>
        <p:txBody>
          <a:bodyPr/>
          <a:lstStyle/>
          <a:p>
            <a:endParaRPr lang="pt-BR" dirty="0"/>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39</a:t>
            </a:r>
          </a:p>
        </p:txBody>
      </p:sp>
      <p:sp>
        <p:nvSpPr>
          <p:cNvPr id="7" name="TextBox 7"/>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64408" y="-1335310"/>
            <a:ext cx="21773653" cy="19533440"/>
          </a:xfrm>
          <a:custGeom>
            <a:avLst/>
            <a:gdLst/>
            <a:ahLst/>
            <a:cxnLst/>
            <a:rect l="l" t="t" r="r" b="b"/>
            <a:pathLst>
              <a:path w="21773653" h="19533440">
                <a:moveTo>
                  <a:pt x="21773653" y="0"/>
                </a:moveTo>
                <a:lnTo>
                  <a:pt x="0" y="0"/>
                </a:lnTo>
                <a:lnTo>
                  <a:pt x="0" y="19533440"/>
                </a:lnTo>
                <a:lnTo>
                  <a:pt x="21773653" y="19533440"/>
                </a:lnTo>
                <a:lnTo>
                  <a:pt x="21773653" y="0"/>
                </a:lnTo>
                <a:close/>
              </a:path>
            </a:pathLst>
          </a:custGeom>
          <a:blipFill>
            <a:blip r:embed="rId2">
              <a:extLst>
                <a:ext uri="{96DAC541-7B7A-43D3-8B79-37D633B846F1}">
                  <asvg:svgBlip xmlns:asvg="http://schemas.microsoft.com/office/drawing/2016/SVG/main" r:embed="rId3"/>
                </a:ext>
              </a:extLst>
            </a:blip>
            <a:stretch>
              <a:fillRect t="-4" b="-4"/>
            </a:stretch>
          </a:blipFill>
        </p:spPr>
        <p:txBody>
          <a:bodyPr/>
          <a:lstStyle/>
          <a:p>
            <a:endParaRPr lang="pt-BR" dirty="0"/>
          </a:p>
        </p:txBody>
      </p:sp>
      <p:grpSp>
        <p:nvGrpSpPr>
          <p:cNvPr id="3" name="Group 3"/>
          <p:cNvGrpSpPr/>
          <p:nvPr/>
        </p:nvGrpSpPr>
        <p:grpSpPr>
          <a:xfrm>
            <a:off x="8865826" y="-468000"/>
            <a:ext cx="16230600" cy="5153216"/>
            <a:chOff x="0" y="0"/>
            <a:chExt cx="21640800" cy="6870954"/>
          </a:xfrm>
        </p:grpSpPr>
        <p:sp>
          <p:nvSpPr>
            <p:cNvPr id="4" name="Freeform 4"/>
            <p:cNvSpPr/>
            <p:nvPr/>
          </p:nvSpPr>
          <p:spPr>
            <a:xfrm flipH="1">
              <a:off x="0" y="0"/>
              <a:ext cx="21640800" cy="6870954"/>
            </a:xfrm>
            <a:custGeom>
              <a:avLst/>
              <a:gdLst/>
              <a:ahLst/>
              <a:cxnLst/>
              <a:rect l="l" t="t" r="r" b="b"/>
              <a:pathLst>
                <a:path w="21640800" h="6870954">
                  <a:moveTo>
                    <a:pt x="21640800" y="0"/>
                  </a:moveTo>
                  <a:lnTo>
                    <a:pt x="0" y="0"/>
                  </a:lnTo>
                  <a:lnTo>
                    <a:pt x="0" y="6870954"/>
                  </a:lnTo>
                  <a:lnTo>
                    <a:pt x="21640800" y="6870954"/>
                  </a:lnTo>
                  <a:lnTo>
                    <a:pt x="21640800" y="0"/>
                  </a:lnTo>
                  <a:close/>
                </a:path>
              </a:pathLst>
            </a:custGeom>
            <a:blipFill>
              <a:blip r:embed="rId4"/>
              <a:stretch>
                <a:fillRect l="-47" r="-47"/>
              </a:stretch>
            </a:blipFill>
          </p:spPr>
          <p:txBody>
            <a:bodyPr/>
            <a:lstStyle/>
            <a:p>
              <a:endParaRPr lang="pt-BR" dirty="0"/>
            </a:p>
          </p:txBody>
        </p:sp>
      </p:grpSp>
      <p:sp>
        <p:nvSpPr>
          <p:cNvPr id="5" name="TextBox 5"/>
          <p:cNvSpPr txBox="1"/>
          <p:nvPr/>
        </p:nvSpPr>
        <p:spPr>
          <a:xfrm>
            <a:off x="12775088" y="1779907"/>
            <a:ext cx="4206039" cy="790749"/>
          </a:xfrm>
          <a:prstGeom prst="rect">
            <a:avLst/>
          </a:prstGeom>
        </p:spPr>
        <p:txBody>
          <a:bodyPr lIns="0" tIns="0" rIns="0" bIns="0" rtlCol="0" anchor="t">
            <a:spAutoFit/>
          </a:bodyPr>
          <a:lstStyle/>
          <a:p>
            <a:pPr algn="l">
              <a:lnSpc>
                <a:spcPts val="3619"/>
              </a:lnSpc>
            </a:pPr>
            <a:r>
              <a:rPr lang="pt-BR" sz="3976" b="1" dirty="0">
                <a:solidFill>
                  <a:srgbClr val="FFFFFF"/>
                </a:solidFill>
                <a:latin typeface="Poppins Bold"/>
                <a:ea typeface="Poppins Bold"/>
                <a:cs typeface="Poppins Bold"/>
                <a:sym typeface="Poppins Bold"/>
              </a:rPr>
              <a:t>Sobre o método de análise</a:t>
            </a:r>
          </a:p>
        </p:txBody>
      </p:sp>
      <p:sp>
        <p:nvSpPr>
          <p:cNvPr id="6" name="TextBox 6"/>
          <p:cNvSpPr txBox="1"/>
          <p:nvPr/>
        </p:nvSpPr>
        <p:spPr>
          <a:xfrm>
            <a:off x="10300009" y="5663289"/>
            <a:ext cx="6959291" cy="3600552"/>
          </a:xfrm>
          <a:prstGeom prst="rect">
            <a:avLst/>
          </a:prstGeom>
        </p:spPr>
        <p:txBody>
          <a:bodyPr lIns="0" tIns="0" rIns="0" bIns="0" rtlCol="0" anchor="t">
            <a:spAutoFit/>
          </a:bodyPr>
          <a:lstStyle/>
          <a:p>
            <a:pPr algn="r">
              <a:lnSpc>
                <a:spcPts val="3583"/>
              </a:lnSpc>
            </a:pPr>
            <a:r>
              <a:rPr lang="pt-BR" sz="2799" b="1" dirty="0">
                <a:solidFill>
                  <a:srgbClr val="FFFFFF"/>
                </a:solidFill>
                <a:latin typeface="Poppins Bold"/>
                <a:ea typeface="Poppins Bold"/>
                <a:cs typeface="Poppins Bold"/>
                <a:sym typeface="Poppins Bold"/>
              </a:rPr>
              <a:t>Análise: </a:t>
            </a:r>
          </a:p>
          <a:p>
            <a:pPr algn="r">
              <a:lnSpc>
                <a:spcPts val="3582"/>
              </a:lnSpc>
            </a:pPr>
            <a:endParaRPr lang="pt-BR" sz="2799" b="1" dirty="0">
              <a:solidFill>
                <a:srgbClr val="FFFFFF"/>
              </a:solidFill>
              <a:latin typeface="Poppins Bold"/>
              <a:ea typeface="Poppins Bold"/>
              <a:cs typeface="Poppins Bold"/>
              <a:sym typeface="Poppins Bold"/>
            </a:endParaRPr>
          </a:p>
          <a:p>
            <a:pPr algn="r">
              <a:lnSpc>
                <a:spcPts val="3583"/>
              </a:lnSpc>
            </a:pPr>
            <a:r>
              <a:rPr lang="pt-BR" sz="2799" dirty="0">
                <a:solidFill>
                  <a:srgbClr val="FFFFFF"/>
                </a:solidFill>
                <a:latin typeface="Poppins"/>
                <a:ea typeface="Poppins"/>
                <a:cs typeface="Poppins"/>
                <a:sym typeface="Poppins"/>
              </a:rPr>
              <a:t>interpretativa voltada à compreensão dos sentidos presentes no discurso, dos padrões compartilhados de pensamento e dos processos pelos quais se constrói simbolicamente a imagem do objeto de estudo.</a:t>
            </a:r>
          </a:p>
        </p:txBody>
      </p:sp>
      <p:sp>
        <p:nvSpPr>
          <p:cNvPr id="7" name="Freeform 7"/>
          <p:cNvSpPr/>
          <p:nvPr/>
        </p:nvSpPr>
        <p:spPr>
          <a:xfrm>
            <a:off x="-5704846" y="580799"/>
            <a:ext cx="11409692" cy="8629876"/>
          </a:xfrm>
          <a:custGeom>
            <a:avLst/>
            <a:gdLst/>
            <a:ahLst/>
            <a:cxnLst/>
            <a:rect l="l" t="t" r="r" b="b"/>
            <a:pathLst>
              <a:path w="11409692" h="8629876">
                <a:moveTo>
                  <a:pt x="0" y="0"/>
                </a:moveTo>
                <a:lnTo>
                  <a:pt x="11409692" y="0"/>
                </a:lnTo>
                <a:lnTo>
                  <a:pt x="11409692" y="8629876"/>
                </a:lnTo>
                <a:lnTo>
                  <a:pt x="0" y="8629876"/>
                </a:lnTo>
                <a:lnTo>
                  <a:pt x="0" y="0"/>
                </a:lnTo>
                <a:close/>
              </a:path>
            </a:pathLst>
          </a:custGeom>
          <a:blipFill>
            <a:blip r:embed="rId5">
              <a:extLst>
                <a:ext uri="{96DAC541-7B7A-43D3-8B79-37D633B846F1}">
                  <asvg:svgBlip xmlns:asvg="http://schemas.microsoft.com/office/drawing/2016/SVG/main" r:embed="rId6"/>
                </a:ext>
              </a:extLst>
            </a:blip>
            <a:stretch>
              <a:fillRect t="-6" b="-6"/>
            </a:stretch>
          </a:blipFill>
        </p:spPr>
        <p:txBody>
          <a:bodyPr/>
          <a:lstStyle/>
          <a:p>
            <a:endParaRPr lang="pt-BR" dirty="0"/>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8489673" y="4019505"/>
            <a:ext cx="8406741" cy="4875910"/>
          </a:xfrm>
          <a:custGeom>
            <a:avLst/>
            <a:gdLst/>
            <a:ahLst/>
            <a:cxnLst/>
            <a:rect l="l" t="t" r="r" b="b"/>
            <a:pathLst>
              <a:path w="8406741" h="4875910">
                <a:moveTo>
                  <a:pt x="0" y="0"/>
                </a:moveTo>
                <a:lnTo>
                  <a:pt x="8406741" y="0"/>
                </a:lnTo>
                <a:lnTo>
                  <a:pt x="8406741" y="4875909"/>
                </a:lnTo>
                <a:lnTo>
                  <a:pt x="0" y="487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8929718" y="4482896"/>
            <a:ext cx="7526651" cy="3853878"/>
          </a:xfrm>
          <a:prstGeom prst="rect">
            <a:avLst/>
          </a:prstGeom>
        </p:spPr>
        <p:txBody>
          <a:bodyPr lIns="0" tIns="0" rIns="0" bIns="0" rtlCol="0" anchor="t">
            <a:spAutoFit/>
          </a:bodyPr>
          <a:lstStyle/>
          <a:p>
            <a:pPr algn="l">
              <a:lnSpc>
                <a:spcPts val="4389"/>
              </a:lnSpc>
            </a:pPr>
            <a:r>
              <a:rPr lang="pt-BR" sz="3135" i="1" spc="12" dirty="0">
                <a:solidFill>
                  <a:srgbClr val="45056E"/>
                </a:solidFill>
                <a:latin typeface="Poppins Italics"/>
                <a:ea typeface="Poppins Italics"/>
                <a:cs typeface="Poppins Italics"/>
                <a:sym typeface="Poppins Italics"/>
              </a:rPr>
              <a:t>“Vejo muito em relação aos idosos. Eles têm mais dificuldade, mas o acolhimento é grande. Eles têm paciência, explicam, ajudam a fazer inscrição, a ir ao caixa.” </a:t>
            </a:r>
          </a:p>
          <a:p>
            <a:pPr algn="l">
              <a:lnSpc>
                <a:spcPts val="4389"/>
              </a:lnSpc>
            </a:pPr>
            <a:endParaRPr lang="pt-BR" sz="3135" i="1" spc="12" dirty="0">
              <a:solidFill>
                <a:srgbClr val="45056E"/>
              </a:solidFill>
              <a:latin typeface="Poppins Italics"/>
              <a:ea typeface="Poppins Italics"/>
              <a:cs typeface="Poppins Italics"/>
              <a:sym typeface="Poppins Italics"/>
            </a:endParaRPr>
          </a:p>
          <a:p>
            <a:pPr algn="l">
              <a:lnSpc>
                <a:spcPts val="4389"/>
              </a:lnSpc>
            </a:pPr>
            <a:r>
              <a:rPr lang="pt-BR" sz="3135" b="1" i="1" spc="12" dirty="0">
                <a:solidFill>
                  <a:srgbClr val="45056E"/>
                </a:solidFill>
                <a:latin typeface="Poppins Bold Italics"/>
                <a:ea typeface="Poppins Bold Italics"/>
                <a:cs typeface="Poppins Bold Italics"/>
                <a:sym typeface="Poppins Bold Italics"/>
              </a:rPr>
              <a:t>(Esporte, cliente)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40</a:t>
            </a:r>
          </a:p>
        </p:txBody>
      </p:sp>
      <p:sp>
        <p:nvSpPr>
          <p:cNvPr id="6" name="TextBox 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PÓS-ATENDIMENTO / ACOMPANHAMENTO</a:t>
            </a:r>
          </a:p>
        </p:txBody>
      </p:sp>
      <p:sp>
        <p:nvSpPr>
          <p:cNvPr id="3" name="Freeform 3"/>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 name="Freeform 4"/>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
        <p:nvSpPr>
          <p:cNvPr id="5" name="TextBox 5"/>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2.4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056476" y="2260290"/>
            <a:ext cx="12534579" cy="7132392"/>
            <a:chOff x="0" y="0"/>
            <a:chExt cx="10088252" cy="5740390"/>
          </a:xfrm>
        </p:grpSpPr>
        <p:sp>
          <p:nvSpPr>
            <p:cNvPr id="3" name="Freeform 3"/>
            <p:cNvSpPr/>
            <p:nvPr/>
          </p:nvSpPr>
          <p:spPr>
            <a:xfrm>
              <a:off x="0" y="0"/>
              <a:ext cx="10088252" cy="5740390"/>
            </a:xfrm>
            <a:custGeom>
              <a:avLst/>
              <a:gdLst/>
              <a:ahLst/>
              <a:cxnLst/>
              <a:rect l="l" t="t" r="r" b="b"/>
              <a:pathLst>
                <a:path w="10088252" h="5740390">
                  <a:moveTo>
                    <a:pt x="12063" y="0"/>
                  </a:moveTo>
                  <a:lnTo>
                    <a:pt x="10076188" y="0"/>
                  </a:lnTo>
                  <a:cubicBezTo>
                    <a:pt x="10082850" y="0"/>
                    <a:pt x="10088252" y="5401"/>
                    <a:pt x="10088252" y="12063"/>
                  </a:cubicBezTo>
                  <a:lnTo>
                    <a:pt x="10088252" y="5728326"/>
                  </a:lnTo>
                  <a:cubicBezTo>
                    <a:pt x="10088252" y="5734989"/>
                    <a:pt x="10082850" y="5740390"/>
                    <a:pt x="10076188" y="5740390"/>
                  </a:cubicBezTo>
                  <a:lnTo>
                    <a:pt x="12063" y="5740390"/>
                  </a:lnTo>
                  <a:cubicBezTo>
                    <a:pt x="5401" y="5740390"/>
                    <a:pt x="0" y="5734989"/>
                    <a:pt x="0" y="5728326"/>
                  </a:cubicBezTo>
                  <a:lnTo>
                    <a:pt x="0" y="12063"/>
                  </a:lnTo>
                  <a:cubicBezTo>
                    <a:pt x="0" y="5401"/>
                    <a:pt x="5401" y="0"/>
                    <a:pt x="12063" y="0"/>
                  </a:cubicBezTo>
                  <a:close/>
                </a:path>
              </a:pathLst>
            </a:custGeom>
            <a:solidFill>
              <a:srgbClr val="56AA88"/>
            </a:solidFill>
          </p:spPr>
          <p:txBody>
            <a:bodyPr/>
            <a:lstStyle/>
            <a:p>
              <a:endParaRPr lang="pt-BR" dirty="0"/>
            </a:p>
          </p:txBody>
        </p:sp>
        <p:sp>
          <p:nvSpPr>
            <p:cNvPr id="4" name="TextBox 4"/>
            <p:cNvSpPr txBox="1"/>
            <p:nvPr/>
          </p:nvSpPr>
          <p:spPr>
            <a:xfrm>
              <a:off x="0" y="95250"/>
              <a:ext cx="10088252" cy="5645140"/>
            </a:xfrm>
            <a:prstGeom prst="rect">
              <a:avLst/>
            </a:prstGeom>
          </p:spPr>
          <p:txBody>
            <a:bodyPr lIns="50800" tIns="50800" rIns="50800" bIns="50800" rtlCol="0" anchor="ctr"/>
            <a:lstStyle/>
            <a:p>
              <a:pPr algn="ctr">
                <a:lnSpc>
                  <a:spcPts val="901"/>
                </a:lnSpc>
              </a:pPr>
              <a:endParaRPr lang="pt-BR" dirty="0"/>
            </a:p>
          </p:txBody>
        </p:sp>
      </p:grpSp>
      <p:sp>
        <p:nvSpPr>
          <p:cNvPr id="5" name="Freeform 5"/>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6" name="Freeform 6"/>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7" name="Freeform 7"/>
          <p:cNvSpPr/>
          <p:nvPr/>
        </p:nvSpPr>
        <p:spPr>
          <a:xfrm>
            <a:off x="14638939" y="3272790"/>
            <a:ext cx="6920159" cy="7014210"/>
          </a:xfrm>
          <a:custGeom>
            <a:avLst/>
            <a:gdLst/>
            <a:ahLst/>
            <a:cxnLst/>
            <a:rect l="l" t="t" r="r" b="b"/>
            <a:pathLst>
              <a:path w="6920159" h="7014210">
                <a:moveTo>
                  <a:pt x="0" y="0"/>
                </a:moveTo>
                <a:lnTo>
                  <a:pt x="6920159" y="0"/>
                </a:lnTo>
                <a:lnTo>
                  <a:pt x="6920159" y="7014210"/>
                </a:lnTo>
                <a:lnTo>
                  <a:pt x="0" y="7014210"/>
                </a:lnTo>
                <a:lnTo>
                  <a:pt x="0" y="0"/>
                </a:lnTo>
                <a:close/>
              </a:path>
            </a:pathLst>
          </a:custGeom>
          <a:blipFill>
            <a:blip r:embed="rId4">
              <a:alphaModFix amt="15000"/>
            </a:blip>
            <a:stretch>
              <a:fillRect l="-747" r="-747" b="-4578"/>
            </a:stretch>
          </a:blipFill>
        </p:spPr>
        <p:txBody>
          <a:bodyPr/>
          <a:lstStyle/>
          <a:p>
            <a:endParaRPr lang="pt-BR" dirty="0"/>
          </a:p>
        </p:txBody>
      </p:sp>
      <p:sp>
        <p:nvSpPr>
          <p:cNvPr id="8" name="TextBox 8"/>
          <p:cNvSpPr txBox="1"/>
          <p:nvPr/>
        </p:nvSpPr>
        <p:spPr>
          <a:xfrm>
            <a:off x="1057275" y="931545"/>
            <a:ext cx="6255829" cy="4615815"/>
          </a:xfrm>
          <a:prstGeom prst="rect">
            <a:avLst/>
          </a:prstGeom>
        </p:spPr>
        <p:txBody>
          <a:bodyPr lIns="0" tIns="0" rIns="0" bIns="0" rtlCol="0" anchor="t">
            <a:spAutoFit/>
          </a:bodyPr>
          <a:lstStyle/>
          <a:p>
            <a:pPr marL="0" lvl="0" indent="0" algn="l">
              <a:lnSpc>
                <a:spcPts val="3359"/>
              </a:lnSpc>
              <a:spcBef>
                <a:spcPct val="0"/>
              </a:spcBef>
            </a:pPr>
            <a:r>
              <a:rPr lang="pt-BR" sz="2400" u="none" strike="noStrike" dirty="0">
                <a:solidFill>
                  <a:srgbClr val="FFFFFF"/>
                </a:solidFill>
                <a:latin typeface="Poppins"/>
                <a:ea typeface="Poppins"/>
                <a:cs typeface="Poppins"/>
                <a:sym typeface="Poppins"/>
              </a:rPr>
              <a:t>De modo geral, o pós-atendimento </a:t>
            </a:r>
            <a:r>
              <a:rPr lang="pt-BR" sz="2400" b="1" u="none" strike="noStrike" dirty="0">
                <a:solidFill>
                  <a:srgbClr val="FFFFFF"/>
                </a:solidFill>
                <a:latin typeface="Poppins Bold"/>
                <a:ea typeface="Poppins Bold"/>
                <a:cs typeface="Poppins Bold"/>
                <a:sym typeface="Poppins Bold"/>
              </a:rPr>
              <a:t>não se configura como um eixo estruturado ou marcante na experiência dos clientes do Sesc</a:t>
            </a:r>
            <a:r>
              <a:rPr lang="pt-BR" sz="2400" u="none" strike="noStrike" dirty="0">
                <a:solidFill>
                  <a:srgbClr val="FFFFFF"/>
                </a:solidFill>
                <a:latin typeface="Poppins"/>
                <a:ea typeface="Poppins"/>
                <a:cs typeface="Poppins"/>
                <a:sym typeface="Poppins"/>
              </a:rPr>
              <a:t>, tampouco emerge de forma espontânea nos relatos analisados. A ausência de narrativas recorrentes sugere que esse momento da jornada </a:t>
            </a:r>
            <a:r>
              <a:rPr lang="pt-BR" sz="2400" b="1" u="none" strike="noStrike" dirty="0">
                <a:solidFill>
                  <a:srgbClr val="FFFFFF"/>
                </a:solidFill>
                <a:latin typeface="Poppins Bold"/>
                <a:ea typeface="Poppins Bold"/>
                <a:cs typeface="Poppins Bold"/>
                <a:sym typeface="Poppins Bold"/>
              </a:rPr>
              <a:t>não é percebido como um investimento ativo por parte do SESC</a:t>
            </a:r>
            <a:r>
              <a:rPr lang="pt-BR" sz="2400" u="none" strike="noStrike" dirty="0">
                <a:solidFill>
                  <a:srgbClr val="FFFFFF"/>
                </a:solidFill>
                <a:latin typeface="Poppins"/>
                <a:ea typeface="Poppins"/>
                <a:cs typeface="Poppins"/>
                <a:sym typeface="Poppins"/>
              </a:rPr>
              <a:t>, nem como um diferencial relevante do serviço prestado.</a:t>
            </a:r>
          </a:p>
        </p:txBody>
      </p:sp>
      <p:sp>
        <p:nvSpPr>
          <p:cNvPr id="9" name="TextBox 9"/>
          <p:cNvSpPr txBox="1"/>
          <p:nvPr/>
        </p:nvSpPr>
        <p:spPr>
          <a:xfrm>
            <a:off x="8161405" y="1685925"/>
            <a:ext cx="7154474" cy="6896100"/>
          </a:xfrm>
          <a:prstGeom prst="rect">
            <a:avLst/>
          </a:prstGeom>
        </p:spPr>
        <p:txBody>
          <a:bodyPr lIns="0" tIns="0" rIns="0" bIns="0" rtlCol="0" anchor="t">
            <a:spAutoFit/>
          </a:bodyPr>
          <a:lstStyle/>
          <a:p>
            <a:pPr marL="518160" lvl="1" indent="-259080" algn="l">
              <a:lnSpc>
                <a:spcPts val="2879"/>
              </a:lnSpc>
              <a:buFont typeface="Arial"/>
              <a:buChar char="•"/>
            </a:pPr>
            <a:r>
              <a:rPr lang="pt-BR" sz="2400" dirty="0">
                <a:solidFill>
                  <a:srgbClr val="094B92"/>
                </a:solidFill>
                <a:latin typeface="Poppins"/>
                <a:ea typeface="Poppins"/>
                <a:cs typeface="Poppins"/>
                <a:sym typeface="Poppins"/>
              </a:rPr>
              <a:t>No conjunto das entrevistas, </a:t>
            </a:r>
            <a:r>
              <a:rPr lang="pt-BR" sz="2400" b="1" dirty="0">
                <a:solidFill>
                  <a:srgbClr val="094B92"/>
                </a:solidFill>
                <a:latin typeface="Poppins Bold"/>
                <a:ea typeface="Poppins Bold"/>
                <a:cs typeface="Poppins Bold"/>
                <a:sym typeface="Poppins Bold"/>
              </a:rPr>
              <a:t>o único aspecto que se destaca de forma positiva</a:t>
            </a:r>
            <a:r>
              <a:rPr lang="pt-BR" sz="2400" dirty="0">
                <a:solidFill>
                  <a:srgbClr val="094B92"/>
                </a:solidFill>
                <a:latin typeface="Poppins"/>
                <a:ea typeface="Poppins"/>
                <a:cs typeface="Poppins"/>
                <a:sym typeface="Poppins"/>
              </a:rPr>
              <a:t> está relacionado aos serviços de saúde, especificamente no que diz respeito às </a:t>
            </a:r>
            <a:r>
              <a:rPr lang="pt-BR" sz="2400" b="1" dirty="0">
                <a:solidFill>
                  <a:srgbClr val="094B92"/>
                </a:solidFill>
                <a:latin typeface="Poppins Bold"/>
                <a:ea typeface="Poppins Bold"/>
                <a:cs typeface="Poppins Bold"/>
                <a:sym typeface="Poppins Bold"/>
              </a:rPr>
              <a:t>mensagens e notificações de agendamento e retorno de consultas médicas</a:t>
            </a:r>
            <a:r>
              <a:rPr lang="pt-BR" sz="2400" dirty="0">
                <a:solidFill>
                  <a:srgbClr val="094B92"/>
                </a:solidFill>
                <a:latin typeface="Poppins"/>
                <a:ea typeface="Poppins"/>
                <a:cs typeface="Poppins"/>
                <a:sym typeface="Poppins"/>
              </a:rPr>
              <a:t>. Nesses casos, os clientes valorizam a clareza das informações, os lembretes enviados e a sensação de organização e acompanhamento do cuidado.</a:t>
            </a:r>
          </a:p>
          <a:p>
            <a:pPr algn="l">
              <a:lnSpc>
                <a:spcPts val="2879"/>
              </a:lnSpc>
            </a:pPr>
            <a:endParaRPr lang="pt-BR" sz="2400" dirty="0">
              <a:solidFill>
                <a:srgbClr val="094B92"/>
              </a:solidFill>
              <a:latin typeface="Poppins"/>
              <a:ea typeface="Poppins"/>
              <a:cs typeface="Poppins"/>
              <a:sym typeface="Poppins"/>
            </a:endParaRPr>
          </a:p>
          <a:p>
            <a:pPr marL="518160" lvl="1" indent="-259080" algn="l">
              <a:lnSpc>
                <a:spcPts val="2879"/>
              </a:lnSpc>
              <a:buFont typeface="Arial"/>
              <a:buChar char="•"/>
            </a:pPr>
            <a:r>
              <a:rPr lang="pt-BR" sz="2400" dirty="0">
                <a:solidFill>
                  <a:srgbClr val="094B92"/>
                </a:solidFill>
                <a:latin typeface="Poppins"/>
                <a:ea typeface="Poppins"/>
                <a:cs typeface="Poppins"/>
                <a:sym typeface="Poppins"/>
              </a:rPr>
              <a:t>Fora esse contexto específico, não há registros consistentes de ações de acompanhamento, contato posterior ou iniciativas de fidelização que caracterizem um pós-atendimento mais estruturado, seja nos serviços de saúde, seja nas atividades esportivas.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42</a:t>
            </a:r>
          </a:p>
        </p:txBody>
      </p:sp>
      <p:sp>
        <p:nvSpPr>
          <p:cNvPr id="11" name="TextBox 11"/>
          <p:cNvSpPr txBox="1"/>
          <p:nvPr/>
        </p:nvSpPr>
        <p:spPr>
          <a:xfrm>
            <a:off x="15315880"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27320" y="807009"/>
            <a:ext cx="7188203" cy="9360049"/>
            <a:chOff x="0" y="0"/>
            <a:chExt cx="5785308" cy="7533283"/>
          </a:xfrm>
        </p:grpSpPr>
        <p:sp>
          <p:nvSpPr>
            <p:cNvPr id="3" name="Freeform 3"/>
            <p:cNvSpPr/>
            <p:nvPr/>
          </p:nvSpPr>
          <p:spPr>
            <a:xfrm>
              <a:off x="0" y="0"/>
              <a:ext cx="5785308" cy="7533283"/>
            </a:xfrm>
            <a:custGeom>
              <a:avLst/>
              <a:gdLst/>
              <a:ahLst/>
              <a:cxnLst/>
              <a:rect l="l" t="t" r="r" b="b"/>
              <a:pathLst>
                <a:path w="5785308" h="7533283">
                  <a:moveTo>
                    <a:pt x="21036" y="0"/>
                  </a:moveTo>
                  <a:lnTo>
                    <a:pt x="5764272" y="0"/>
                  </a:lnTo>
                  <a:cubicBezTo>
                    <a:pt x="5769851" y="0"/>
                    <a:pt x="5775202" y="2216"/>
                    <a:pt x="5779147" y="6161"/>
                  </a:cubicBezTo>
                  <a:cubicBezTo>
                    <a:pt x="5783092" y="10106"/>
                    <a:pt x="5785308" y="15457"/>
                    <a:pt x="5785308" y="21036"/>
                  </a:cubicBezTo>
                  <a:lnTo>
                    <a:pt x="5785308" y="7512247"/>
                  </a:lnTo>
                  <a:cubicBezTo>
                    <a:pt x="5785308" y="7517826"/>
                    <a:pt x="5783092" y="7523176"/>
                    <a:pt x="5779147" y="7527122"/>
                  </a:cubicBezTo>
                  <a:cubicBezTo>
                    <a:pt x="5775202" y="7531067"/>
                    <a:pt x="5769851" y="7533283"/>
                    <a:pt x="5764272" y="7533283"/>
                  </a:cubicBezTo>
                  <a:lnTo>
                    <a:pt x="21036" y="7533283"/>
                  </a:lnTo>
                  <a:cubicBezTo>
                    <a:pt x="15457" y="7533283"/>
                    <a:pt x="10106" y="7531067"/>
                    <a:pt x="6161" y="7527122"/>
                  </a:cubicBezTo>
                  <a:cubicBezTo>
                    <a:pt x="2216" y="7523176"/>
                    <a:pt x="0" y="7517826"/>
                    <a:pt x="0" y="7512247"/>
                  </a:cubicBezTo>
                  <a:lnTo>
                    <a:pt x="0" y="21036"/>
                  </a:lnTo>
                  <a:cubicBezTo>
                    <a:pt x="0" y="15457"/>
                    <a:pt x="2216" y="10106"/>
                    <a:pt x="6161" y="6161"/>
                  </a:cubicBezTo>
                  <a:cubicBezTo>
                    <a:pt x="10106" y="2216"/>
                    <a:pt x="15457" y="0"/>
                    <a:pt x="21036" y="0"/>
                  </a:cubicBezTo>
                  <a:close/>
                </a:path>
              </a:pathLst>
            </a:custGeom>
            <a:solidFill>
              <a:srgbClr val="56AA88"/>
            </a:solidFill>
          </p:spPr>
          <p:txBody>
            <a:bodyPr/>
            <a:lstStyle/>
            <a:p>
              <a:endParaRPr lang="pt-BR" dirty="0"/>
            </a:p>
          </p:txBody>
        </p:sp>
        <p:sp>
          <p:nvSpPr>
            <p:cNvPr id="4" name="TextBox 4"/>
            <p:cNvSpPr txBox="1"/>
            <p:nvPr/>
          </p:nvSpPr>
          <p:spPr>
            <a:xfrm>
              <a:off x="0" y="95250"/>
              <a:ext cx="5785308" cy="7438033"/>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10248992" y="807009"/>
            <a:ext cx="7188203" cy="9360049"/>
            <a:chOff x="0" y="0"/>
            <a:chExt cx="5785308" cy="7533283"/>
          </a:xfrm>
        </p:grpSpPr>
        <p:sp>
          <p:nvSpPr>
            <p:cNvPr id="6" name="Freeform 6"/>
            <p:cNvSpPr/>
            <p:nvPr/>
          </p:nvSpPr>
          <p:spPr>
            <a:xfrm>
              <a:off x="0" y="0"/>
              <a:ext cx="5785308" cy="7533283"/>
            </a:xfrm>
            <a:custGeom>
              <a:avLst/>
              <a:gdLst/>
              <a:ahLst/>
              <a:cxnLst/>
              <a:rect l="l" t="t" r="r" b="b"/>
              <a:pathLst>
                <a:path w="5785308" h="7533283">
                  <a:moveTo>
                    <a:pt x="21036" y="0"/>
                  </a:moveTo>
                  <a:lnTo>
                    <a:pt x="5764272" y="0"/>
                  </a:lnTo>
                  <a:cubicBezTo>
                    <a:pt x="5769851" y="0"/>
                    <a:pt x="5775202" y="2216"/>
                    <a:pt x="5779147" y="6161"/>
                  </a:cubicBezTo>
                  <a:cubicBezTo>
                    <a:pt x="5783092" y="10106"/>
                    <a:pt x="5785308" y="15457"/>
                    <a:pt x="5785308" y="21036"/>
                  </a:cubicBezTo>
                  <a:lnTo>
                    <a:pt x="5785308" y="7512247"/>
                  </a:lnTo>
                  <a:cubicBezTo>
                    <a:pt x="5785308" y="7517826"/>
                    <a:pt x="5783092" y="7523176"/>
                    <a:pt x="5779147" y="7527122"/>
                  </a:cubicBezTo>
                  <a:cubicBezTo>
                    <a:pt x="5775202" y="7531067"/>
                    <a:pt x="5769851" y="7533283"/>
                    <a:pt x="5764272" y="7533283"/>
                  </a:cubicBezTo>
                  <a:lnTo>
                    <a:pt x="21036" y="7533283"/>
                  </a:lnTo>
                  <a:cubicBezTo>
                    <a:pt x="15457" y="7533283"/>
                    <a:pt x="10106" y="7531067"/>
                    <a:pt x="6161" y="7527122"/>
                  </a:cubicBezTo>
                  <a:cubicBezTo>
                    <a:pt x="2216" y="7523176"/>
                    <a:pt x="0" y="7517826"/>
                    <a:pt x="0" y="7512247"/>
                  </a:cubicBezTo>
                  <a:lnTo>
                    <a:pt x="0" y="21036"/>
                  </a:lnTo>
                  <a:cubicBezTo>
                    <a:pt x="0" y="15457"/>
                    <a:pt x="2216" y="10106"/>
                    <a:pt x="6161" y="6161"/>
                  </a:cubicBezTo>
                  <a:cubicBezTo>
                    <a:pt x="10106" y="2216"/>
                    <a:pt x="15457" y="0"/>
                    <a:pt x="21036" y="0"/>
                  </a:cubicBezTo>
                  <a:close/>
                </a:path>
              </a:pathLst>
            </a:custGeom>
            <a:solidFill>
              <a:srgbClr val="56AA88"/>
            </a:solidFill>
          </p:spPr>
          <p:txBody>
            <a:bodyPr/>
            <a:lstStyle/>
            <a:p>
              <a:endParaRPr lang="pt-BR" dirty="0"/>
            </a:p>
          </p:txBody>
        </p:sp>
        <p:sp>
          <p:nvSpPr>
            <p:cNvPr id="7" name="TextBox 7"/>
            <p:cNvSpPr txBox="1"/>
            <p:nvPr/>
          </p:nvSpPr>
          <p:spPr>
            <a:xfrm>
              <a:off x="0" y="95250"/>
              <a:ext cx="5785308" cy="7438033"/>
            </a:xfrm>
            <a:prstGeom prst="rect">
              <a:avLst/>
            </a:prstGeom>
          </p:spPr>
          <p:txBody>
            <a:bodyPr lIns="50800" tIns="50800" rIns="50800" bIns="50800" rtlCol="0" anchor="ctr"/>
            <a:lstStyle/>
            <a:p>
              <a:pPr algn="ctr">
                <a:lnSpc>
                  <a:spcPts val="901"/>
                </a:lnSpc>
              </a:pPr>
              <a:endParaRPr lang="pt-BR" dirty="0"/>
            </a:p>
          </p:txBody>
        </p:sp>
      </p:grpSp>
      <p:sp>
        <p:nvSpPr>
          <p:cNvPr id="8" name="Freeform 8"/>
          <p:cNvSpPr/>
          <p:nvPr/>
        </p:nvSpPr>
        <p:spPr>
          <a:xfrm flipH="1">
            <a:off x="11258757" y="1723206"/>
            <a:ext cx="8764595" cy="9129786"/>
          </a:xfrm>
          <a:custGeom>
            <a:avLst/>
            <a:gdLst/>
            <a:ahLst/>
            <a:cxnLst/>
            <a:rect l="l" t="t" r="r" b="b"/>
            <a:pathLst>
              <a:path w="8764595" h="9129786">
                <a:moveTo>
                  <a:pt x="8764595" y="0"/>
                </a:moveTo>
                <a:lnTo>
                  <a:pt x="0" y="0"/>
                </a:lnTo>
                <a:lnTo>
                  <a:pt x="0" y="9129786"/>
                </a:lnTo>
                <a:lnTo>
                  <a:pt x="8764595" y="9129786"/>
                </a:lnTo>
                <a:lnTo>
                  <a:pt x="8764595"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9" name="Freeform 9"/>
          <p:cNvSpPr/>
          <p:nvPr/>
        </p:nvSpPr>
        <p:spPr>
          <a:xfrm flipH="1">
            <a:off x="-4313647" y="1723206"/>
            <a:ext cx="12360968" cy="9826969"/>
          </a:xfrm>
          <a:custGeom>
            <a:avLst/>
            <a:gdLst/>
            <a:ahLst/>
            <a:cxnLst/>
            <a:rect l="l" t="t" r="r" b="b"/>
            <a:pathLst>
              <a:path w="12360968" h="9826969">
                <a:moveTo>
                  <a:pt x="12360968" y="0"/>
                </a:moveTo>
                <a:lnTo>
                  <a:pt x="0" y="0"/>
                </a:lnTo>
                <a:lnTo>
                  <a:pt x="0" y="9826969"/>
                </a:lnTo>
                <a:lnTo>
                  <a:pt x="12360968" y="9826969"/>
                </a:lnTo>
                <a:lnTo>
                  <a:pt x="12360968"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10" name="TextBox 10"/>
          <p:cNvSpPr txBox="1"/>
          <p:nvPr/>
        </p:nvSpPr>
        <p:spPr>
          <a:xfrm rot="-5400000">
            <a:off x="7005923" y="5119716"/>
            <a:ext cx="5609968" cy="505587"/>
          </a:xfrm>
          <a:prstGeom prst="rect">
            <a:avLst/>
          </a:prstGeom>
        </p:spPr>
        <p:txBody>
          <a:bodyPr lIns="0" tIns="0" rIns="0" bIns="0" rtlCol="0" anchor="t">
            <a:spAutoFit/>
          </a:bodyPr>
          <a:lstStyle/>
          <a:p>
            <a:pPr marL="0" lvl="0" indent="0" algn="r">
              <a:lnSpc>
                <a:spcPts val="3234"/>
              </a:lnSpc>
              <a:spcBef>
                <a:spcPct val="0"/>
              </a:spcBef>
            </a:pPr>
            <a:r>
              <a:rPr lang="pt-BR" sz="4200" b="1" u="none" strike="noStrike" dirty="0">
                <a:solidFill>
                  <a:srgbClr val="024C99"/>
                </a:solidFill>
                <a:latin typeface="Poppins Bold"/>
                <a:ea typeface="Poppins Bold"/>
                <a:cs typeface="Poppins Bold"/>
                <a:sym typeface="Poppins Bold"/>
              </a:rPr>
              <a:t>ESPORTES</a:t>
            </a:r>
          </a:p>
        </p:txBody>
      </p:sp>
      <p:grpSp>
        <p:nvGrpSpPr>
          <p:cNvPr id="11" name="Group 11"/>
          <p:cNvGrpSpPr/>
          <p:nvPr/>
        </p:nvGrpSpPr>
        <p:grpSpPr>
          <a:xfrm rot="-5400000">
            <a:off x="8426291" y="7763194"/>
            <a:ext cx="1407510" cy="1228372"/>
            <a:chOff x="0" y="0"/>
            <a:chExt cx="698500" cy="609600"/>
          </a:xfrm>
        </p:grpSpPr>
        <p:sp>
          <p:nvSpPr>
            <p:cNvPr id="12" name="Freeform 12"/>
            <p:cNvSpPr/>
            <p:nvPr/>
          </p:nvSpPr>
          <p:spPr>
            <a:xfrm>
              <a:off x="49683" y="0"/>
              <a:ext cx="599133" cy="541110"/>
            </a:xfrm>
            <a:custGeom>
              <a:avLst/>
              <a:gdLst/>
              <a:ahLst/>
              <a:cxnLst/>
              <a:rect l="l" t="t" r="r" b="b"/>
              <a:pathLst>
                <a:path w="599133" h="541110">
                  <a:moveTo>
                    <a:pt x="240822" y="507062"/>
                  </a:moveTo>
                  <a:lnTo>
                    <a:pt x="9062" y="102538"/>
                  </a:lnTo>
                  <a:cubicBezTo>
                    <a:pt x="-3081" y="81341"/>
                    <a:pt x="-3016" y="55282"/>
                    <a:pt x="9233" y="34146"/>
                  </a:cubicBezTo>
                  <a:cubicBezTo>
                    <a:pt x="21483" y="13011"/>
                    <a:pt x="44062" y="0"/>
                    <a:pt x="68490" y="0"/>
                  </a:cubicBezTo>
                  <a:lnTo>
                    <a:pt x="530643" y="0"/>
                  </a:lnTo>
                  <a:cubicBezTo>
                    <a:pt x="555072" y="0"/>
                    <a:pt x="577651" y="13011"/>
                    <a:pt x="589901" y="34146"/>
                  </a:cubicBezTo>
                  <a:cubicBezTo>
                    <a:pt x="602150" y="55282"/>
                    <a:pt x="602215" y="81341"/>
                    <a:pt x="590072" y="102538"/>
                  </a:cubicBezTo>
                  <a:lnTo>
                    <a:pt x="358312" y="507062"/>
                  </a:lnTo>
                  <a:cubicBezTo>
                    <a:pt x="346248" y="528120"/>
                    <a:pt x="323836" y="541110"/>
                    <a:pt x="299567" y="541110"/>
                  </a:cubicBezTo>
                  <a:cubicBezTo>
                    <a:pt x="275298" y="541110"/>
                    <a:pt x="252886" y="528120"/>
                    <a:pt x="240822" y="507062"/>
                  </a:cubicBezTo>
                  <a:close/>
                </a:path>
              </a:pathLst>
            </a:custGeom>
            <a:solidFill>
              <a:srgbClr val="024C99"/>
            </a:solidFill>
          </p:spPr>
          <p:txBody>
            <a:bodyPr/>
            <a:lstStyle/>
            <a:p>
              <a:endParaRPr lang="pt-BR" dirty="0"/>
            </a:p>
          </p:txBody>
        </p:sp>
        <p:sp>
          <p:nvSpPr>
            <p:cNvPr id="13" name="TextBox 13"/>
            <p:cNvSpPr txBox="1"/>
            <p:nvPr/>
          </p:nvSpPr>
          <p:spPr>
            <a:xfrm>
              <a:off x="215900" y="95250"/>
              <a:ext cx="266700" cy="285750"/>
            </a:xfrm>
            <a:prstGeom prst="rect">
              <a:avLst/>
            </a:prstGeom>
          </p:spPr>
          <p:txBody>
            <a:bodyPr lIns="50800" tIns="50800" rIns="50800" bIns="50800" rtlCol="0" anchor="ctr"/>
            <a:lstStyle/>
            <a:p>
              <a:pPr algn="ctr">
                <a:lnSpc>
                  <a:spcPts val="901"/>
                </a:lnSpc>
              </a:pPr>
              <a:endParaRPr lang="pt-BR" dirty="0"/>
            </a:p>
          </p:txBody>
        </p:sp>
      </p:grpSp>
      <p:sp>
        <p:nvSpPr>
          <p:cNvPr id="14" name="TextBox 14"/>
          <p:cNvSpPr txBox="1"/>
          <p:nvPr/>
        </p:nvSpPr>
        <p:spPr>
          <a:xfrm>
            <a:off x="624840" y="750570"/>
            <a:ext cx="10067611" cy="505587"/>
          </a:xfrm>
          <a:prstGeom prst="rect">
            <a:avLst/>
          </a:prstGeom>
        </p:spPr>
        <p:txBody>
          <a:bodyPr lIns="0" tIns="0" rIns="0" bIns="0" rtlCol="0" anchor="t">
            <a:spAutoFit/>
          </a:bodyPr>
          <a:lstStyle/>
          <a:p>
            <a:pPr marL="0" lvl="0" indent="0" algn="l">
              <a:lnSpc>
                <a:spcPts val="3234"/>
              </a:lnSpc>
              <a:spcBef>
                <a:spcPct val="0"/>
              </a:spcBef>
            </a:pPr>
            <a:r>
              <a:rPr lang="pt-BR" sz="4200" b="1" dirty="0">
                <a:solidFill>
                  <a:srgbClr val="024C99"/>
                </a:solidFill>
                <a:latin typeface="Poppins Bold"/>
                <a:ea typeface="Poppins Bold"/>
                <a:cs typeface="Poppins Bold"/>
                <a:sym typeface="Poppins Bold"/>
              </a:rPr>
              <a:t>2.5</a:t>
            </a:r>
            <a:r>
              <a:rPr lang="pt-BR" sz="4200" b="1" u="none" strike="noStrike" dirty="0">
                <a:solidFill>
                  <a:srgbClr val="024C99"/>
                </a:solidFill>
                <a:latin typeface="Poppins Bold"/>
                <a:ea typeface="Poppins Bold"/>
                <a:cs typeface="Poppins Bold"/>
                <a:sym typeface="Poppins Bold"/>
              </a:rPr>
              <a:t> sugestões</a:t>
            </a:r>
          </a:p>
        </p:txBody>
      </p:sp>
      <p:sp>
        <p:nvSpPr>
          <p:cNvPr id="15" name="TextBox 15"/>
          <p:cNvSpPr txBox="1"/>
          <p:nvPr/>
        </p:nvSpPr>
        <p:spPr>
          <a:xfrm rot="-5400000">
            <a:off x="-1709609" y="5119716"/>
            <a:ext cx="5609968" cy="505587"/>
          </a:xfrm>
          <a:prstGeom prst="rect">
            <a:avLst/>
          </a:prstGeom>
        </p:spPr>
        <p:txBody>
          <a:bodyPr lIns="0" tIns="0" rIns="0" bIns="0" rtlCol="0" anchor="t">
            <a:spAutoFit/>
          </a:bodyPr>
          <a:lstStyle/>
          <a:p>
            <a:pPr marL="0" lvl="0" indent="0" algn="r">
              <a:lnSpc>
                <a:spcPts val="3234"/>
              </a:lnSpc>
              <a:spcBef>
                <a:spcPct val="0"/>
              </a:spcBef>
            </a:pPr>
            <a:r>
              <a:rPr lang="pt-BR" sz="4200" b="1" u="none" strike="noStrike" dirty="0">
                <a:solidFill>
                  <a:srgbClr val="024C99"/>
                </a:solidFill>
                <a:latin typeface="Poppins Bold"/>
                <a:ea typeface="Poppins Bold"/>
                <a:cs typeface="Poppins Bold"/>
                <a:sym typeface="Poppins Bold"/>
              </a:rPr>
              <a:t>SAÚDE </a:t>
            </a:r>
          </a:p>
        </p:txBody>
      </p:sp>
      <p:sp>
        <p:nvSpPr>
          <p:cNvPr id="16" name="TextBox 16"/>
          <p:cNvSpPr txBox="1"/>
          <p:nvPr/>
        </p:nvSpPr>
        <p:spPr>
          <a:xfrm>
            <a:off x="2133681" y="2500851"/>
            <a:ext cx="6243876" cy="5454015"/>
          </a:xfrm>
          <a:prstGeom prst="rect">
            <a:avLst/>
          </a:prstGeom>
        </p:spPr>
        <p:txBody>
          <a:bodyPr lIns="0" tIns="0" rIns="0" bIns="0" rtlCol="0" anchor="t">
            <a:spAutoFit/>
          </a:bodyPr>
          <a:lstStyle/>
          <a:p>
            <a:pPr algn="l">
              <a:lnSpc>
                <a:spcPts val="3359"/>
              </a:lnSpc>
            </a:pPr>
            <a:r>
              <a:rPr lang="pt-BR" sz="2400" b="1" dirty="0">
                <a:solidFill>
                  <a:srgbClr val="FFFFFF"/>
                </a:solidFill>
                <a:latin typeface="Poppins Bold"/>
                <a:ea typeface="Poppins Bold"/>
                <a:cs typeface="Poppins Bold"/>
                <a:sym typeface="Poppins Bold"/>
              </a:rPr>
              <a:t>Ampliação e maior clareza na comunicação digital</a:t>
            </a:r>
            <a:r>
              <a:rPr lang="pt-BR" sz="2400" dirty="0">
                <a:solidFill>
                  <a:srgbClr val="FFFFFF"/>
                </a:solidFill>
                <a:latin typeface="Poppins"/>
                <a:ea typeface="Poppins"/>
                <a:cs typeface="Poppins"/>
                <a:sym typeface="Poppins"/>
              </a:rPr>
              <a:t>, especialmente sobre serviços, especialidades, fluxos de atendimento e agendamentos;</a:t>
            </a:r>
          </a:p>
          <a:p>
            <a:pPr algn="l">
              <a:lnSpc>
                <a:spcPts val="3359"/>
              </a:lnSpc>
            </a:pPr>
            <a:r>
              <a:rPr lang="pt-BR" sz="2400" b="1" dirty="0">
                <a:solidFill>
                  <a:srgbClr val="FFFFFF"/>
                </a:solidFill>
                <a:latin typeface="Poppins Bold"/>
                <a:ea typeface="Poppins Bold"/>
                <a:cs typeface="Poppins Bold"/>
                <a:sym typeface="Poppins Bold"/>
              </a:rPr>
              <a:t>Fortalecimento do acompanhamento pós-consulta</a:t>
            </a:r>
            <a:r>
              <a:rPr lang="pt-BR" sz="2400" dirty="0">
                <a:solidFill>
                  <a:srgbClr val="FFFFFF"/>
                </a:solidFill>
                <a:latin typeface="Poppins"/>
                <a:ea typeface="Poppins"/>
                <a:cs typeface="Poppins"/>
                <a:sym typeface="Poppins"/>
              </a:rPr>
              <a:t>, indo além dos lembretes de retorno, com ações que reforcem a sensação de continuidade do cuidado;</a:t>
            </a:r>
          </a:p>
          <a:p>
            <a:pPr algn="l">
              <a:lnSpc>
                <a:spcPts val="3359"/>
              </a:lnSpc>
            </a:pPr>
            <a:r>
              <a:rPr lang="pt-BR" sz="2400" b="1" dirty="0">
                <a:solidFill>
                  <a:srgbClr val="FFFFFF"/>
                </a:solidFill>
                <a:latin typeface="Poppins Bold"/>
                <a:ea typeface="Poppins Bold"/>
                <a:cs typeface="Poppins Bold"/>
                <a:sym typeface="Poppins Bold"/>
              </a:rPr>
              <a:t>Melhor orientação inicial sobre o funcionamento dos serviços</a:t>
            </a:r>
            <a:r>
              <a:rPr lang="pt-BR" sz="2400" dirty="0">
                <a:solidFill>
                  <a:srgbClr val="FFFFFF"/>
                </a:solidFill>
                <a:latin typeface="Poppins"/>
                <a:ea typeface="Poppins"/>
                <a:cs typeface="Poppins"/>
                <a:sym typeface="Poppins"/>
              </a:rPr>
              <a:t>, incluindo sinalização, etapas do atendimento e informações práticas para novos usuários.</a:t>
            </a:r>
          </a:p>
        </p:txBody>
      </p:sp>
      <p:sp>
        <p:nvSpPr>
          <p:cNvPr id="17" name="TextBox 17"/>
          <p:cNvSpPr txBox="1"/>
          <p:nvPr/>
        </p:nvSpPr>
        <p:spPr>
          <a:xfrm>
            <a:off x="10824924" y="2500851"/>
            <a:ext cx="6243876" cy="5873115"/>
          </a:xfrm>
          <a:prstGeom prst="rect">
            <a:avLst/>
          </a:prstGeom>
        </p:spPr>
        <p:txBody>
          <a:bodyPr lIns="0" tIns="0" rIns="0" bIns="0" rtlCol="0" anchor="t">
            <a:spAutoFit/>
          </a:bodyPr>
          <a:lstStyle/>
          <a:p>
            <a:pPr algn="l">
              <a:lnSpc>
                <a:spcPts val="3359"/>
              </a:lnSpc>
            </a:pPr>
            <a:r>
              <a:rPr lang="pt-BR" sz="2400" b="1" dirty="0">
                <a:solidFill>
                  <a:srgbClr val="FFFFFF"/>
                </a:solidFill>
                <a:latin typeface="Poppins Bold"/>
                <a:ea typeface="Poppins Bold"/>
                <a:cs typeface="Poppins Bold"/>
                <a:sym typeface="Poppins Bold"/>
              </a:rPr>
              <a:t>Ampliação e melhor gestão de vagas</a:t>
            </a:r>
            <a:r>
              <a:rPr lang="pt-BR" sz="2400" dirty="0">
                <a:solidFill>
                  <a:srgbClr val="FFFFFF"/>
                </a:solidFill>
                <a:latin typeface="Poppins"/>
                <a:ea typeface="Poppins"/>
                <a:cs typeface="Poppins"/>
                <a:sym typeface="Poppins"/>
              </a:rPr>
              <a:t>, especialmente em modalidades muito demandadas (com destaque para a natação), incluindo revisão do número de alunos por turma/raia;</a:t>
            </a:r>
          </a:p>
          <a:p>
            <a:pPr algn="l">
              <a:lnSpc>
                <a:spcPts val="3359"/>
              </a:lnSpc>
            </a:pPr>
            <a:r>
              <a:rPr lang="pt-BR" sz="2400" b="1" dirty="0">
                <a:solidFill>
                  <a:srgbClr val="FFFFFF"/>
                </a:solidFill>
                <a:latin typeface="Poppins Bold"/>
                <a:ea typeface="Poppins Bold"/>
                <a:cs typeface="Poppins Bold"/>
                <a:sym typeface="Poppins Bold"/>
              </a:rPr>
              <a:t>Melhor organização do uso dos espaços físicos</a:t>
            </a:r>
            <a:r>
              <a:rPr lang="pt-BR" sz="2400" dirty="0">
                <a:solidFill>
                  <a:srgbClr val="FFFFFF"/>
                </a:solidFill>
                <a:latin typeface="Poppins"/>
                <a:ea typeface="Poppins"/>
                <a:cs typeface="Poppins"/>
                <a:sym typeface="Poppins"/>
              </a:rPr>
              <a:t>, evitando interferências entre atividades simultâneas (ex.: barulho de aulas paralelas impactando outras modalidades);</a:t>
            </a:r>
          </a:p>
          <a:p>
            <a:pPr algn="l">
              <a:lnSpc>
                <a:spcPts val="3359"/>
              </a:lnSpc>
            </a:pPr>
            <a:r>
              <a:rPr lang="pt-BR" sz="2400" b="1" dirty="0">
                <a:solidFill>
                  <a:srgbClr val="FFFFFF"/>
                </a:solidFill>
                <a:latin typeface="Poppins Bold"/>
                <a:ea typeface="Poppins Bold"/>
                <a:cs typeface="Poppins Bold"/>
                <a:sym typeface="Poppins Bold"/>
              </a:rPr>
              <a:t>Ajustes na manutenção e no cuidado com áreas específicas</a:t>
            </a:r>
            <a:r>
              <a:rPr lang="pt-BR" sz="2400" dirty="0">
                <a:solidFill>
                  <a:srgbClr val="FFFFFF"/>
                </a:solidFill>
                <a:latin typeface="Poppins"/>
                <a:ea typeface="Poppins"/>
                <a:cs typeface="Poppins"/>
                <a:sym typeface="Poppins"/>
              </a:rPr>
              <a:t>, garantindo padrão constante de limpeza e conservação dos ambientes esportivos.</a:t>
            </a:r>
          </a:p>
        </p:txBody>
      </p:sp>
      <p:sp>
        <p:nvSpPr>
          <p:cNvPr id="18" name="Freeform 18"/>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6"/>
            <a:stretch>
              <a:fillRect t="-3910" r="-1388" b="-3916"/>
            </a:stretch>
          </a:blipFill>
        </p:spPr>
        <p:txBody>
          <a:bodyPr/>
          <a:lstStyle/>
          <a:p>
            <a:endParaRPr lang="pt-BR" dirty="0"/>
          </a:p>
        </p:txBody>
      </p:sp>
      <p:sp>
        <p:nvSpPr>
          <p:cNvPr id="19" name="Freeform 19"/>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7"/>
            <a:stretch>
              <a:fillRect t="-10303"/>
            </a:stretch>
          </a:blipFill>
        </p:spPr>
        <p:txBody>
          <a:bodyPr/>
          <a:lstStyle/>
          <a:p>
            <a:endParaRPr lang="pt-BR" dirty="0"/>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43</a:t>
            </a:r>
          </a:p>
        </p:txBody>
      </p:sp>
      <p:sp>
        <p:nvSpPr>
          <p:cNvPr id="21" name="TextBox 21"/>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3383496"/>
            <a:ext cx="15993424" cy="834471"/>
            <a:chOff x="0" y="0"/>
            <a:chExt cx="3290828" cy="171702"/>
          </a:xfrm>
        </p:grpSpPr>
        <p:sp>
          <p:nvSpPr>
            <p:cNvPr id="3" name="Freeform 3"/>
            <p:cNvSpPr/>
            <p:nvPr/>
          </p:nvSpPr>
          <p:spPr>
            <a:xfrm>
              <a:off x="0" y="0"/>
              <a:ext cx="3290828" cy="171702"/>
            </a:xfrm>
            <a:custGeom>
              <a:avLst/>
              <a:gdLst/>
              <a:ahLst/>
              <a:cxnLst/>
              <a:rect l="l" t="t" r="r" b="b"/>
              <a:pathLst>
                <a:path w="3290828" h="171702">
                  <a:moveTo>
                    <a:pt x="37818" y="0"/>
                  </a:moveTo>
                  <a:lnTo>
                    <a:pt x="3253010" y="0"/>
                  </a:lnTo>
                  <a:cubicBezTo>
                    <a:pt x="3273896" y="0"/>
                    <a:pt x="3290828" y="16932"/>
                    <a:pt x="3290828" y="37818"/>
                  </a:cubicBezTo>
                  <a:lnTo>
                    <a:pt x="3290828" y="133884"/>
                  </a:lnTo>
                  <a:cubicBezTo>
                    <a:pt x="3290828" y="154770"/>
                    <a:pt x="3273896" y="171702"/>
                    <a:pt x="3253010" y="171702"/>
                  </a:cubicBezTo>
                  <a:lnTo>
                    <a:pt x="37818" y="171702"/>
                  </a:lnTo>
                  <a:cubicBezTo>
                    <a:pt x="16932" y="171702"/>
                    <a:pt x="0" y="154770"/>
                    <a:pt x="0" y="133884"/>
                  </a:cubicBezTo>
                  <a:lnTo>
                    <a:pt x="0" y="37818"/>
                  </a:lnTo>
                  <a:cubicBezTo>
                    <a:pt x="0" y="16932"/>
                    <a:pt x="16932" y="0"/>
                    <a:pt x="37818" y="0"/>
                  </a:cubicBezTo>
                  <a:close/>
                </a:path>
              </a:pathLst>
            </a:custGeom>
            <a:solidFill>
              <a:srgbClr val="7AB7C2"/>
            </a:solidFill>
          </p:spPr>
          <p:txBody>
            <a:bodyPr/>
            <a:lstStyle/>
            <a:p>
              <a:endParaRPr lang="pt-BR" dirty="0"/>
            </a:p>
          </p:txBody>
        </p:sp>
        <p:sp>
          <p:nvSpPr>
            <p:cNvPr id="4" name="TextBox 4"/>
            <p:cNvSpPr txBox="1"/>
            <p:nvPr/>
          </p:nvSpPr>
          <p:spPr>
            <a:xfrm>
              <a:off x="0" y="0"/>
              <a:ext cx="3290828" cy="171702"/>
            </a:xfrm>
            <a:prstGeom prst="rect">
              <a:avLst/>
            </a:prstGeom>
          </p:spPr>
          <p:txBody>
            <a:bodyPr lIns="50800" tIns="50800" rIns="50800" bIns="50800" rtlCol="0" anchor="ctr"/>
            <a:lstStyle/>
            <a:p>
              <a:pPr algn="ctr">
                <a:lnSpc>
                  <a:spcPts val="1944"/>
                </a:lnSpc>
              </a:pPr>
              <a:endParaRPr lang="pt-BR" dirty="0"/>
            </a:p>
          </p:txBody>
        </p:sp>
      </p:grpSp>
      <p:grpSp>
        <p:nvGrpSpPr>
          <p:cNvPr id="5" name="Group 5"/>
          <p:cNvGrpSpPr/>
          <p:nvPr/>
        </p:nvGrpSpPr>
        <p:grpSpPr>
          <a:xfrm>
            <a:off x="152400" y="4903767"/>
            <a:ext cx="17285303" cy="834471"/>
            <a:chOff x="0" y="0"/>
            <a:chExt cx="3556647" cy="171702"/>
          </a:xfrm>
        </p:grpSpPr>
        <p:sp>
          <p:nvSpPr>
            <p:cNvPr id="6" name="Freeform 6"/>
            <p:cNvSpPr/>
            <p:nvPr/>
          </p:nvSpPr>
          <p:spPr>
            <a:xfrm>
              <a:off x="0" y="0"/>
              <a:ext cx="3556647" cy="171702"/>
            </a:xfrm>
            <a:custGeom>
              <a:avLst/>
              <a:gdLst/>
              <a:ahLst/>
              <a:cxnLst/>
              <a:rect l="l" t="t" r="r" b="b"/>
              <a:pathLst>
                <a:path w="3556647" h="171702">
                  <a:moveTo>
                    <a:pt x="34991" y="0"/>
                  </a:moveTo>
                  <a:lnTo>
                    <a:pt x="3521656" y="0"/>
                  </a:lnTo>
                  <a:cubicBezTo>
                    <a:pt x="3530936" y="0"/>
                    <a:pt x="3539836" y="3687"/>
                    <a:pt x="3546398" y="10249"/>
                  </a:cubicBezTo>
                  <a:cubicBezTo>
                    <a:pt x="3552960" y="16811"/>
                    <a:pt x="3556647" y="25711"/>
                    <a:pt x="3556647" y="34991"/>
                  </a:cubicBezTo>
                  <a:lnTo>
                    <a:pt x="3556647" y="136710"/>
                  </a:lnTo>
                  <a:cubicBezTo>
                    <a:pt x="3556647" y="145991"/>
                    <a:pt x="3552960" y="154891"/>
                    <a:pt x="3546398" y="161453"/>
                  </a:cubicBezTo>
                  <a:cubicBezTo>
                    <a:pt x="3539836" y="168015"/>
                    <a:pt x="3530936" y="171702"/>
                    <a:pt x="3521656" y="171702"/>
                  </a:cubicBezTo>
                  <a:lnTo>
                    <a:pt x="34991" y="171702"/>
                  </a:lnTo>
                  <a:cubicBezTo>
                    <a:pt x="25711" y="171702"/>
                    <a:pt x="16811" y="168015"/>
                    <a:pt x="10249" y="161453"/>
                  </a:cubicBezTo>
                  <a:cubicBezTo>
                    <a:pt x="3687" y="154891"/>
                    <a:pt x="0" y="145991"/>
                    <a:pt x="0" y="136710"/>
                  </a:cubicBezTo>
                  <a:lnTo>
                    <a:pt x="0" y="34991"/>
                  </a:lnTo>
                  <a:cubicBezTo>
                    <a:pt x="0" y="25711"/>
                    <a:pt x="3687" y="16811"/>
                    <a:pt x="10249" y="10249"/>
                  </a:cubicBezTo>
                  <a:cubicBezTo>
                    <a:pt x="16811" y="3687"/>
                    <a:pt x="25711" y="0"/>
                    <a:pt x="34991" y="0"/>
                  </a:cubicBezTo>
                  <a:close/>
                </a:path>
              </a:pathLst>
            </a:custGeom>
            <a:solidFill>
              <a:srgbClr val="7AB7C2"/>
            </a:solidFill>
          </p:spPr>
          <p:txBody>
            <a:bodyPr/>
            <a:lstStyle/>
            <a:p>
              <a:endParaRPr lang="pt-BR" dirty="0"/>
            </a:p>
          </p:txBody>
        </p:sp>
        <p:sp>
          <p:nvSpPr>
            <p:cNvPr id="7" name="TextBox 7"/>
            <p:cNvSpPr txBox="1"/>
            <p:nvPr/>
          </p:nvSpPr>
          <p:spPr>
            <a:xfrm>
              <a:off x="0" y="0"/>
              <a:ext cx="3556647" cy="171702"/>
            </a:xfrm>
            <a:prstGeom prst="rect">
              <a:avLst/>
            </a:prstGeom>
          </p:spPr>
          <p:txBody>
            <a:bodyPr lIns="50800" tIns="50800" rIns="50800" bIns="50800" rtlCol="0" anchor="ctr"/>
            <a:lstStyle/>
            <a:p>
              <a:pPr algn="ctr">
                <a:lnSpc>
                  <a:spcPts val="1944"/>
                </a:lnSpc>
              </a:pPr>
              <a:endParaRPr lang="pt-BR" dirty="0"/>
            </a:p>
          </p:txBody>
        </p:sp>
      </p:grpSp>
      <p:grpSp>
        <p:nvGrpSpPr>
          <p:cNvPr id="8" name="Group 8"/>
          <p:cNvGrpSpPr/>
          <p:nvPr/>
        </p:nvGrpSpPr>
        <p:grpSpPr>
          <a:xfrm>
            <a:off x="152400" y="6362126"/>
            <a:ext cx="17285303" cy="834471"/>
            <a:chOff x="0" y="0"/>
            <a:chExt cx="3556647" cy="171702"/>
          </a:xfrm>
        </p:grpSpPr>
        <p:sp>
          <p:nvSpPr>
            <p:cNvPr id="9" name="Freeform 9"/>
            <p:cNvSpPr/>
            <p:nvPr/>
          </p:nvSpPr>
          <p:spPr>
            <a:xfrm>
              <a:off x="0" y="0"/>
              <a:ext cx="3556647" cy="171702"/>
            </a:xfrm>
            <a:custGeom>
              <a:avLst/>
              <a:gdLst/>
              <a:ahLst/>
              <a:cxnLst/>
              <a:rect l="l" t="t" r="r" b="b"/>
              <a:pathLst>
                <a:path w="3556647" h="171702">
                  <a:moveTo>
                    <a:pt x="34991" y="0"/>
                  </a:moveTo>
                  <a:lnTo>
                    <a:pt x="3521656" y="0"/>
                  </a:lnTo>
                  <a:cubicBezTo>
                    <a:pt x="3530936" y="0"/>
                    <a:pt x="3539836" y="3687"/>
                    <a:pt x="3546398" y="10249"/>
                  </a:cubicBezTo>
                  <a:cubicBezTo>
                    <a:pt x="3552960" y="16811"/>
                    <a:pt x="3556647" y="25711"/>
                    <a:pt x="3556647" y="34991"/>
                  </a:cubicBezTo>
                  <a:lnTo>
                    <a:pt x="3556647" y="136710"/>
                  </a:lnTo>
                  <a:cubicBezTo>
                    <a:pt x="3556647" y="145991"/>
                    <a:pt x="3552960" y="154891"/>
                    <a:pt x="3546398" y="161453"/>
                  </a:cubicBezTo>
                  <a:cubicBezTo>
                    <a:pt x="3539836" y="168015"/>
                    <a:pt x="3530936" y="171702"/>
                    <a:pt x="3521656" y="171702"/>
                  </a:cubicBezTo>
                  <a:lnTo>
                    <a:pt x="34991" y="171702"/>
                  </a:lnTo>
                  <a:cubicBezTo>
                    <a:pt x="25711" y="171702"/>
                    <a:pt x="16811" y="168015"/>
                    <a:pt x="10249" y="161453"/>
                  </a:cubicBezTo>
                  <a:cubicBezTo>
                    <a:pt x="3687" y="154891"/>
                    <a:pt x="0" y="145991"/>
                    <a:pt x="0" y="136710"/>
                  </a:cubicBezTo>
                  <a:lnTo>
                    <a:pt x="0" y="34991"/>
                  </a:lnTo>
                  <a:cubicBezTo>
                    <a:pt x="0" y="25711"/>
                    <a:pt x="3687" y="16811"/>
                    <a:pt x="10249" y="10249"/>
                  </a:cubicBezTo>
                  <a:cubicBezTo>
                    <a:pt x="16811" y="3687"/>
                    <a:pt x="25711" y="0"/>
                    <a:pt x="34991" y="0"/>
                  </a:cubicBezTo>
                  <a:close/>
                </a:path>
              </a:pathLst>
            </a:custGeom>
            <a:solidFill>
              <a:srgbClr val="7AB7C2"/>
            </a:solidFill>
          </p:spPr>
          <p:txBody>
            <a:bodyPr/>
            <a:lstStyle/>
            <a:p>
              <a:endParaRPr lang="pt-BR" dirty="0"/>
            </a:p>
          </p:txBody>
        </p:sp>
        <p:sp>
          <p:nvSpPr>
            <p:cNvPr id="10" name="TextBox 10"/>
            <p:cNvSpPr txBox="1"/>
            <p:nvPr/>
          </p:nvSpPr>
          <p:spPr>
            <a:xfrm>
              <a:off x="0" y="0"/>
              <a:ext cx="3556647" cy="171702"/>
            </a:xfrm>
            <a:prstGeom prst="rect">
              <a:avLst/>
            </a:prstGeom>
          </p:spPr>
          <p:txBody>
            <a:bodyPr lIns="50800" tIns="50800" rIns="50800" bIns="50800" rtlCol="0" anchor="ctr"/>
            <a:lstStyle/>
            <a:p>
              <a:pPr algn="ctr">
                <a:lnSpc>
                  <a:spcPts val="1944"/>
                </a:lnSpc>
              </a:pPr>
              <a:endParaRPr lang="pt-BR" dirty="0"/>
            </a:p>
          </p:txBody>
        </p:sp>
      </p:grpSp>
      <p:grpSp>
        <p:nvGrpSpPr>
          <p:cNvPr id="11" name="Group 11"/>
          <p:cNvGrpSpPr/>
          <p:nvPr/>
        </p:nvGrpSpPr>
        <p:grpSpPr>
          <a:xfrm>
            <a:off x="152400" y="7949072"/>
            <a:ext cx="15993424" cy="834471"/>
            <a:chOff x="0" y="0"/>
            <a:chExt cx="3290828" cy="171702"/>
          </a:xfrm>
        </p:grpSpPr>
        <p:sp>
          <p:nvSpPr>
            <p:cNvPr id="12" name="Freeform 12"/>
            <p:cNvSpPr/>
            <p:nvPr/>
          </p:nvSpPr>
          <p:spPr>
            <a:xfrm>
              <a:off x="0" y="0"/>
              <a:ext cx="3290828" cy="171702"/>
            </a:xfrm>
            <a:custGeom>
              <a:avLst/>
              <a:gdLst/>
              <a:ahLst/>
              <a:cxnLst/>
              <a:rect l="l" t="t" r="r" b="b"/>
              <a:pathLst>
                <a:path w="3290828" h="171702">
                  <a:moveTo>
                    <a:pt x="37818" y="0"/>
                  </a:moveTo>
                  <a:lnTo>
                    <a:pt x="3253010" y="0"/>
                  </a:lnTo>
                  <a:cubicBezTo>
                    <a:pt x="3273896" y="0"/>
                    <a:pt x="3290828" y="16932"/>
                    <a:pt x="3290828" y="37818"/>
                  </a:cubicBezTo>
                  <a:lnTo>
                    <a:pt x="3290828" y="133884"/>
                  </a:lnTo>
                  <a:cubicBezTo>
                    <a:pt x="3290828" y="154770"/>
                    <a:pt x="3273896" y="171702"/>
                    <a:pt x="3253010" y="171702"/>
                  </a:cubicBezTo>
                  <a:lnTo>
                    <a:pt x="37818" y="171702"/>
                  </a:lnTo>
                  <a:cubicBezTo>
                    <a:pt x="16932" y="171702"/>
                    <a:pt x="0" y="154770"/>
                    <a:pt x="0" y="133884"/>
                  </a:cubicBezTo>
                  <a:lnTo>
                    <a:pt x="0" y="37818"/>
                  </a:lnTo>
                  <a:cubicBezTo>
                    <a:pt x="0" y="16932"/>
                    <a:pt x="16932" y="0"/>
                    <a:pt x="37818" y="0"/>
                  </a:cubicBezTo>
                  <a:close/>
                </a:path>
              </a:pathLst>
            </a:custGeom>
            <a:solidFill>
              <a:srgbClr val="7AB7C2"/>
            </a:solidFill>
          </p:spPr>
          <p:txBody>
            <a:bodyPr/>
            <a:lstStyle/>
            <a:p>
              <a:endParaRPr lang="pt-BR" dirty="0"/>
            </a:p>
          </p:txBody>
        </p:sp>
        <p:sp>
          <p:nvSpPr>
            <p:cNvPr id="13" name="TextBox 13"/>
            <p:cNvSpPr txBox="1"/>
            <p:nvPr/>
          </p:nvSpPr>
          <p:spPr>
            <a:xfrm>
              <a:off x="0" y="0"/>
              <a:ext cx="3290828" cy="171702"/>
            </a:xfrm>
            <a:prstGeom prst="rect">
              <a:avLst/>
            </a:prstGeom>
          </p:spPr>
          <p:txBody>
            <a:bodyPr lIns="50800" tIns="50800" rIns="50800" bIns="50800" rtlCol="0" anchor="ctr"/>
            <a:lstStyle/>
            <a:p>
              <a:pPr algn="ctr">
                <a:lnSpc>
                  <a:spcPts val="1944"/>
                </a:lnSpc>
              </a:pPr>
              <a:endParaRPr lang="pt-BR" dirty="0"/>
            </a:p>
          </p:txBody>
        </p:sp>
      </p:grpSp>
      <p:grpSp>
        <p:nvGrpSpPr>
          <p:cNvPr id="14" name="Group 14"/>
          <p:cNvGrpSpPr/>
          <p:nvPr/>
        </p:nvGrpSpPr>
        <p:grpSpPr>
          <a:xfrm>
            <a:off x="-2612871" y="3089053"/>
            <a:ext cx="4981473" cy="6054947"/>
            <a:chOff x="0" y="0"/>
            <a:chExt cx="773237" cy="939865"/>
          </a:xfrm>
        </p:grpSpPr>
        <p:sp>
          <p:nvSpPr>
            <p:cNvPr id="15" name="Freeform 15"/>
            <p:cNvSpPr/>
            <p:nvPr/>
          </p:nvSpPr>
          <p:spPr>
            <a:xfrm>
              <a:off x="0" y="0"/>
              <a:ext cx="773237" cy="939865"/>
            </a:xfrm>
            <a:custGeom>
              <a:avLst/>
              <a:gdLst/>
              <a:ahLst/>
              <a:cxnLst/>
              <a:rect l="l" t="t" r="r" b="b"/>
              <a:pathLst>
                <a:path w="773237" h="939865">
                  <a:moveTo>
                    <a:pt x="386619" y="0"/>
                  </a:moveTo>
                  <a:cubicBezTo>
                    <a:pt x="173095" y="0"/>
                    <a:pt x="0" y="210396"/>
                    <a:pt x="0" y="469932"/>
                  </a:cubicBezTo>
                  <a:cubicBezTo>
                    <a:pt x="0" y="729469"/>
                    <a:pt x="173095" y="939865"/>
                    <a:pt x="386619" y="939865"/>
                  </a:cubicBezTo>
                  <a:cubicBezTo>
                    <a:pt x="600142" y="939865"/>
                    <a:pt x="773237" y="729469"/>
                    <a:pt x="773237" y="469932"/>
                  </a:cubicBezTo>
                  <a:cubicBezTo>
                    <a:pt x="773237" y="210396"/>
                    <a:pt x="600142" y="0"/>
                    <a:pt x="386619" y="0"/>
                  </a:cubicBezTo>
                  <a:close/>
                </a:path>
              </a:pathLst>
            </a:custGeom>
            <a:solidFill>
              <a:srgbClr val="7AB7C2"/>
            </a:solidFill>
          </p:spPr>
          <p:txBody>
            <a:bodyPr/>
            <a:lstStyle/>
            <a:p>
              <a:endParaRPr lang="pt-BR" dirty="0"/>
            </a:p>
          </p:txBody>
        </p:sp>
        <p:sp>
          <p:nvSpPr>
            <p:cNvPr id="16" name="TextBox 16"/>
            <p:cNvSpPr txBox="1"/>
            <p:nvPr/>
          </p:nvSpPr>
          <p:spPr>
            <a:xfrm>
              <a:off x="72491" y="88112"/>
              <a:ext cx="628255" cy="763640"/>
            </a:xfrm>
            <a:prstGeom prst="rect">
              <a:avLst/>
            </a:prstGeom>
          </p:spPr>
          <p:txBody>
            <a:bodyPr lIns="50800" tIns="50800" rIns="50800" bIns="50800" rtlCol="0" anchor="ctr"/>
            <a:lstStyle/>
            <a:p>
              <a:pPr algn="ctr">
                <a:lnSpc>
                  <a:spcPts val="1944"/>
                </a:lnSpc>
              </a:pPr>
              <a:endParaRPr lang="pt-BR" dirty="0"/>
            </a:p>
          </p:txBody>
        </p:sp>
      </p:grpSp>
      <p:grpSp>
        <p:nvGrpSpPr>
          <p:cNvPr id="17" name="Group 17"/>
          <p:cNvGrpSpPr/>
          <p:nvPr/>
        </p:nvGrpSpPr>
        <p:grpSpPr>
          <a:xfrm>
            <a:off x="1888840" y="3321584"/>
            <a:ext cx="14385438" cy="958296"/>
            <a:chOff x="0" y="0"/>
            <a:chExt cx="19180584" cy="1277728"/>
          </a:xfrm>
        </p:grpSpPr>
        <p:sp>
          <p:nvSpPr>
            <p:cNvPr id="18" name="Freeform 18"/>
            <p:cNvSpPr/>
            <p:nvPr/>
          </p:nvSpPr>
          <p:spPr>
            <a:xfrm>
              <a:off x="0" y="0"/>
              <a:ext cx="19180580" cy="1277722"/>
            </a:xfrm>
            <a:custGeom>
              <a:avLst/>
              <a:gdLst/>
              <a:ahLst/>
              <a:cxnLst/>
              <a:rect l="l" t="t" r="r" b="b"/>
              <a:pathLst>
                <a:path w="19180580" h="1277722">
                  <a:moveTo>
                    <a:pt x="0" y="0"/>
                  </a:moveTo>
                  <a:lnTo>
                    <a:pt x="19180580" y="0"/>
                  </a:lnTo>
                  <a:lnTo>
                    <a:pt x="19180580" y="1277722"/>
                  </a:lnTo>
                  <a:lnTo>
                    <a:pt x="0" y="1277722"/>
                  </a:lnTo>
                  <a:close/>
                </a:path>
              </a:pathLst>
            </a:custGeom>
            <a:solidFill>
              <a:srgbClr val="000000">
                <a:alpha val="0"/>
              </a:srgbClr>
            </a:solidFill>
            <a:ln w="12700">
              <a:solidFill>
                <a:srgbClr val="000000"/>
              </a:solidFill>
            </a:ln>
          </p:spPr>
          <p:txBody>
            <a:bodyPr/>
            <a:lstStyle/>
            <a:p>
              <a:endParaRPr lang="pt-BR" dirty="0"/>
            </a:p>
          </p:txBody>
        </p:sp>
        <p:sp>
          <p:nvSpPr>
            <p:cNvPr id="19" name="TextBox 19"/>
            <p:cNvSpPr txBox="1"/>
            <p:nvPr/>
          </p:nvSpPr>
          <p:spPr>
            <a:xfrm>
              <a:off x="0" y="0"/>
              <a:ext cx="19180584" cy="1277728"/>
            </a:xfrm>
            <a:prstGeom prst="rect">
              <a:avLst/>
            </a:prstGeom>
          </p:spPr>
          <p:txBody>
            <a:bodyPr lIns="0" tIns="0" rIns="0" bIns="0" rtlCol="0" anchor="ctr"/>
            <a:lstStyle/>
            <a:p>
              <a:pPr algn="l">
                <a:lnSpc>
                  <a:spcPts val="2052"/>
                </a:lnSpc>
              </a:pPr>
              <a:r>
                <a:rPr lang="pt-BR" sz="1900" b="1" dirty="0">
                  <a:solidFill>
                    <a:srgbClr val="FFFFFF"/>
                  </a:solidFill>
                  <a:latin typeface="Poppins Bold"/>
                  <a:ea typeface="Poppins Bold"/>
                  <a:cs typeface="Poppins Bold"/>
                  <a:sym typeface="Poppins Bold"/>
                </a:rPr>
                <a:t>Fortalecer a integração dos canais digitais à jornada real</a:t>
              </a:r>
              <a:r>
                <a:rPr lang="pt-BR" sz="1900" dirty="0">
                  <a:solidFill>
                    <a:srgbClr val="FFFFFF"/>
                  </a:solidFill>
                  <a:latin typeface="Poppins"/>
                  <a:ea typeface="Poppins"/>
                  <a:cs typeface="Poppins"/>
                  <a:sym typeface="Poppins"/>
                </a:rPr>
                <a:t>, especialmente o aplicativo, ampliando sua divulgação, clareza de uso e aplicabilidade prática;</a:t>
              </a:r>
            </a:p>
          </p:txBody>
        </p:sp>
      </p:grpSp>
      <p:grpSp>
        <p:nvGrpSpPr>
          <p:cNvPr id="20" name="Group 20"/>
          <p:cNvGrpSpPr/>
          <p:nvPr/>
        </p:nvGrpSpPr>
        <p:grpSpPr>
          <a:xfrm>
            <a:off x="2707721" y="4841855"/>
            <a:ext cx="14208679" cy="958296"/>
            <a:chOff x="0" y="0"/>
            <a:chExt cx="18944906" cy="1277728"/>
          </a:xfrm>
        </p:grpSpPr>
        <p:sp>
          <p:nvSpPr>
            <p:cNvPr id="21" name="Freeform 21"/>
            <p:cNvSpPr/>
            <p:nvPr/>
          </p:nvSpPr>
          <p:spPr>
            <a:xfrm>
              <a:off x="0" y="0"/>
              <a:ext cx="18944910" cy="1277722"/>
            </a:xfrm>
            <a:custGeom>
              <a:avLst/>
              <a:gdLst/>
              <a:ahLst/>
              <a:cxnLst/>
              <a:rect l="l" t="t" r="r" b="b"/>
              <a:pathLst>
                <a:path w="18944910" h="1277722">
                  <a:moveTo>
                    <a:pt x="0" y="0"/>
                  </a:moveTo>
                  <a:lnTo>
                    <a:pt x="18944910" y="0"/>
                  </a:lnTo>
                  <a:lnTo>
                    <a:pt x="18944910" y="1277722"/>
                  </a:lnTo>
                  <a:lnTo>
                    <a:pt x="0" y="1277722"/>
                  </a:lnTo>
                  <a:close/>
                </a:path>
              </a:pathLst>
            </a:custGeom>
            <a:solidFill>
              <a:srgbClr val="000000">
                <a:alpha val="0"/>
              </a:srgbClr>
            </a:solidFill>
            <a:ln w="12700">
              <a:solidFill>
                <a:srgbClr val="000000"/>
              </a:solidFill>
            </a:ln>
          </p:spPr>
          <p:txBody>
            <a:bodyPr/>
            <a:lstStyle/>
            <a:p>
              <a:endParaRPr lang="pt-BR" dirty="0"/>
            </a:p>
          </p:txBody>
        </p:sp>
        <p:sp>
          <p:nvSpPr>
            <p:cNvPr id="22" name="TextBox 22"/>
            <p:cNvSpPr txBox="1"/>
            <p:nvPr/>
          </p:nvSpPr>
          <p:spPr>
            <a:xfrm>
              <a:off x="0" y="0"/>
              <a:ext cx="18944906" cy="1277728"/>
            </a:xfrm>
            <a:prstGeom prst="rect">
              <a:avLst/>
            </a:prstGeom>
          </p:spPr>
          <p:txBody>
            <a:bodyPr lIns="0" tIns="0" rIns="0" bIns="0" rtlCol="0" anchor="ctr"/>
            <a:lstStyle/>
            <a:p>
              <a:pPr algn="l">
                <a:lnSpc>
                  <a:spcPts val="2052"/>
                </a:lnSpc>
              </a:pPr>
              <a:r>
                <a:rPr lang="pt-BR" sz="1900" b="1" dirty="0">
                  <a:solidFill>
                    <a:srgbClr val="FFFFFF"/>
                  </a:solidFill>
                  <a:latin typeface="Poppins Bold"/>
                  <a:ea typeface="Poppins Bold"/>
                  <a:cs typeface="Poppins Bold"/>
                  <a:sym typeface="Poppins Bold"/>
                </a:rPr>
                <a:t>Desenvolver ações de incentivo e orientação ao uso dos meios digitais</a:t>
              </a:r>
              <a:r>
                <a:rPr lang="pt-BR" sz="1900" dirty="0">
                  <a:solidFill>
                    <a:srgbClr val="FFFFFF"/>
                  </a:solidFill>
                  <a:latin typeface="Poppins"/>
                  <a:ea typeface="Poppins"/>
                  <a:cs typeface="Poppins"/>
                  <a:sym typeface="Poppins"/>
                </a:rPr>
                <a:t>, com linguagem acessível e apoio humano, considerando especialmente públicos com maior dificuldade operacional ou menor familiaridade tecnológica;</a:t>
              </a:r>
            </a:p>
          </p:txBody>
        </p:sp>
      </p:grpSp>
      <p:grpSp>
        <p:nvGrpSpPr>
          <p:cNvPr id="23" name="Group 23"/>
          <p:cNvGrpSpPr/>
          <p:nvPr/>
        </p:nvGrpSpPr>
        <p:grpSpPr>
          <a:xfrm>
            <a:off x="2707721" y="6362126"/>
            <a:ext cx="14376681" cy="958296"/>
            <a:chOff x="0" y="0"/>
            <a:chExt cx="19168908" cy="1277728"/>
          </a:xfrm>
        </p:grpSpPr>
        <p:sp>
          <p:nvSpPr>
            <p:cNvPr id="24" name="Freeform 24"/>
            <p:cNvSpPr/>
            <p:nvPr/>
          </p:nvSpPr>
          <p:spPr>
            <a:xfrm>
              <a:off x="0" y="0"/>
              <a:ext cx="19168912" cy="1277722"/>
            </a:xfrm>
            <a:custGeom>
              <a:avLst/>
              <a:gdLst/>
              <a:ahLst/>
              <a:cxnLst/>
              <a:rect l="l" t="t" r="r" b="b"/>
              <a:pathLst>
                <a:path w="19168912" h="1277722">
                  <a:moveTo>
                    <a:pt x="0" y="0"/>
                  </a:moveTo>
                  <a:lnTo>
                    <a:pt x="19168912" y="0"/>
                  </a:lnTo>
                  <a:lnTo>
                    <a:pt x="19168912" y="1277722"/>
                  </a:lnTo>
                  <a:lnTo>
                    <a:pt x="0" y="1277722"/>
                  </a:lnTo>
                  <a:close/>
                </a:path>
              </a:pathLst>
            </a:custGeom>
            <a:solidFill>
              <a:srgbClr val="000000">
                <a:alpha val="0"/>
              </a:srgbClr>
            </a:solidFill>
            <a:ln w="12700">
              <a:solidFill>
                <a:srgbClr val="000000"/>
              </a:solidFill>
            </a:ln>
          </p:spPr>
          <p:txBody>
            <a:bodyPr/>
            <a:lstStyle/>
            <a:p>
              <a:endParaRPr lang="pt-BR" dirty="0"/>
            </a:p>
          </p:txBody>
        </p:sp>
        <p:sp>
          <p:nvSpPr>
            <p:cNvPr id="25" name="TextBox 25"/>
            <p:cNvSpPr txBox="1"/>
            <p:nvPr/>
          </p:nvSpPr>
          <p:spPr>
            <a:xfrm>
              <a:off x="0" y="0"/>
              <a:ext cx="19168908" cy="1277728"/>
            </a:xfrm>
            <a:prstGeom prst="rect">
              <a:avLst/>
            </a:prstGeom>
          </p:spPr>
          <p:txBody>
            <a:bodyPr lIns="0" tIns="0" rIns="0" bIns="0" rtlCol="0" anchor="ctr"/>
            <a:lstStyle/>
            <a:p>
              <a:pPr algn="l">
                <a:lnSpc>
                  <a:spcPts val="2052"/>
                </a:lnSpc>
              </a:pPr>
              <a:r>
                <a:rPr lang="pt-BR" sz="1900" b="1" dirty="0">
                  <a:solidFill>
                    <a:srgbClr val="FFFFFF"/>
                  </a:solidFill>
                  <a:latin typeface="Poppins Bold"/>
                  <a:ea typeface="Poppins Bold"/>
                  <a:cs typeface="Poppins Bold"/>
                  <a:sym typeface="Poppins Bold"/>
                </a:rPr>
                <a:t>Aprimorar aspectos operacionais pontuais</a:t>
              </a:r>
              <a:r>
                <a:rPr lang="pt-BR" sz="1900" dirty="0">
                  <a:solidFill>
                    <a:srgbClr val="FFFFFF"/>
                  </a:solidFill>
                  <a:latin typeface="Poppins"/>
                  <a:ea typeface="Poppins"/>
                  <a:cs typeface="Poppins"/>
                  <a:sym typeface="Poppins"/>
                </a:rPr>
                <a:t> nos serviços esportivos, relacionados à gestão de vagas, uso dos espaços e conforto nas atividades;</a:t>
              </a:r>
            </a:p>
          </p:txBody>
        </p:sp>
      </p:grpSp>
      <p:grpSp>
        <p:nvGrpSpPr>
          <p:cNvPr id="26" name="Group 26"/>
          <p:cNvGrpSpPr/>
          <p:nvPr/>
        </p:nvGrpSpPr>
        <p:grpSpPr>
          <a:xfrm>
            <a:off x="1888840" y="7953173"/>
            <a:ext cx="14385438" cy="958296"/>
            <a:chOff x="0" y="0"/>
            <a:chExt cx="19180584" cy="1277728"/>
          </a:xfrm>
        </p:grpSpPr>
        <p:sp>
          <p:nvSpPr>
            <p:cNvPr id="27" name="Freeform 27"/>
            <p:cNvSpPr/>
            <p:nvPr/>
          </p:nvSpPr>
          <p:spPr>
            <a:xfrm>
              <a:off x="0" y="0"/>
              <a:ext cx="19180580" cy="1277722"/>
            </a:xfrm>
            <a:custGeom>
              <a:avLst/>
              <a:gdLst/>
              <a:ahLst/>
              <a:cxnLst/>
              <a:rect l="l" t="t" r="r" b="b"/>
              <a:pathLst>
                <a:path w="19180580" h="1277722">
                  <a:moveTo>
                    <a:pt x="0" y="0"/>
                  </a:moveTo>
                  <a:lnTo>
                    <a:pt x="19180580" y="0"/>
                  </a:lnTo>
                  <a:lnTo>
                    <a:pt x="19180580" y="1277722"/>
                  </a:lnTo>
                  <a:lnTo>
                    <a:pt x="0" y="1277722"/>
                  </a:lnTo>
                  <a:close/>
                </a:path>
              </a:pathLst>
            </a:custGeom>
            <a:solidFill>
              <a:srgbClr val="000000">
                <a:alpha val="0"/>
              </a:srgbClr>
            </a:solidFill>
            <a:ln w="12700">
              <a:solidFill>
                <a:srgbClr val="000000"/>
              </a:solidFill>
            </a:ln>
          </p:spPr>
          <p:txBody>
            <a:bodyPr/>
            <a:lstStyle/>
            <a:p>
              <a:endParaRPr lang="pt-BR" dirty="0"/>
            </a:p>
          </p:txBody>
        </p:sp>
        <p:sp>
          <p:nvSpPr>
            <p:cNvPr id="28" name="TextBox 28"/>
            <p:cNvSpPr txBox="1"/>
            <p:nvPr/>
          </p:nvSpPr>
          <p:spPr>
            <a:xfrm>
              <a:off x="0" y="0"/>
              <a:ext cx="19180584" cy="1277728"/>
            </a:xfrm>
            <a:prstGeom prst="rect">
              <a:avLst/>
            </a:prstGeom>
          </p:spPr>
          <p:txBody>
            <a:bodyPr lIns="0" tIns="0" rIns="0" bIns="0" rtlCol="0" anchor="ctr"/>
            <a:lstStyle/>
            <a:p>
              <a:pPr algn="l">
                <a:lnSpc>
                  <a:spcPts val="2052"/>
                </a:lnSpc>
              </a:pPr>
              <a:r>
                <a:rPr lang="pt-BR" sz="1900" b="1" dirty="0">
                  <a:solidFill>
                    <a:srgbClr val="FFFFFF"/>
                  </a:solidFill>
                  <a:latin typeface="Poppins Bold"/>
                  <a:ea typeface="Poppins Bold"/>
                  <a:cs typeface="Poppins Bold"/>
                  <a:sym typeface="Poppins Bold"/>
                </a:rPr>
                <a:t>Explorar com mais intencionalidade o pós-atendimento</a:t>
              </a:r>
              <a:r>
                <a:rPr lang="pt-BR" sz="1900" dirty="0">
                  <a:solidFill>
                    <a:srgbClr val="FFFFFF"/>
                  </a:solidFill>
                  <a:latin typeface="Poppins"/>
                  <a:ea typeface="Poppins"/>
                  <a:cs typeface="Poppins"/>
                  <a:sym typeface="Poppins"/>
                </a:rPr>
                <a:t>, sobretudo para além dos lembretes operacionais, reforçando a sensação de acompanhamento e continuidade do cuidado.</a:t>
              </a:r>
            </a:p>
          </p:txBody>
        </p:sp>
      </p:grpSp>
      <p:sp>
        <p:nvSpPr>
          <p:cNvPr id="29" name="TextBox 29"/>
          <p:cNvSpPr txBox="1"/>
          <p:nvPr/>
        </p:nvSpPr>
        <p:spPr>
          <a:xfrm>
            <a:off x="624840" y="864232"/>
            <a:ext cx="10067611" cy="505587"/>
          </a:xfrm>
          <a:prstGeom prst="rect">
            <a:avLst/>
          </a:prstGeom>
        </p:spPr>
        <p:txBody>
          <a:bodyPr lIns="0" tIns="0" rIns="0" bIns="0" rtlCol="0" anchor="t">
            <a:spAutoFit/>
          </a:bodyPr>
          <a:lstStyle/>
          <a:p>
            <a:pPr marL="0" lvl="0" indent="0" algn="l">
              <a:lnSpc>
                <a:spcPts val="3234"/>
              </a:lnSpc>
              <a:spcBef>
                <a:spcPct val="0"/>
              </a:spcBef>
            </a:pPr>
            <a:r>
              <a:rPr lang="pt-BR" sz="4200" b="1" dirty="0">
                <a:solidFill>
                  <a:srgbClr val="024C99"/>
                </a:solidFill>
                <a:latin typeface="Poppins Bold"/>
                <a:ea typeface="Poppins Bold"/>
                <a:cs typeface="Poppins Bold"/>
                <a:sym typeface="Poppins Bold"/>
              </a:rPr>
              <a:t>2.6</a:t>
            </a:r>
            <a:r>
              <a:rPr lang="pt-BR" sz="4200" b="1" u="none" strike="noStrike" dirty="0">
                <a:solidFill>
                  <a:srgbClr val="024C99"/>
                </a:solidFill>
                <a:latin typeface="Poppins Bold"/>
                <a:ea typeface="Poppins Bold"/>
                <a:cs typeface="Poppins Bold"/>
                <a:sym typeface="Poppins Bold"/>
              </a:rPr>
              <a:t> Oportunidades identificadas</a:t>
            </a:r>
          </a:p>
        </p:txBody>
      </p:sp>
      <p:sp>
        <p:nvSpPr>
          <p:cNvPr id="30" name="TextBox 30"/>
          <p:cNvSpPr txBox="1"/>
          <p:nvPr/>
        </p:nvSpPr>
        <p:spPr>
          <a:xfrm>
            <a:off x="624840" y="1656312"/>
            <a:ext cx="16352520" cy="1127941"/>
          </a:xfrm>
          <a:prstGeom prst="rect">
            <a:avLst/>
          </a:prstGeom>
        </p:spPr>
        <p:txBody>
          <a:bodyPr lIns="0" tIns="0" rIns="0" bIns="0" rtlCol="0" anchor="t">
            <a:spAutoFit/>
          </a:bodyPr>
          <a:lstStyle/>
          <a:p>
            <a:pPr algn="l">
              <a:lnSpc>
                <a:spcPts val="2879"/>
              </a:lnSpc>
            </a:pPr>
            <a:r>
              <a:rPr lang="pt-BR" sz="2400" dirty="0">
                <a:solidFill>
                  <a:srgbClr val="024C99"/>
                </a:solidFill>
                <a:latin typeface="Poppins"/>
                <a:ea typeface="Poppins"/>
                <a:cs typeface="Poppins"/>
                <a:sym typeface="Poppins"/>
              </a:rPr>
              <a:t>De forma geral, as sugestões dos clientes não apontam falhas estruturais graves, mas indicam oportunidades de aprimoramento relacionadas à organização, comunicação e gestão da experiência ao longo da jornada.</a:t>
            </a:r>
          </a:p>
        </p:txBody>
      </p:sp>
      <p:sp>
        <p:nvSpPr>
          <p:cNvPr id="31" name="Freeform 31"/>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32" name="Freeform 32"/>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33" name="TextBox 3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24C99"/>
                </a:solidFill>
                <a:latin typeface="Open Sans"/>
                <a:ea typeface="Open Sans"/>
                <a:cs typeface="Open Sans"/>
                <a:sym typeface="Open Sans"/>
              </a:rPr>
              <a:t>44</a:t>
            </a:r>
          </a:p>
        </p:txBody>
      </p:sp>
      <p:sp>
        <p:nvSpPr>
          <p:cNvPr id="34" name="TextBox 34"/>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73935" y="1019175"/>
            <a:ext cx="7585365" cy="1241679"/>
          </a:xfrm>
          <a:prstGeom prst="rect">
            <a:avLst/>
          </a:prstGeom>
        </p:spPr>
        <p:txBody>
          <a:bodyPr lIns="0" tIns="0" rIns="0" bIns="0" rtlCol="0" anchor="t">
            <a:spAutoFit/>
          </a:bodyPr>
          <a:lstStyle/>
          <a:p>
            <a:pPr marL="0" lvl="0" indent="0" algn="l">
              <a:lnSpc>
                <a:spcPts val="4788"/>
              </a:lnSpc>
              <a:spcBef>
                <a:spcPct val="0"/>
              </a:spcBef>
            </a:pPr>
            <a:r>
              <a:rPr lang="pt-BR" sz="4200" b="1" dirty="0">
                <a:solidFill>
                  <a:srgbClr val="024C99"/>
                </a:solidFill>
                <a:latin typeface="Poppins Bold"/>
                <a:ea typeface="Poppins Bold"/>
                <a:cs typeface="Poppins Bold"/>
                <a:sym typeface="Poppins Bold"/>
              </a:rPr>
              <a:t>2.6</a:t>
            </a:r>
            <a:r>
              <a:rPr lang="pt-BR" sz="4200" b="1" u="none" strike="noStrike" dirty="0">
                <a:solidFill>
                  <a:srgbClr val="024C99"/>
                </a:solidFill>
                <a:latin typeface="Poppins Bold"/>
                <a:ea typeface="Poppins Bold"/>
                <a:cs typeface="Poppins Bold"/>
                <a:sym typeface="Poppins Bold"/>
              </a:rPr>
              <a:t> Oportunidades identificadas</a:t>
            </a:r>
          </a:p>
        </p:txBody>
      </p:sp>
      <p:grpSp>
        <p:nvGrpSpPr>
          <p:cNvPr id="3" name="Group 3"/>
          <p:cNvGrpSpPr/>
          <p:nvPr/>
        </p:nvGrpSpPr>
        <p:grpSpPr>
          <a:xfrm>
            <a:off x="9673935" y="3281152"/>
            <a:ext cx="7585365" cy="3363998"/>
            <a:chOff x="0" y="0"/>
            <a:chExt cx="10113820" cy="4485331"/>
          </a:xfrm>
        </p:grpSpPr>
        <p:sp>
          <p:nvSpPr>
            <p:cNvPr id="4" name="Freeform 4" descr="Marketing Humanizado | O que é? Como implementar? - Publi"/>
            <p:cNvSpPr/>
            <p:nvPr/>
          </p:nvSpPr>
          <p:spPr>
            <a:xfrm>
              <a:off x="0" y="0"/>
              <a:ext cx="10113820" cy="4485326"/>
            </a:xfrm>
            <a:custGeom>
              <a:avLst/>
              <a:gdLst/>
              <a:ahLst/>
              <a:cxnLst/>
              <a:rect l="l" t="t" r="r" b="b"/>
              <a:pathLst>
                <a:path w="10113820" h="4485326">
                  <a:moveTo>
                    <a:pt x="0" y="0"/>
                  </a:moveTo>
                  <a:lnTo>
                    <a:pt x="10113820" y="0"/>
                  </a:lnTo>
                  <a:lnTo>
                    <a:pt x="10113820" y="4485326"/>
                  </a:lnTo>
                  <a:lnTo>
                    <a:pt x="0" y="4485326"/>
                  </a:lnTo>
                  <a:close/>
                </a:path>
              </a:pathLst>
            </a:custGeom>
            <a:blipFill>
              <a:blip r:embed="rId2">
                <a:alphaModFix amt="0"/>
              </a:blip>
              <a:stretch>
                <a:fillRect t="-25115" b="-25115"/>
              </a:stretch>
            </a:blipFill>
          </p:spPr>
          <p:txBody>
            <a:bodyPr/>
            <a:lstStyle/>
            <a:p>
              <a:endParaRPr lang="pt-BR" dirty="0"/>
            </a:p>
          </p:txBody>
        </p:sp>
        <p:sp>
          <p:nvSpPr>
            <p:cNvPr id="5" name="TextBox 5"/>
            <p:cNvSpPr txBox="1"/>
            <p:nvPr/>
          </p:nvSpPr>
          <p:spPr>
            <a:xfrm>
              <a:off x="0" y="-161925"/>
              <a:ext cx="10113820" cy="4647256"/>
            </a:xfrm>
            <a:prstGeom prst="rect">
              <a:avLst/>
            </a:prstGeom>
          </p:spPr>
          <p:txBody>
            <a:bodyPr lIns="0" tIns="0" rIns="0" bIns="0" rtlCol="0" anchor="ctr"/>
            <a:lstStyle/>
            <a:p>
              <a:pPr algn="just">
                <a:lnSpc>
                  <a:spcPts val="4320"/>
                </a:lnSpc>
              </a:pPr>
              <a:r>
                <a:rPr lang="pt-BR" sz="2400" dirty="0">
                  <a:solidFill>
                    <a:srgbClr val="094B92"/>
                  </a:solidFill>
                  <a:latin typeface="Poppins"/>
                  <a:ea typeface="Poppins"/>
                  <a:cs typeface="Poppins"/>
                  <a:sym typeface="Poppins"/>
                </a:rPr>
                <a:t>A ampliação do uso dos </a:t>
              </a:r>
              <a:r>
                <a:rPr lang="pt-BR" sz="2400" b="1" dirty="0">
                  <a:solidFill>
                    <a:srgbClr val="094B92"/>
                  </a:solidFill>
                  <a:latin typeface="Poppins Bold"/>
                  <a:ea typeface="Poppins Bold"/>
                  <a:cs typeface="Poppins Bold"/>
                  <a:sym typeface="Poppins Bold"/>
                </a:rPr>
                <a:t>canais digitais não se coloca como substituição do atendimento humano</a:t>
              </a:r>
              <a:r>
                <a:rPr lang="pt-BR" sz="2400" dirty="0">
                  <a:solidFill>
                    <a:srgbClr val="094B92"/>
                  </a:solidFill>
                  <a:latin typeface="Poppins"/>
                  <a:ea typeface="Poppins"/>
                  <a:cs typeface="Poppins"/>
                  <a:sym typeface="Poppins"/>
                </a:rPr>
                <a:t>, mas como </a:t>
              </a:r>
              <a:r>
                <a:rPr lang="pt-BR" sz="2400" b="1" dirty="0">
                  <a:solidFill>
                    <a:srgbClr val="094B92"/>
                  </a:solidFill>
                  <a:latin typeface="Poppins Bold"/>
                  <a:ea typeface="Poppins Bold"/>
                  <a:cs typeface="Poppins Bold"/>
                  <a:sym typeface="Poppins Bold"/>
                </a:rPr>
                <a:t>complemento mediado, capaz de ampliar autonomia sem romper a sensação de acolhimento.</a:t>
              </a:r>
            </a:p>
          </p:txBody>
        </p:sp>
      </p:grpSp>
      <p:sp>
        <p:nvSpPr>
          <p:cNvPr id="6" name="Freeform 6"/>
          <p:cNvSpPr/>
          <p:nvPr/>
        </p:nvSpPr>
        <p:spPr>
          <a:xfrm>
            <a:off x="-235539" y="-128588"/>
            <a:ext cx="9525000" cy="10544175"/>
          </a:xfrm>
          <a:custGeom>
            <a:avLst/>
            <a:gdLst/>
            <a:ahLst/>
            <a:cxnLst/>
            <a:rect l="l" t="t" r="r" b="b"/>
            <a:pathLst>
              <a:path w="9525000" h="10544175">
                <a:moveTo>
                  <a:pt x="0" y="0"/>
                </a:moveTo>
                <a:lnTo>
                  <a:pt x="9525000" y="0"/>
                </a:lnTo>
                <a:lnTo>
                  <a:pt x="9525000" y="10544176"/>
                </a:lnTo>
                <a:lnTo>
                  <a:pt x="0" y="10544176"/>
                </a:lnTo>
                <a:lnTo>
                  <a:pt x="0" y="0"/>
                </a:lnTo>
                <a:close/>
              </a:path>
            </a:pathLst>
          </a:custGeom>
          <a:blipFill>
            <a:blip r:embed="rId3"/>
            <a:stretch>
              <a:fillRect l="-33599" r="-33599"/>
            </a:stretch>
          </a:blipFill>
        </p:spPr>
        <p:txBody>
          <a:bodyPr/>
          <a:lstStyle/>
          <a:p>
            <a:endParaRPr lang="pt-BR" dirty="0"/>
          </a:p>
        </p:txBody>
      </p:sp>
      <p:sp>
        <p:nvSpPr>
          <p:cNvPr id="7" name="Freeform 7"/>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8" name="Freeform 8"/>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5"/>
            <a:stretch>
              <a:fillRect t="-10303"/>
            </a:stretch>
          </a:blipFill>
        </p:spPr>
        <p:txBody>
          <a:bodyPr/>
          <a:lstStyle/>
          <a:p>
            <a:endParaRPr lang="pt-BR" dirty="0"/>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24C99"/>
                </a:solidFill>
                <a:latin typeface="Open Sans"/>
                <a:ea typeface="Open Sans"/>
                <a:cs typeface="Open Sans"/>
                <a:sym typeface="Open Sans"/>
              </a:rPr>
              <a:t>45</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76564" y="-924436"/>
            <a:ext cx="11211436" cy="11211436"/>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25046" r="-25046"/>
              </a:stretch>
            </a:blipFill>
          </p:spPr>
          <p:txBody>
            <a:bodyPr/>
            <a:lstStyle/>
            <a:p>
              <a:endParaRPr lang="pt-BR" dirty="0"/>
            </a:p>
          </p:txBody>
        </p:sp>
      </p:grpSp>
      <p:sp>
        <p:nvSpPr>
          <p:cNvPr id="4" name="Freeform 4"/>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5" name="Freeform 5"/>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4"/>
            <a:stretch>
              <a:fillRect t="-10303"/>
            </a:stretch>
          </a:blipFill>
        </p:spPr>
        <p:txBody>
          <a:bodyPr/>
          <a:lstStyle/>
          <a:p>
            <a:endParaRPr lang="pt-BR" dirty="0"/>
          </a:p>
        </p:txBody>
      </p:sp>
      <p:sp>
        <p:nvSpPr>
          <p:cNvPr id="6" name="TextBox 6"/>
          <p:cNvSpPr txBox="1"/>
          <p:nvPr/>
        </p:nvSpPr>
        <p:spPr>
          <a:xfrm>
            <a:off x="1028700" y="1128712"/>
            <a:ext cx="9649029" cy="217384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3. A VISÃO DOS COLABORADORES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SOBRE O TRABALHO NO SESC</a:t>
            </a:r>
          </a:p>
        </p:txBody>
      </p:sp>
      <p:sp>
        <p:nvSpPr>
          <p:cNvPr id="3" name="Freeform 3"/>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 name="Freeform 4"/>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
        <p:nvSpPr>
          <p:cNvPr id="5" name="TextBox 5"/>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400" y="114300"/>
            <a:ext cx="1388183" cy="762000"/>
            <a:chOff x="0" y="0"/>
            <a:chExt cx="1850911" cy="1016000"/>
          </a:xfrm>
        </p:grpSpPr>
        <p:sp>
          <p:nvSpPr>
            <p:cNvPr id="3" name="Freeform 3"/>
            <p:cNvSpPr/>
            <p:nvPr/>
          </p:nvSpPr>
          <p:spPr>
            <a:xfrm>
              <a:off x="0" y="0"/>
              <a:ext cx="1850898" cy="1016000"/>
            </a:xfrm>
            <a:custGeom>
              <a:avLst/>
              <a:gdLst/>
              <a:ahLst/>
              <a:cxnLst/>
              <a:rect l="l" t="t" r="r" b="b"/>
              <a:pathLst>
                <a:path w="1850898" h="1016000">
                  <a:moveTo>
                    <a:pt x="0" y="0"/>
                  </a:moveTo>
                  <a:lnTo>
                    <a:pt x="1850898" y="0"/>
                  </a:lnTo>
                  <a:lnTo>
                    <a:pt x="1850898" y="1016000"/>
                  </a:lnTo>
                  <a:lnTo>
                    <a:pt x="0" y="1016000"/>
                  </a:lnTo>
                  <a:lnTo>
                    <a:pt x="0" y="0"/>
                  </a:lnTo>
                  <a:close/>
                </a:path>
              </a:pathLst>
            </a:custGeom>
            <a:blipFill>
              <a:blip r:embed="rId2"/>
              <a:stretch>
                <a:fillRect t="-5173" b="-5173"/>
              </a:stretch>
            </a:blipFill>
          </p:spPr>
          <p:txBody>
            <a:bodyPr/>
            <a:lstStyle/>
            <a:p>
              <a:endParaRPr lang="pt-BR" dirty="0"/>
            </a:p>
          </p:txBody>
        </p:sp>
      </p:grpSp>
      <p:sp>
        <p:nvSpPr>
          <p:cNvPr id="4" name="Freeform 4"/>
          <p:cNvSpPr/>
          <p:nvPr/>
        </p:nvSpPr>
        <p:spPr>
          <a:xfrm>
            <a:off x="10210800" y="-41472"/>
            <a:ext cx="8077200" cy="10360095"/>
          </a:xfrm>
          <a:custGeom>
            <a:avLst/>
            <a:gdLst/>
            <a:ahLst/>
            <a:cxnLst/>
            <a:rect l="l" t="t" r="r" b="b"/>
            <a:pathLst>
              <a:path w="8077200" h="10360095">
                <a:moveTo>
                  <a:pt x="0" y="0"/>
                </a:moveTo>
                <a:lnTo>
                  <a:pt x="8077200" y="0"/>
                </a:lnTo>
                <a:lnTo>
                  <a:pt x="8077200" y="10360095"/>
                </a:lnTo>
                <a:lnTo>
                  <a:pt x="0" y="10360095"/>
                </a:lnTo>
                <a:lnTo>
                  <a:pt x="0" y="0"/>
                </a:lnTo>
                <a:close/>
              </a:path>
            </a:pathLst>
          </a:custGeom>
          <a:blipFill>
            <a:blip r:embed="rId3"/>
            <a:stretch>
              <a:fillRect l="-79353" r="-13162"/>
            </a:stretch>
          </a:blipFill>
        </p:spPr>
        <p:txBody>
          <a:bodyPr/>
          <a:lstStyle/>
          <a:p>
            <a:endParaRPr lang="pt-BR" dirty="0"/>
          </a:p>
        </p:txBody>
      </p:sp>
      <p:sp>
        <p:nvSpPr>
          <p:cNvPr id="5" name="TextBox 5"/>
          <p:cNvSpPr txBox="1"/>
          <p:nvPr/>
        </p:nvSpPr>
        <p:spPr>
          <a:xfrm>
            <a:off x="1028700" y="971550"/>
            <a:ext cx="8705647" cy="7433310"/>
          </a:xfrm>
          <a:prstGeom prst="rect">
            <a:avLst/>
          </a:prstGeom>
        </p:spPr>
        <p:txBody>
          <a:bodyPr lIns="0" tIns="0" rIns="0" bIns="0" rtlCol="0" anchor="t">
            <a:spAutoFit/>
          </a:bodyPr>
          <a:lstStyle/>
          <a:p>
            <a:pPr algn="l">
              <a:lnSpc>
                <a:spcPts val="2940"/>
              </a:lnSpc>
            </a:pPr>
            <a:r>
              <a:rPr lang="pt-BR" sz="2100" dirty="0">
                <a:solidFill>
                  <a:srgbClr val="094B92"/>
                </a:solidFill>
                <a:latin typeface="Poppins"/>
                <a:ea typeface="Poppins"/>
                <a:cs typeface="Poppins"/>
                <a:sym typeface="Poppins"/>
              </a:rPr>
              <a:t>Em todas as falas dos entrevistados — tanto da área da saúde quanto da área de esportes —</a:t>
            </a:r>
            <a:r>
              <a:rPr lang="pt-BR" sz="2100" b="1" dirty="0">
                <a:solidFill>
                  <a:srgbClr val="094B92"/>
                </a:solidFill>
                <a:latin typeface="Poppins Bold"/>
                <a:ea typeface="Poppins Bold"/>
                <a:cs typeface="Poppins Bold"/>
                <a:sym typeface="Poppins Bold"/>
              </a:rPr>
              <a:t> observa-se uma avaliação positiva do trabalho desenvolvido no Sesc</a:t>
            </a:r>
            <a:r>
              <a:rPr lang="pt-BR" sz="2100" dirty="0">
                <a:solidFill>
                  <a:srgbClr val="094B92"/>
                </a:solidFill>
                <a:latin typeface="Poppins"/>
                <a:ea typeface="Poppins"/>
                <a:cs typeface="Poppins"/>
                <a:sym typeface="Poppins"/>
              </a:rPr>
              <a:t>. Os colaboradores demonstram satisfação com sua atuação profissional, destacando tanto aspectos financeiros, relacionados ao reconhecimento e à estabilidade, quanto aspectos profissionais, ligados à possibilidade de executar um trabalho de qualidade, em conjunto com uma equipe tecnicamente preparada.</a:t>
            </a:r>
          </a:p>
          <a:p>
            <a:pPr algn="l">
              <a:lnSpc>
                <a:spcPts val="2940"/>
              </a:lnSpc>
            </a:pPr>
            <a:endParaRPr lang="pt-BR" sz="2100" dirty="0">
              <a:solidFill>
                <a:srgbClr val="094B92"/>
              </a:solidFill>
              <a:latin typeface="Poppins"/>
              <a:ea typeface="Poppins"/>
              <a:cs typeface="Poppins"/>
              <a:sym typeface="Poppins"/>
            </a:endParaRPr>
          </a:p>
          <a:p>
            <a:pPr algn="l">
              <a:lnSpc>
                <a:spcPts val="2940"/>
              </a:lnSpc>
            </a:pPr>
            <a:r>
              <a:rPr lang="pt-BR" sz="2100" dirty="0">
                <a:solidFill>
                  <a:srgbClr val="094B92"/>
                </a:solidFill>
                <a:latin typeface="Poppins"/>
                <a:ea typeface="Poppins"/>
                <a:cs typeface="Poppins"/>
                <a:sym typeface="Poppins"/>
              </a:rPr>
              <a:t>A percepção de contribuir para o coletivo e de atuar em uma instituição com propósito social também aparece de forma recorrente nos relatos. Soma-se a isso a </a:t>
            </a:r>
            <a:r>
              <a:rPr lang="pt-BR" sz="2100" b="1" dirty="0">
                <a:solidFill>
                  <a:srgbClr val="094B92"/>
                </a:solidFill>
                <a:latin typeface="Poppins Bold"/>
                <a:ea typeface="Poppins Bold"/>
                <a:cs typeface="Poppins Bold"/>
                <a:sym typeface="Poppins Bold"/>
              </a:rPr>
              <a:t>valorização do trabalho em equipe, do diálogo interno, da existência de uma estrutura adequada e da diversidade de frentes de atuação dentro da organização.</a:t>
            </a:r>
          </a:p>
          <a:p>
            <a:pPr algn="l">
              <a:lnSpc>
                <a:spcPts val="2940"/>
              </a:lnSpc>
            </a:pPr>
            <a:endParaRPr lang="pt-BR" sz="2100" b="1" dirty="0">
              <a:solidFill>
                <a:srgbClr val="094B92"/>
              </a:solidFill>
              <a:latin typeface="Poppins Bold"/>
              <a:ea typeface="Poppins Bold"/>
              <a:cs typeface="Poppins Bold"/>
              <a:sym typeface="Poppins Bold"/>
            </a:endParaRPr>
          </a:p>
          <a:p>
            <a:pPr algn="l">
              <a:lnSpc>
                <a:spcPts val="2940"/>
              </a:lnSpc>
            </a:pPr>
            <a:r>
              <a:rPr lang="pt-BR" sz="2100" dirty="0">
                <a:solidFill>
                  <a:srgbClr val="094B92"/>
                </a:solidFill>
                <a:latin typeface="Poppins"/>
                <a:ea typeface="Poppins"/>
                <a:cs typeface="Poppins"/>
                <a:sym typeface="Poppins"/>
              </a:rPr>
              <a:t>Não foram identificados, nos discursos analisados, pontos negativos relevantes que comprometam a imagem do Sesc enquanto organização prestadora de serviços ou enquanto ambiente de trabalho.</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48</a:t>
            </a:r>
          </a:p>
        </p:txBody>
      </p:sp>
      <p:sp>
        <p:nvSpPr>
          <p:cNvPr id="7" name="TextBox 7"/>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9636669" y="939721"/>
            <a:ext cx="6799938" cy="3943964"/>
          </a:xfrm>
          <a:custGeom>
            <a:avLst/>
            <a:gdLst/>
            <a:ahLst/>
            <a:cxnLst/>
            <a:rect l="l" t="t" r="r" b="b"/>
            <a:pathLst>
              <a:path w="6799938" h="3943964">
                <a:moveTo>
                  <a:pt x="0" y="0"/>
                </a:moveTo>
                <a:lnTo>
                  <a:pt x="6799938" y="0"/>
                </a:lnTo>
                <a:lnTo>
                  <a:pt x="6799938" y="3943964"/>
                </a:lnTo>
                <a:lnTo>
                  <a:pt x="0" y="394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9844350" y="1168266"/>
            <a:ext cx="6592257"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“O diferencial é o time. Existe diálogo, troca entre os profissionais e uma estrutura que permite fazer um trabalho organizado e de qualidade.”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(colaborador – esportes)</a:t>
            </a:r>
          </a:p>
        </p:txBody>
      </p:sp>
      <p:sp>
        <p:nvSpPr>
          <p:cNvPr id="5" name="Freeform 5"/>
          <p:cNvSpPr/>
          <p:nvPr/>
        </p:nvSpPr>
        <p:spPr>
          <a:xfrm>
            <a:off x="2695967" y="3903168"/>
            <a:ext cx="6448033" cy="3739859"/>
          </a:xfrm>
          <a:custGeom>
            <a:avLst/>
            <a:gdLst/>
            <a:ahLst/>
            <a:cxnLst/>
            <a:rect l="l" t="t" r="r" b="b"/>
            <a:pathLst>
              <a:path w="6448033" h="3739859">
                <a:moveTo>
                  <a:pt x="0" y="0"/>
                </a:moveTo>
                <a:lnTo>
                  <a:pt x="6448033" y="0"/>
                </a:lnTo>
                <a:lnTo>
                  <a:pt x="6448033" y="3739859"/>
                </a:lnTo>
                <a:lnTo>
                  <a:pt x="0" y="37398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2867969" y="4150846"/>
            <a:ext cx="6068818" cy="3220822"/>
          </a:xfrm>
          <a:prstGeom prst="rect">
            <a:avLst/>
          </a:prstGeom>
        </p:spPr>
        <p:txBody>
          <a:bodyPr lIns="0" tIns="0" rIns="0" bIns="0" rtlCol="0" anchor="t">
            <a:spAutoFit/>
          </a:bodyPr>
          <a:lstStyle/>
          <a:p>
            <a:pPr algn="l">
              <a:lnSpc>
                <a:spcPts val="3683"/>
              </a:lnSpc>
            </a:pPr>
            <a:r>
              <a:rPr lang="pt-BR" sz="2630" i="1" spc="10" dirty="0">
                <a:solidFill>
                  <a:srgbClr val="45056E"/>
                </a:solidFill>
                <a:latin typeface="Poppins Italics"/>
                <a:ea typeface="Poppins Italics"/>
                <a:cs typeface="Poppins Italics"/>
                <a:sym typeface="Poppins Italics"/>
              </a:rPr>
              <a:t>“Aqui a gente consegue trabalhar com calma, fazer um atendimento bem feito. Não é só cumprir horário ou produzir número, é realmente cuidar das pessoas.”</a:t>
            </a:r>
          </a:p>
          <a:p>
            <a:pPr algn="l">
              <a:lnSpc>
                <a:spcPts val="3683"/>
              </a:lnSpc>
            </a:pPr>
            <a:endParaRPr lang="pt-BR" sz="2630" i="1" spc="10" dirty="0">
              <a:solidFill>
                <a:srgbClr val="45056E"/>
              </a:solidFill>
              <a:latin typeface="Poppins Italics"/>
              <a:ea typeface="Poppins Italics"/>
              <a:cs typeface="Poppins Italics"/>
              <a:sym typeface="Poppins Italics"/>
            </a:endParaRPr>
          </a:p>
          <a:p>
            <a:pPr algn="l">
              <a:lnSpc>
                <a:spcPts val="3683"/>
              </a:lnSpc>
            </a:pPr>
            <a:r>
              <a:rPr lang="pt-BR" sz="2630" b="1" i="1" spc="10" dirty="0">
                <a:solidFill>
                  <a:srgbClr val="45056E"/>
                </a:solidFill>
                <a:latin typeface="Poppins Bold Italics"/>
                <a:ea typeface="Poppins Bold Italics"/>
                <a:cs typeface="Poppins Bold Italics"/>
                <a:sym typeface="Poppins Bold Italics"/>
              </a:rPr>
              <a:t>(colaborador –saúde)</a:t>
            </a:r>
          </a:p>
        </p:txBody>
      </p:sp>
      <p:sp>
        <p:nvSpPr>
          <p:cNvPr id="7" name="Freeform 7"/>
          <p:cNvSpPr/>
          <p:nvPr/>
        </p:nvSpPr>
        <p:spPr>
          <a:xfrm>
            <a:off x="10411444" y="5171884"/>
            <a:ext cx="6687713" cy="3878874"/>
          </a:xfrm>
          <a:custGeom>
            <a:avLst/>
            <a:gdLst/>
            <a:ahLst/>
            <a:cxnLst/>
            <a:rect l="l" t="t" r="r" b="b"/>
            <a:pathLst>
              <a:path w="6687713" h="3878874">
                <a:moveTo>
                  <a:pt x="0" y="0"/>
                </a:moveTo>
                <a:lnTo>
                  <a:pt x="6687713" y="0"/>
                </a:lnTo>
                <a:lnTo>
                  <a:pt x="6687713" y="3878874"/>
                </a:lnTo>
                <a:lnTo>
                  <a:pt x="0" y="38788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8" name="TextBox 8"/>
          <p:cNvSpPr txBox="1"/>
          <p:nvPr/>
        </p:nvSpPr>
        <p:spPr>
          <a:xfrm>
            <a:off x="10658141" y="5370967"/>
            <a:ext cx="6061098" cy="3451931"/>
          </a:xfrm>
          <a:prstGeom prst="rect">
            <a:avLst/>
          </a:prstGeom>
        </p:spPr>
        <p:txBody>
          <a:bodyPr lIns="0" tIns="0" rIns="0" bIns="0" rtlCol="0" anchor="t">
            <a:spAutoFit/>
          </a:bodyPr>
          <a:lstStyle/>
          <a:p>
            <a:pPr algn="l">
              <a:lnSpc>
                <a:spcPts val="3377"/>
              </a:lnSpc>
            </a:pPr>
            <a:r>
              <a:rPr lang="pt-BR" sz="2777" i="1" spc="11" dirty="0">
                <a:solidFill>
                  <a:srgbClr val="45056E"/>
                </a:solidFill>
                <a:latin typeface="Poppins Italics"/>
                <a:ea typeface="Poppins Italics"/>
                <a:cs typeface="Poppins Italics"/>
                <a:sym typeface="Poppins Italics"/>
              </a:rPr>
              <a:t>“Trabalhar no Sesc tem um sentido maior, porque você sabe que está fazendo algo para o coletivo. Não é só o individual, é um serviço que impacta muita gente.”</a:t>
            </a:r>
          </a:p>
          <a:p>
            <a:pPr algn="l">
              <a:lnSpc>
                <a:spcPts val="3377"/>
              </a:lnSpc>
            </a:pPr>
            <a:endParaRPr lang="pt-BR" sz="2777" i="1" spc="11" dirty="0">
              <a:solidFill>
                <a:srgbClr val="45056E"/>
              </a:solidFill>
              <a:latin typeface="Poppins Italics"/>
              <a:ea typeface="Poppins Italics"/>
              <a:cs typeface="Poppins Italics"/>
              <a:sym typeface="Poppins Italics"/>
            </a:endParaRPr>
          </a:p>
          <a:p>
            <a:pPr algn="l">
              <a:lnSpc>
                <a:spcPts val="3377"/>
              </a:lnSpc>
            </a:pPr>
            <a:r>
              <a:rPr lang="pt-BR" sz="2777" b="1" i="1" spc="11" dirty="0">
                <a:solidFill>
                  <a:srgbClr val="45056E"/>
                </a:solidFill>
                <a:latin typeface="Poppins Bold Italics"/>
                <a:ea typeface="Poppins Bold Italics"/>
                <a:cs typeface="Poppins Bold Italics"/>
                <a:sym typeface="Poppins Bold Italics"/>
              </a:rPr>
              <a:t>(colaborador –saúde)</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49</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16400" y="114300"/>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grpSp>
        <p:nvGrpSpPr>
          <p:cNvPr id="3" name="Group 3"/>
          <p:cNvGrpSpPr/>
          <p:nvPr/>
        </p:nvGrpSpPr>
        <p:grpSpPr>
          <a:xfrm>
            <a:off x="9992464" y="-148510"/>
            <a:ext cx="9097408" cy="12169473"/>
            <a:chOff x="0" y="0"/>
            <a:chExt cx="6807200" cy="9105895"/>
          </a:xfrm>
        </p:grpSpPr>
        <p:sp>
          <p:nvSpPr>
            <p:cNvPr id="4" name="Freeform 4"/>
            <p:cNvSpPr/>
            <p:nvPr/>
          </p:nvSpPr>
          <p:spPr>
            <a:xfrm>
              <a:off x="0" y="0"/>
              <a:ext cx="6807200" cy="9105895"/>
            </a:xfrm>
            <a:custGeom>
              <a:avLst/>
              <a:gdLst/>
              <a:ahLst/>
              <a:cxnLst/>
              <a:rect l="l" t="t" r="r" b="b"/>
              <a:pathLst>
                <a:path w="6807200" h="9105895">
                  <a:moveTo>
                    <a:pt x="1997583" y="0"/>
                  </a:moveTo>
                  <a:lnTo>
                    <a:pt x="1376172" y="546896"/>
                  </a:lnTo>
                  <a:cubicBezTo>
                    <a:pt x="525907" y="1454233"/>
                    <a:pt x="0" y="2707513"/>
                    <a:pt x="0" y="4092097"/>
                  </a:cubicBezTo>
                  <a:cubicBezTo>
                    <a:pt x="0" y="6860994"/>
                    <a:pt x="2103628" y="9105895"/>
                    <a:pt x="4698873" y="9105895"/>
                  </a:cubicBezTo>
                  <a:cubicBezTo>
                    <a:pt x="5347716" y="9105895"/>
                    <a:pt x="5965825" y="8965512"/>
                    <a:pt x="6528054" y="8711848"/>
                  </a:cubicBezTo>
                  <a:lnTo>
                    <a:pt x="6807200" y="8550191"/>
                  </a:lnTo>
                  <a:lnTo>
                    <a:pt x="6807200" y="0"/>
                  </a:lnTo>
                  <a:close/>
                </a:path>
              </a:pathLst>
            </a:custGeom>
            <a:blipFill>
              <a:blip r:embed="rId3"/>
              <a:stretch>
                <a:fillRect l="-40171" t="-10119" r="-80782"/>
              </a:stretch>
            </a:blipFill>
          </p:spPr>
          <p:txBody>
            <a:bodyPr/>
            <a:lstStyle/>
            <a:p>
              <a:endParaRPr lang="pt-BR" dirty="0"/>
            </a:p>
          </p:txBody>
        </p:sp>
      </p:grpSp>
      <p:sp>
        <p:nvSpPr>
          <p:cNvPr id="5" name="TextBox 5"/>
          <p:cNvSpPr txBox="1"/>
          <p:nvPr/>
        </p:nvSpPr>
        <p:spPr>
          <a:xfrm>
            <a:off x="1028700" y="895350"/>
            <a:ext cx="6046300" cy="766748"/>
          </a:xfrm>
          <a:prstGeom prst="rect">
            <a:avLst/>
          </a:prstGeom>
        </p:spPr>
        <p:txBody>
          <a:bodyPr lIns="0" tIns="0" rIns="0" bIns="0" rtlCol="0" anchor="t">
            <a:spAutoFit/>
          </a:bodyPr>
          <a:lstStyle/>
          <a:p>
            <a:pPr marL="0" lvl="0" indent="0" algn="l">
              <a:lnSpc>
                <a:spcPts val="6202"/>
              </a:lnSpc>
              <a:spcBef>
                <a:spcPct val="0"/>
              </a:spcBef>
            </a:pPr>
            <a:r>
              <a:rPr lang="pt-BR" sz="4430" b="1" u="none" strike="noStrike" dirty="0">
                <a:solidFill>
                  <a:srgbClr val="1C4B92"/>
                </a:solidFill>
                <a:latin typeface="Poppins Bold"/>
                <a:ea typeface="Poppins Bold"/>
                <a:cs typeface="Poppins Bold"/>
                <a:sym typeface="Poppins Bold"/>
              </a:rPr>
              <a:t>Objetivos gerais</a:t>
            </a:r>
          </a:p>
        </p:txBody>
      </p:sp>
      <p:sp>
        <p:nvSpPr>
          <p:cNvPr id="6" name="TextBox 6"/>
          <p:cNvSpPr txBox="1"/>
          <p:nvPr/>
        </p:nvSpPr>
        <p:spPr>
          <a:xfrm>
            <a:off x="1028700" y="1852685"/>
            <a:ext cx="8762183" cy="872034"/>
          </a:xfrm>
          <a:prstGeom prst="rect">
            <a:avLst/>
          </a:prstGeom>
        </p:spPr>
        <p:txBody>
          <a:bodyPr lIns="0" tIns="0" rIns="0" bIns="0" rtlCol="0" anchor="t">
            <a:spAutoFit/>
          </a:bodyPr>
          <a:lstStyle/>
          <a:p>
            <a:pPr marL="0" lvl="0" indent="0" algn="l">
              <a:lnSpc>
                <a:spcPts val="3363"/>
              </a:lnSpc>
              <a:spcBef>
                <a:spcPct val="0"/>
              </a:spcBef>
            </a:pPr>
            <a:r>
              <a:rPr lang="pt-BR" sz="2402" u="none" strike="noStrike" dirty="0">
                <a:solidFill>
                  <a:srgbClr val="1C4B92"/>
                </a:solidFill>
                <a:latin typeface="Poppins"/>
                <a:ea typeface="Poppins"/>
                <a:cs typeface="Poppins"/>
                <a:sym typeface="Poppins"/>
              </a:rPr>
              <a:t>Mapear e compreender a experiência </a:t>
            </a:r>
            <a:r>
              <a:rPr lang="pt-BR" sz="2402" u="none" strike="noStrike" dirty="0" err="1">
                <a:solidFill>
                  <a:srgbClr val="1C4B92"/>
                </a:solidFill>
                <a:latin typeface="Poppins"/>
                <a:ea typeface="Poppins"/>
                <a:cs typeface="Poppins"/>
                <a:sym typeface="Poppins"/>
              </a:rPr>
              <a:t>realde</a:t>
            </a:r>
            <a:r>
              <a:rPr lang="pt-BR" sz="2402" u="none" strike="noStrike" dirty="0">
                <a:solidFill>
                  <a:srgbClr val="1C4B92"/>
                </a:solidFill>
                <a:latin typeface="Poppins"/>
                <a:ea typeface="Poppins"/>
                <a:cs typeface="Poppins"/>
                <a:sym typeface="Poppins"/>
              </a:rPr>
              <a:t> clientes e colaboradores da unidade 504 Sul, identificando:</a:t>
            </a:r>
          </a:p>
        </p:txBody>
      </p:sp>
      <p:sp>
        <p:nvSpPr>
          <p:cNvPr id="7" name="TextBox 7"/>
          <p:cNvSpPr txBox="1"/>
          <p:nvPr/>
        </p:nvSpPr>
        <p:spPr>
          <a:xfrm>
            <a:off x="1028700" y="3461448"/>
            <a:ext cx="8572872" cy="4796185"/>
          </a:xfrm>
          <a:prstGeom prst="rect">
            <a:avLst/>
          </a:prstGeom>
        </p:spPr>
        <p:txBody>
          <a:bodyPr lIns="0" tIns="0" rIns="0" bIns="0" rtlCol="0" anchor="t">
            <a:spAutoFit/>
          </a:bodyPr>
          <a:lstStyle/>
          <a:p>
            <a:pPr marL="0" lvl="0" indent="0" algn="l">
              <a:lnSpc>
                <a:spcPts val="3363"/>
              </a:lnSpc>
              <a:spcBef>
                <a:spcPct val="0"/>
              </a:spcBef>
            </a:pPr>
            <a:r>
              <a:rPr lang="pt-BR" sz="2402" b="1" u="none" strike="noStrike" dirty="0">
                <a:solidFill>
                  <a:srgbClr val="1C4B92"/>
                </a:solidFill>
                <a:latin typeface="Poppins Bold"/>
                <a:ea typeface="Poppins Bold"/>
                <a:cs typeface="Poppins Bold"/>
                <a:sym typeface="Poppins Bold"/>
              </a:rPr>
              <a:t>Expectativas, necessidades e percepções ao longo da jornada;</a:t>
            </a:r>
          </a:p>
          <a:p>
            <a:pPr marL="0" lvl="0" indent="0" algn="l">
              <a:lnSpc>
                <a:spcPts val="3363"/>
              </a:lnSpc>
              <a:spcBef>
                <a:spcPct val="0"/>
              </a:spcBef>
            </a:pPr>
            <a:endParaRPr lang="pt-BR" sz="2402" b="1" u="none" strike="noStrike" dirty="0">
              <a:solidFill>
                <a:srgbClr val="1C4B92"/>
              </a:solidFill>
              <a:latin typeface="Poppins Bold"/>
              <a:ea typeface="Poppins Bold"/>
              <a:cs typeface="Poppins Bold"/>
              <a:sym typeface="Poppins Bold"/>
            </a:endParaRP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Pontos fortes, fragilidades e gargalos nos fluxos de atendimento;</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O papel dos canais (portal, WhatsApp, presencial) na sensação de facilidade ou dificuldade;</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Momentos emocionais relevantes —acolhimento, Frustração, insegurança, encantamento;</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Oportunidades de melhoria para um atendimento mais humanizado, eficiente e integrado. </a:t>
            </a:r>
          </a:p>
        </p:txBody>
      </p:sp>
      <p:sp>
        <p:nvSpPr>
          <p:cNvPr id="8" name="TextBox 8"/>
          <p:cNvSpPr txBox="1"/>
          <p:nvPr/>
        </p:nvSpPr>
        <p:spPr>
          <a:xfrm>
            <a:off x="1028700" y="6738048"/>
            <a:ext cx="9116049" cy="424752"/>
          </a:xfrm>
          <a:prstGeom prst="rect">
            <a:avLst/>
          </a:prstGeom>
        </p:spPr>
        <p:txBody>
          <a:bodyPr lIns="0" tIns="0" rIns="0" bIns="0" rtlCol="0" anchor="t">
            <a:spAutoFit/>
          </a:bodyPr>
          <a:lstStyle/>
          <a:p>
            <a:pPr marL="518699" lvl="1" indent="-259350" algn="l">
              <a:lnSpc>
                <a:spcPts val="3363"/>
              </a:lnSpc>
              <a:buFont typeface="Arial"/>
              <a:buChar char="•"/>
            </a:pPr>
            <a:endParaRPr lang="pt-BR" dirty="0"/>
          </a:p>
        </p:txBody>
      </p:sp>
      <p:sp>
        <p:nvSpPr>
          <p:cNvPr id="9" name="Freeform 9"/>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10" name="Freeform 10"/>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4"/>
            <a:stretch>
              <a:fillRect t="-10303"/>
            </a:stretch>
          </a:blipFill>
        </p:spPr>
        <p:txBody>
          <a:bodyPr/>
          <a:lstStyle/>
          <a:p>
            <a:endParaRPr lang="pt-BR" dirty="0"/>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a:t>
            </a:r>
          </a:p>
        </p:txBody>
      </p:sp>
      <p:sp>
        <p:nvSpPr>
          <p:cNvPr id="12" name="TextBox 12"/>
          <p:cNvSpPr txBox="1"/>
          <p:nvPr/>
        </p:nvSpPr>
        <p:spPr>
          <a:xfrm>
            <a:off x="8070134" y="9210675"/>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UM OLHAR SOBRE A JORNADA DO CLIENTE</a:t>
            </a:r>
          </a:p>
        </p:txBody>
      </p:sp>
      <p:sp>
        <p:nvSpPr>
          <p:cNvPr id="3" name="Freeform 3"/>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 name="Freeform 4"/>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
        <p:nvSpPr>
          <p:cNvPr id="5" name="TextBox 5"/>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5943" y="681327"/>
            <a:ext cx="16353395" cy="1045388"/>
            <a:chOff x="0" y="0"/>
            <a:chExt cx="21804527" cy="1393850"/>
          </a:xfrm>
        </p:grpSpPr>
        <p:sp>
          <p:nvSpPr>
            <p:cNvPr id="3" name="Freeform 3"/>
            <p:cNvSpPr/>
            <p:nvPr/>
          </p:nvSpPr>
          <p:spPr>
            <a:xfrm>
              <a:off x="0" y="0"/>
              <a:ext cx="21804526" cy="1393850"/>
            </a:xfrm>
            <a:custGeom>
              <a:avLst/>
              <a:gdLst/>
              <a:ahLst/>
              <a:cxnLst/>
              <a:rect l="l" t="t" r="r" b="b"/>
              <a:pathLst>
                <a:path w="21804526" h="1393850">
                  <a:moveTo>
                    <a:pt x="0" y="0"/>
                  </a:moveTo>
                  <a:lnTo>
                    <a:pt x="21804526" y="0"/>
                  </a:lnTo>
                  <a:lnTo>
                    <a:pt x="21804526" y="1393850"/>
                  </a:lnTo>
                  <a:lnTo>
                    <a:pt x="0" y="1393850"/>
                  </a:lnTo>
                  <a:close/>
                </a:path>
              </a:pathLst>
            </a:custGeom>
            <a:solidFill>
              <a:srgbClr val="000000">
                <a:alpha val="0"/>
              </a:srgbClr>
            </a:solidFill>
            <a:ln w="12700">
              <a:solidFill>
                <a:srgbClr val="000000"/>
              </a:solidFill>
            </a:ln>
          </p:spPr>
          <p:txBody>
            <a:bodyPr/>
            <a:lstStyle/>
            <a:p>
              <a:endParaRPr lang="pt-BR" dirty="0"/>
            </a:p>
          </p:txBody>
        </p:sp>
        <p:sp>
          <p:nvSpPr>
            <p:cNvPr id="4" name="TextBox 4"/>
            <p:cNvSpPr txBox="1"/>
            <p:nvPr/>
          </p:nvSpPr>
          <p:spPr>
            <a:xfrm>
              <a:off x="0" y="133350"/>
              <a:ext cx="21804527" cy="1260500"/>
            </a:xfrm>
            <a:prstGeom prst="rect">
              <a:avLst/>
            </a:prstGeom>
          </p:spPr>
          <p:txBody>
            <a:bodyPr lIns="0" tIns="0" rIns="0" bIns="0" rtlCol="0" anchor="ctr"/>
            <a:lstStyle/>
            <a:p>
              <a:pPr marL="0" lvl="0" indent="0" algn="l">
                <a:lnSpc>
                  <a:spcPts val="3234"/>
                </a:lnSpc>
                <a:spcBef>
                  <a:spcPct val="0"/>
                </a:spcBef>
              </a:pPr>
              <a:r>
                <a:rPr lang="pt-BR" sz="4200" b="1" dirty="0">
                  <a:solidFill>
                    <a:srgbClr val="024C99"/>
                  </a:solidFill>
                  <a:latin typeface="Poppins Bold"/>
                  <a:ea typeface="Poppins Bold"/>
                  <a:cs typeface="Poppins Bold"/>
                  <a:sym typeface="Poppins Bold"/>
                </a:rPr>
                <a:t>Como</a:t>
              </a:r>
              <a:r>
                <a:rPr lang="pt-BR" sz="4200" b="1" u="none" strike="noStrike" dirty="0">
                  <a:solidFill>
                    <a:srgbClr val="024C99"/>
                  </a:solidFill>
                  <a:latin typeface="Poppins Bold"/>
                  <a:ea typeface="Poppins Bold"/>
                  <a:cs typeface="Poppins Bold"/>
                  <a:sym typeface="Poppins Bold"/>
                </a:rPr>
                <a:t> essa jornada é percebida</a:t>
              </a:r>
            </a:p>
          </p:txBody>
        </p:sp>
      </p:grpSp>
      <p:grpSp>
        <p:nvGrpSpPr>
          <p:cNvPr id="5" name="Group 5"/>
          <p:cNvGrpSpPr/>
          <p:nvPr/>
        </p:nvGrpSpPr>
        <p:grpSpPr>
          <a:xfrm>
            <a:off x="228853" y="2062966"/>
            <a:ext cx="3364203" cy="8883301"/>
            <a:chOff x="0" y="0"/>
            <a:chExt cx="4485605" cy="11844401"/>
          </a:xfrm>
        </p:grpSpPr>
        <p:sp>
          <p:nvSpPr>
            <p:cNvPr id="6" name="Freeform 6"/>
            <p:cNvSpPr/>
            <p:nvPr/>
          </p:nvSpPr>
          <p:spPr>
            <a:xfrm>
              <a:off x="0" y="0"/>
              <a:ext cx="4485668" cy="11844403"/>
            </a:xfrm>
            <a:custGeom>
              <a:avLst/>
              <a:gdLst/>
              <a:ahLst/>
              <a:cxnLst/>
              <a:rect l="l" t="t" r="r" b="b"/>
              <a:pathLst>
                <a:path w="4485668" h="11844403">
                  <a:moveTo>
                    <a:pt x="0" y="509933"/>
                  </a:moveTo>
                  <a:cubicBezTo>
                    <a:pt x="0" y="228316"/>
                    <a:pt x="200841" y="0"/>
                    <a:pt x="448567" y="0"/>
                  </a:cubicBezTo>
                  <a:lnTo>
                    <a:pt x="4037106" y="0"/>
                  </a:lnTo>
                  <a:cubicBezTo>
                    <a:pt x="4284833" y="0"/>
                    <a:pt x="4485668" y="228316"/>
                    <a:pt x="4485668" y="509933"/>
                  </a:cubicBezTo>
                  <a:lnTo>
                    <a:pt x="4485668" y="11334469"/>
                  </a:lnTo>
                  <a:cubicBezTo>
                    <a:pt x="4485668" y="11616086"/>
                    <a:pt x="4284833" y="11844403"/>
                    <a:pt x="4037106" y="11844403"/>
                  </a:cubicBezTo>
                  <a:lnTo>
                    <a:pt x="448567" y="11844403"/>
                  </a:lnTo>
                  <a:cubicBezTo>
                    <a:pt x="200841" y="11844402"/>
                    <a:pt x="0" y="11616085"/>
                    <a:pt x="0" y="11334469"/>
                  </a:cubicBezTo>
                  <a:close/>
                </a:path>
              </a:pathLst>
            </a:custGeom>
            <a:solidFill>
              <a:srgbClr val="56AA88"/>
            </a:solidFill>
            <a:ln w="12700">
              <a:solidFill>
                <a:srgbClr val="000000"/>
              </a:solidFill>
            </a:ln>
          </p:spPr>
          <p:txBody>
            <a:bodyPr/>
            <a:lstStyle/>
            <a:p>
              <a:endParaRPr lang="pt-BR" dirty="0"/>
            </a:p>
          </p:txBody>
        </p:sp>
      </p:grpSp>
      <p:grpSp>
        <p:nvGrpSpPr>
          <p:cNvPr id="7" name="Group 7"/>
          <p:cNvGrpSpPr/>
          <p:nvPr/>
        </p:nvGrpSpPr>
        <p:grpSpPr>
          <a:xfrm>
            <a:off x="309218" y="4508912"/>
            <a:ext cx="3212308" cy="5967585"/>
            <a:chOff x="0" y="0"/>
            <a:chExt cx="4807604" cy="8931206"/>
          </a:xfrm>
        </p:grpSpPr>
        <p:sp>
          <p:nvSpPr>
            <p:cNvPr id="8" name="Freeform 8"/>
            <p:cNvSpPr/>
            <p:nvPr/>
          </p:nvSpPr>
          <p:spPr>
            <a:xfrm>
              <a:off x="0" y="0"/>
              <a:ext cx="4807668" cy="8931207"/>
            </a:xfrm>
            <a:custGeom>
              <a:avLst/>
              <a:gdLst/>
              <a:ahLst/>
              <a:cxnLst/>
              <a:rect l="l" t="t" r="r" b="b"/>
              <a:pathLst>
                <a:path w="4807668" h="8931207">
                  <a:moveTo>
                    <a:pt x="0" y="384512"/>
                  </a:moveTo>
                  <a:cubicBezTo>
                    <a:pt x="0" y="172161"/>
                    <a:pt x="215258" y="0"/>
                    <a:pt x="480768" y="0"/>
                  </a:cubicBezTo>
                  <a:lnTo>
                    <a:pt x="4326910" y="0"/>
                  </a:lnTo>
                  <a:cubicBezTo>
                    <a:pt x="4592420" y="0"/>
                    <a:pt x="4807668" y="172161"/>
                    <a:pt x="4807668" y="384512"/>
                  </a:cubicBezTo>
                  <a:lnTo>
                    <a:pt x="4807668" y="8546695"/>
                  </a:lnTo>
                  <a:cubicBezTo>
                    <a:pt x="4807668" y="8759046"/>
                    <a:pt x="4592420" y="8931207"/>
                    <a:pt x="4326910" y="8931207"/>
                  </a:cubicBezTo>
                  <a:lnTo>
                    <a:pt x="480768" y="8931207"/>
                  </a:lnTo>
                  <a:cubicBezTo>
                    <a:pt x="215258" y="8931206"/>
                    <a:pt x="0" y="8759045"/>
                    <a:pt x="0" y="8546695"/>
                  </a:cubicBezTo>
                  <a:close/>
                </a:path>
              </a:pathLst>
            </a:custGeom>
            <a:solidFill>
              <a:srgbClr val="7BB7C2"/>
            </a:solidFill>
            <a:ln w="12700">
              <a:solidFill>
                <a:srgbClr val="000000"/>
              </a:solidFill>
            </a:ln>
          </p:spPr>
          <p:txBody>
            <a:bodyPr/>
            <a:lstStyle/>
            <a:p>
              <a:endParaRPr lang="pt-BR" dirty="0"/>
            </a:p>
          </p:txBody>
        </p:sp>
      </p:grpSp>
      <p:grpSp>
        <p:nvGrpSpPr>
          <p:cNvPr id="9" name="Group 9"/>
          <p:cNvGrpSpPr/>
          <p:nvPr/>
        </p:nvGrpSpPr>
        <p:grpSpPr>
          <a:xfrm>
            <a:off x="7461898" y="2062966"/>
            <a:ext cx="3364203" cy="8883301"/>
            <a:chOff x="0" y="0"/>
            <a:chExt cx="4485605" cy="11844401"/>
          </a:xfrm>
        </p:grpSpPr>
        <p:sp>
          <p:nvSpPr>
            <p:cNvPr id="10" name="Freeform 10"/>
            <p:cNvSpPr/>
            <p:nvPr/>
          </p:nvSpPr>
          <p:spPr>
            <a:xfrm>
              <a:off x="0" y="0"/>
              <a:ext cx="4485668" cy="11844403"/>
            </a:xfrm>
            <a:custGeom>
              <a:avLst/>
              <a:gdLst/>
              <a:ahLst/>
              <a:cxnLst/>
              <a:rect l="l" t="t" r="r" b="b"/>
              <a:pathLst>
                <a:path w="4485668" h="11844403">
                  <a:moveTo>
                    <a:pt x="0" y="509933"/>
                  </a:moveTo>
                  <a:cubicBezTo>
                    <a:pt x="0" y="228316"/>
                    <a:pt x="200841" y="0"/>
                    <a:pt x="448567" y="0"/>
                  </a:cubicBezTo>
                  <a:lnTo>
                    <a:pt x="4037106" y="0"/>
                  </a:lnTo>
                  <a:cubicBezTo>
                    <a:pt x="4284833" y="0"/>
                    <a:pt x="4485668" y="228316"/>
                    <a:pt x="4485668" y="509933"/>
                  </a:cubicBezTo>
                  <a:lnTo>
                    <a:pt x="4485668" y="11334469"/>
                  </a:lnTo>
                  <a:cubicBezTo>
                    <a:pt x="4485668" y="11616086"/>
                    <a:pt x="4284833" y="11844403"/>
                    <a:pt x="4037106" y="11844403"/>
                  </a:cubicBezTo>
                  <a:lnTo>
                    <a:pt x="448567" y="11844403"/>
                  </a:lnTo>
                  <a:cubicBezTo>
                    <a:pt x="200841" y="11844402"/>
                    <a:pt x="0" y="11616085"/>
                    <a:pt x="0" y="11334469"/>
                  </a:cubicBezTo>
                  <a:close/>
                </a:path>
              </a:pathLst>
            </a:custGeom>
            <a:solidFill>
              <a:srgbClr val="56AA88"/>
            </a:solidFill>
            <a:ln w="12700">
              <a:solidFill>
                <a:srgbClr val="000000"/>
              </a:solidFill>
            </a:ln>
          </p:spPr>
          <p:txBody>
            <a:bodyPr/>
            <a:lstStyle/>
            <a:p>
              <a:endParaRPr lang="pt-BR" dirty="0"/>
            </a:p>
          </p:txBody>
        </p:sp>
      </p:grpSp>
      <p:grpSp>
        <p:nvGrpSpPr>
          <p:cNvPr id="11" name="Group 11"/>
          <p:cNvGrpSpPr/>
          <p:nvPr/>
        </p:nvGrpSpPr>
        <p:grpSpPr>
          <a:xfrm>
            <a:off x="11078421" y="2062966"/>
            <a:ext cx="3364203" cy="8883301"/>
            <a:chOff x="0" y="0"/>
            <a:chExt cx="4485605" cy="11844401"/>
          </a:xfrm>
        </p:grpSpPr>
        <p:sp>
          <p:nvSpPr>
            <p:cNvPr id="12" name="Freeform 12"/>
            <p:cNvSpPr/>
            <p:nvPr/>
          </p:nvSpPr>
          <p:spPr>
            <a:xfrm>
              <a:off x="0" y="0"/>
              <a:ext cx="4485668" cy="11844403"/>
            </a:xfrm>
            <a:custGeom>
              <a:avLst/>
              <a:gdLst/>
              <a:ahLst/>
              <a:cxnLst/>
              <a:rect l="l" t="t" r="r" b="b"/>
              <a:pathLst>
                <a:path w="4485668" h="11844403">
                  <a:moveTo>
                    <a:pt x="0" y="509933"/>
                  </a:moveTo>
                  <a:cubicBezTo>
                    <a:pt x="0" y="228316"/>
                    <a:pt x="200841" y="0"/>
                    <a:pt x="448567" y="0"/>
                  </a:cubicBezTo>
                  <a:lnTo>
                    <a:pt x="4037106" y="0"/>
                  </a:lnTo>
                  <a:cubicBezTo>
                    <a:pt x="4284833" y="0"/>
                    <a:pt x="4485668" y="228316"/>
                    <a:pt x="4485668" y="509933"/>
                  </a:cubicBezTo>
                  <a:lnTo>
                    <a:pt x="4485668" y="11334469"/>
                  </a:lnTo>
                  <a:cubicBezTo>
                    <a:pt x="4485668" y="11616086"/>
                    <a:pt x="4284833" y="11844403"/>
                    <a:pt x="4037106" y="11844403"/>
                  </a:cubicBezTo>
                  <a:lnTo>
                    <a:pt x="448567" y="11844403"/>
                  </a:lnTo>
                  <a:cubicBezTo>
                    <a:pt x="200841" y="11844402"/>
                    <a:pt x="0" y="11616085"/>
                    <a:pt x="0" y="11334469"/>
                  </a:cubicBezTo>
                  <a:close/>
                </a:path>
              </a:pathLst>
            </a:custGeom>
            <a:solidFill>
              <a:srgbClr val="56AA88"/>
            </a:solidFill>
            <a:ln w="12700">
              <a:solidFill>
                <a:srgbClr val="000000"/>
              </a:solidFill>
            </a:ln>
          </p:spPr>
          <p:txBody>
            <a:bodyPr/>
            <a:lstStyle/>
            <a:p>
              <a:endParaRPr lang="pt-BR" dirty="0"/>
            </a:p>
          </p:txBody>
        </p:sp>
      </p:grpSp>
      <p:grpSp>
        <p:nvGrpSpPr>
          <p:cNvPr id="13" name="Group 13"/>
          <p:cNvGrpSpPr/>
          <p:nvPr/>
        </p:nvGrpSpPr>
        <p:grpSpPr>
          <a:xfrm>
            <a:off x="7533429" y="4508912"/>
            <a:ext cx="3223849" cy="5967585"/>
            <a:chOff x="0" y="0"/>
            <a:chExt cx="4824877" cy="8931206"/>
          </a:xfrm>
        </p:grpSpPr>
        <p:sp>
          <p:nvSpPr>
            <p:cNvPr id="14" name="Freeform 14"/>
            <p:cNvSpPr/>
            <p:nvPr/>
          </p:nvSpPr>
          <p:spPr>
            <a:xfrm>
              <a:off x="0" y="0"/>
              <a:ext cx="4824940" cy="8931207"/>
            </a:xfrm>
            <a:custGeom>
              <a:avLst/>
              <a:gdLst/>
              <a:ahLst/>
              <a:cxnLst/>
              <a:rect l="l" t="t" r="r" b="b"/>
              <a:pathLst>
                <a:path w="4824940" h="8931207">
                  <a:moveTo>
                    <a:pt x="0" y="384512"/>
                  </a:moveTo>
                  <a:cubicBezTo>
                    <a:pt x="0" y="172161"/>
                    <a:pt x="216032" y="0"/>
                    <a:pt x="482495" y="0"/>
                  </a:cubicBezTo>
                  <a:lnTo>
                    <a:pt x="4342455" y="0"/>
                  </a:lnTo>
                  <a:cubicBezTo>
                    <a:pt x="4608919" y="0"/>
                    <a:pt x="4824940" y="172161"/>
                    <a:pt x="4824940" y="384512"/>
                  </a:cubicBezTo>
                  <a:lnTo>
                    <a:pt x="4824940" y="8546695"/>
                  </a:lnTo>
                  <a:cubicBezTo>
                    <a:pt x="4824940" y="8759046"/>
                    <a:pt x="4608919" y="8931207"/>
                    <a:pt x="4342455" y="8931207"/>
                  </a:cubicBezTo>
                  <a:lnTo>
                    <a:pt x="482495" y="8931207"/>
                  </a:lnTo>
                  <a:cubicBezTo>
                    <a:pt x="216032" y="8931206"/>
                    <a:pt x="0" y="8759045"/>
                    <a:pt x="0" y="8546695"/>
                  </a:cubicBezTo>
                  <a:close/>
                </a:path>
              </a:pathLst>
            </a:custGeom>
            <a:solidFill>
              <a:srgbClr val="7BB7C2"/>
            </a:solidFill>
            <a:ln w="12700">
              <a:solidFill>
                <a:srgbClr val="000000"/>
              </a:solidFill>
            </a:ln>
          </p:spPr>
          <p:txBody>
            <a:bodyPr/>
            <a:lstStyle/>
            <a:p>
              <a:endParaRPr lang="pt-BR" dirty="0"/>
            </a:p>
          </p:txBody>
        </p:sp>
      </p:grpSp>
      <p:grpSp>
        <p:nvGrpSpPr>
          <p:cNvPr id="15" name="Group 15"/>
          <p:cNvGrpSpPr/>
          <p:nvPr/>
        </p:nvGrpSpPr>
        <p:grpSpPr>
          <a:xfrm>
            <a:off x="3845376" y="2062966"/>
            <a:ext cx="3364203" cy="8883301"/>
            <a:chOff x="0" y="0"/>
            <a:chExt cx="4485605" cy="11844401"/>
          </a:xfrm>
        </p:grpSpPr>
        <p:sp>
          <p:nvSpPr>
            <p:cNvPr id="16" name="Freeform 16"/>
            <p:cNvSpPr/>
            <p:nvPr/>
          </p:nvSpPr>
          <p:spPr>
            <a:xfrm>
              <a:off x="0" y="0"/>
              <a:ext cx="4485668" cy="11844403"/>
            </a:xfrm>
            <a:custGeom>
              <a:avLst/>
              <a:gdLst/>
              <a:ahLst/>
              <a:cxnLst/>
              <a:rect l="l" t="t" r="r" b="b"/>
              <a:pathLst>
                <a:path w="4485668" h="11844403">
                  <a:moveTo>
                    <a:pt x="0" y="509933"/>
                  </a:moveTo>
                  <a:cubicBezTo>
                    <a:pt x="0" y="228316"/>
                    <a:pt x="200841" y="0"/>
                    <a:pt x="448567" y="0"/>
                  </a:cubicBezTo>
                  <a:lnTo>
                    <a:pt x="4037106" y="0"/>
                  </a:lnTo>
                  <a:cubicBezTo>
                    <a:pt x="4284833" y="0"/>
                    <a:pt x="4485668" y="228316"/>
                    <a:pt x="4485668" y="509933"/>
                  </a:cubicBezTo>
                  <a:lnTo>
                    <a:pt x="4485668" y="11334469"/>
                  </a:lnTo>
                  <a:cubicBezTo>
                    <a:pt x="4485668" y="11616086"/>
                    <a:pt x="4284833" y="11844403"/>
                    <a:pt x="4037106" y="11844403"/>
                  </a:cubicBezTo>
                  <a:lnTo>
                    <a:pt x="448567" y="11844403"/>
                  </a:lnTo>
                  <a:cubicBezTo>
                    <a:pt x="200841" y="11844402"/>
                    <a:pt x="0" y="11616085"/>
                    <a:pt x="0" y="11334469"/>
                  </a:cubicBezTo>
                  <a:close/>
                </a:path>
              </a:pathLst>
            </a:custGeom>
            <a:solidFill>
              <a:srgbClr val="56AA88"/>
            </a:solidFill>
            <a:ln w="12700">
              <a:solidFill>
                <a:srgbClr val="000000"/>
              </a:solidFill>
            </a:ln>
          </p:spPr>
          <p:txBody>
            <a:bodyPr/>
            <a:lstStyle/>
            <a:p>
              <a:endParaRPr lang="pt-BR" dirty="0"/>
            </a:p>
          </p:txBody>
        </p:sp>
      </p:grpSp>
      <p:grpSp>
        <p:nvGrpSpPr>
          <p:cNvPr id="17" name="Group 17"/>
          <p:cNvGrpSpPr/>
          <p:nvPr/>
        </p:nvGrpSpPr>
        <p:grpSpPr>
          <a:xfrm>
            <a:off x="3916907" y="4508912"/>
            <a:ext cx="3221142" cy="5967585"/>
            <a:chOff x="0" y="0"/>
            <a:chExt cx="4820825" cy="8931206"/>
          </a:xfrm>
        </p:grpSpPr>
        <p:sp>
          <p:nvSpPr>
            <p:cNvPr id="18" name="Freeform 18"/>
            <p:cNvSpPr/>
            <p:nvPr/>
          </p:nvSpPr>
          <p:spPr>
            <a:xfrm>
              <a:off x="0" y="0"/>
              <a:ext cx="4820888" cy="8931207"/>
            </a:xfrm>
            <a:custGeom>
              <a:avLst/>
              <a:gdLst/>
              <a:ahLst/>
              <a:cxnLst/>
              <a:rect l="l" t="t" r="r" b="b"/>
              <a:pathLst>
                <a:path w="4820888" h="8931207">
                  <a:moveTo>
                    <a:pt x="0" y="384512"/>
                  </a:moveTo>
                  <a:cubicBezTo>
                    <a:pt x="0" y="172161"/>
                    <a:pt x="215850" y="0"/>
                    <a:pt x="482090" y="0"/>
                  </a:cubicBezTo>
                  <a:lnTo>
                    <a:pt x="4338808" y="0"/>
                  </a:lnTo>
                  <a:cubicBezTo>
                    <a:pt x="4605048" y="0"/>
                    <a:pt x="4820888" y="172161"/>
                    <a:pt x="4820888" y="384512"/>
                  </a:cubicBezTo>
                  <a:lnTo>
                    <a:pt x="4820888" y="8546695"/>
                  </a:lnTo>
                  <a:cubicBezTo>
                    <a:pt x="4820888" y="8759046"/>
                    <a:pt x="4605048" y="8931207"/>
                    <a:pt x="4338808" y="8931207"/>
                  </a:cubicBezTo>
                  <a:lnTo>
                    <a:pt x="482090" y="8931207"/>
                  </a:lnTo>
                  <a:cubicBezTo>
                    <a:pt x="215850" y="8931206"/>
                    <a:pt x="0" y="8759045"/>
                    <a:pt x="0" y="8546695"/>
                  </a:cubicBezTo>
                  <a:close/>
                </a:path>
              </a:pathLst>
            </a:custGeom>
            <a:solidFill>
              <a:srgbClr val="7BB7C2"/>
            </a:solidFill>
            <a:ln w="12700">
              <a:solidFill>
                <a:srgbClr val="000000"/>
              </a:solidFill>
            </a:ln>
          </p:spPr>
          <p:txBody>
            <a:bodyPr/>
            <a:lstStyle/>
            <a:p>
              <a:endParaRPr lang="pt-BR" dirty="0"/>
            </a:p>
          </p:txBody>
        </p:sp>
      </p:grpSp>
      <p:grpSp>
        <p:nvGrpSpPr>
          <p:cNvPr id="19" name="Group 19"/>
          <p:cNvGrpSpPr/>
          <p:nvPr/>
        </p:nvGrpSpPr>
        <p:grpSpPr>
          <a:xfrm>
            <a:off x="11149952" y="4508912"/>
            <a:ext cx="3220033" cy="5967585"/>
            <a:chOff x="0" y="0"/>
            <a:chExt cx="4819165" cy="8931206"/>
          </a:xfrm>
        </p:grpSpPr>
        <p:sp>
          <p:nvSpPr>
            <p:cNvPr id="20" name="Freeform 20"/>
            <p:cNvSpPr/>
            <p:nvPr/>
          </p:nvSpPr>
          <p:spPr>
            <a:xfrm>
              <a:off x="0" y="0"/>
              <a:ext cx="4819229" cy="8931207"/>
            </a:xfrm>
            <a:custGeom>
              <a:avLst/>
              <a:gdLst/>
              <a:ahLst/>
              <a:cxnLst/>
              <a:rect l="l" t="t" r="r" b="b"/>
              <a:pathLst>
                <a:path w="4819229" h="8931207">
                  <a:moveTo>
                    <a:pt x="0" y="384512"/>
                  </a:moveTo>
                  <a:cubicBezTo>
                    <a:pt x="0" y="172161"/>
                    <a:pt x="215776" y="0"/>
                    <a:pt x="481924" y="0"/>
                  </a:cubicBezTo>
                  <a:lnTo>
                    <a:pt x="4337315" y="0"/>
                  </a:lnTo>
                  <a:cubicBezTo>
                    <a:pt x="4603463" y="0"/>
                    <a:pt x="4819229" y="172161"/>
                    <a:pt x="4819229" y="384512"/>
                  </a:cubicBezTo>
                  <a:lnTo>
                    <a:pt x="4819229" y="8546695"/>
                  </a:lnTo>
                  <a:cubicBezTo>
                    <a:pt x="4819229" y="8759046"/>
                    <a:pt x="4603463" y="8931207"/>
                    <a:pt x="4337315" y="8931207"/>
                  </a:cubicBezTo>
                  <a:lnTo>
                    <a:pt x="481924" y="8931207"/>
                  </a:lnTo>
                  <a:cubicBezTo>
                    <a:pt x="215776" y="8931206"/>
                    <a:pt x="0" y="8759045"/>
                    <a:pt x="0" y="8546695"/>
                  </a:cubicBezTo>
                  <a:close/>
                </a:path>
              </a:pathLst>
            </a:custGeom>
            <a:solidFill>
              <a:srgbClr val="7BB7C2"/>
            </a:solidFill>
            <a:ln w="12700">
              <a:solidFill>
                <a:srgbClr val="000000"/>
              </a:solidFill>
            </a:ln>
          </p:spPr>
          <p:txBody>
            <a:bodyPr/>
            <a:lstStyle/>
            <a:p>
              <a:endParaRPr lang="pt-BR" dirty="0"/>
            </a:p>
          </p:txBody>
        </p:sp>
      </p:grpSp>
      <p:grpSp>
        <p:nvGrpSpPr>
          <p:cNvPr id="21" name="Group 21"/>
          <p:cNvGrpSpPr/>
          <p:nvPr/>
        </p:nvGrpSpPr>
        <p:grpSpPr>
          <a:xfrm>
            <a:off x="14694943" y="2062966"/>
            <a:ext cx="3364203" cy="8883301"/>
            <a:chOff x="0" y="0"/>
            <a:chExt cx="4485605" cy="11844401"/>
          </a:xfrm>
        </p:grpSpPr>
        <p:sp>
          <p:nvSpPr>
            <p:cNvPr id="22" name="Freeform 22"/>
            <p:cNvSpPr/>
            <p:nvPr/>
          </p:nvSpPr>
          <p:spPr>
            <a:xfrm>
              <a:off x="0" y="0"/>
              <a:ext cx="4485668" cy="11844403"/>
            </a:xfrm>
            <a:custGeom>
              <a:avLst/>
              <a:gdLst/>
              <a:ahLst/>
              <a:cxnLst/>
              <a:rect l="l" t="t" r="r" b="b"/>
              <a:pathLst>
                <a:path w="4485668" h="11844403">
                  <a:moveTo>
                    <a:pt x="0" y="509933"/>
                  </a:moveTo>
                  <a:cubicBezTo>
                    <a:pt x="0" y="228316"/>
                    <a:pt x="200841" y="0"/>
                    <a:pt x="448567" y="0"/>
                  </a:cubicBezTo>
                  <a:lnTo>
                    <a:pt x="4037106" y="0"/>
                  </a:lnTo>
                  <a:cubicBezTo>
                    <a:pt x="4284833" y="0"/>
                    <a:pt x="4485668" y="228316"/>
                    <a:pt x="4485668" y="509933"/>
                  </a:cubicBezTo>
                  <a:lnTo>
                    <a:pt x="4485668" y="11334469"/>
                  </a:lnTo>
                  <a:cubicBezTo>
                    <a:pt x="4485668" y="11616086"/>
                    <a:pt x="4284833" y="11844403"/>
                    <a:pt x="4037106" y="11844403"/>
                  </a:cubicBezTo>
                  <a:lnTo>
                    <a:pt x="448567" y="11844403"/>
                  </a:lnTo>
                  <a:cubicBezTo>
                    <a:pt x="200841" y="11844402"/>
                    <a:pt x="0" y="11616085"/>
                    <a:pt x="0" y="11334469"/>
                  </a:cubicBezTo>
                  <a:close/>
                </a:path>
              </a:pathLst>
            </a:custGeom>
            <a:solidFill>
              <a:srgbClr val="56AA88"/>
            </a:solidFill>
            <a:ln w="12700">
              <a:solidFill>
                <a:srgbClr val="000000"/>
              </a:solidFill>
            </a:ln>
          </p:spPr>
          <p:txBody>
            <a:bodyPr/>
            <a:lstStyle/>
            <a:p>
              <a:endParaRPr lang="pt-BR" dirty="0"/>
            </a:p>
          </p:txBody>
        </p:sp>
      </p:grpSp>
      <p:grpSp>
        <p:nvGrpSpPr>
          <p:cNvPr id="23" name="Group 23"/>
          <p:cNvGrpSpPr/>
          <p:nvPr/>
        </p:nvGrpSpPr>
        <p:grpSpPr>
          <a:xfrm>
            <a:off x="14766474" y="4508912"/>
            <a:ext cx="3213141" cy="5967585"/>
            <a:chOff x="0" y="0"/>
            <a:chExt cx="4808851" cy="8931206"/>
          </a:xfrm>
        </p:grpSpPr>
        <p:sp>
          <p:nvSpPr>
            <p:cNvPr id="24" name="Freeform 24"/>
            <p:cNvSpPr/>
            <p:nvPr/>
          </p:nvSpPr>
          <p:spPr>
            <a:xfrm>
              <a:off x="0" y="0"/>
              <a:ext cx="4808914" cy="8931207"/>
            </a:xfrm>
            <a:custGeom>
              <a:avLst/>
              <a:gdLst/>
              <a:ahLst/>
              <a:cxnLst/>
              <a:rect l="l" t="t" r="r" b="b"/>
              <a:pathLst>
                <a:path w="4808914" h="8931207">
                  <a:moveTo>
                    <a:pt x="0" y="384512"/>
                  </a:moveTo>
                  <a:cubicBezTo>
                    <a:pt x="0" y="172161"/>
                    <a:pt x="215314" y="0"/>
                    <a:pt x="480892" y="0"/>
                  </a:cubicBezTo>
                  <a:lnTo>
                    <a:pt x="4328032" y="0"/>
                  </a:lnTo>
                  <a:cubicBezTo>
                    <a:pt x="4593610" y="0"/>
                    <a:pt x="4808914" y="172161"/>
                    <a:pt x="4808914" y="384512"/>
                  </a:cubicBezTo>
                  <a:lnTo>
                    <a:pt x="4808914" y="8546695"/>
                  </a:lnTo>
                  <a:cubicBezTo>
                    <a:pt x="4808914" y="8759046"/>
                    <a:pt x="4593610" y="8931207"/>
                    <a:pt x="4328032" y="8931207"/>
                  </a:cubicBezTo>
                  <a:lnTo>
                    <a:pt x="480892" y="8931207"/>
                  </a:lnTo>
                  <a:cubicBezTo>
                    <a:pt x="215314" y="8931206"/>
                    <a:pt x="0" y="8759045"/>
                    <a:pt x="0" y="8546695"/>
                  </a:cubicBezTo>
                  <a:close/>
                </a:path>
              </a:pathLst>
            </a:custGeom>
            <a:solidFill>
              <a:srgbClr val="7BB7C2"/>
            </a:solidFill>
            <a:ln w="12700">
              <a:solidFill>
                <a:srgbClr val="000000"/>
              </a:solidFill>
            </a:ln>
          </p:spPr>
          <p:txBody>
            <a:bodyPr/>
            <a:lstStyle/>
            <a:p>
              <a:endParaRPr lang="pt-BR" dirty="0"/>
            </a:p>
          </p:txBody>
        </p:sp>
      </p:grpSp>
      <p:grpSp>
        <p:nvGrpSpPr>
          <p:cNvPr id="25" name="Group 25"/>
          <p:cNvGrpSpPr/>
          <p:nvPr/>
        </p:nvGrpSpPr>
        <p:grpSpPr>
          <a:xfrm>
            <a:off x="684256" y="2535080"/>
            <a:ext cx="2453398" cy="1286456"/>
            <a:chOff x="0" y="0"/>
            <a:chExt cx="3271198" cy="1715275"/>
          </a:xfrm>
        </p:grpSpPr>
        <p:sp>
          <p:nvSpPr>
            <p:cNvPr id="26" name="Freeform 26"/>
            <p:cNvSpPr/>
            <p:nvPr/>
          </p:nvSpPr>
          <p:spPr>
            <a:xfrm>
              <a:off x="0" y="0"/>
              <a:ext cx="3271201" cy="1715275"/>
            </a:xfrm>
            <a:custGeom>
              <a:avLst/>
              <a:gdLst/>
              <a:ahLst/>
              <a:cxnLst/>
              <a:rect l="l" t="t" r="r" b="b"/>
              <a:pathLst>
                <a:path w="3271201" h="1715275">
                  <a:moveTo>
                    <a:pt x="0" y="0"/>
                  </a:moveTo>
                  <a:lnTo>
                    <a:pt x="3271201" y="0"/>
                  </a:lnTo>
                  <a:lnTo>
                    <a:pt x="3271201" y="1715275"/>
                  </a:lnTo>
                  <a:lnTo>
                    <a:pt x="0" y="1715275"/>
                  </a:lnTo>
                  <a:close/>
                </a:path>
              </a:pathLst>
            </a:custGeom>
            <a:solidFill>
              <a:srgbClr val="000000">
                <a:alpha val="0"/>
              </a:srgbClr>
            </a:solidFill>
            <a:ln w="12700">
              <a:solidFill>
                <a:srgbClr val="000000"/>
              </a:solidFill>
            </a:ln>
          </p:spPr>
          <p:txBody>
            <a:bodyPr/>
            <a:lstStyle/>
            <a:p>
              <a:endParaRPr lang="pt-BR" dirty="0"/>
            </a:p>
          </p:txBody>
        </p:sp>
        <p:sp>
          <p:nvSpPr>
            <p:cNvPr id="27" name="TextBox 27"/>
            <p:cNvSpPr txBox="1"/>
            <p:nvPr/>
          </p:nvSpPr>
          <p:spPr>
            <a:xfrm>
              <a:off x="0" y="9525"/>
              <a:ext cx="3271198" cy="1705750"/>
            </a:xfrm>
            <a:prstGeom prst="rect">
              <a:avLst/>
            </a:prstGeom>
          </p:spPr>
          <p:txBody>
            <a:bodyPr lIns="0" tIns="0" rIns="0" bIns="0" rtlCol="0" anchor="ctr"/>
            <a:lstStyle/>
            <a:p>
              <a:pPr algn="ctr">
                <a:lnSpc>
                  <a:spcPts val="2592"/>
                </a:lnSpc>
              </a:pPr>
              <a:r>
                <a:rPr lang="pt-BR" sz="2400" b="1" dirty="0">
                  <a:solidFill>
                    <a:srgbClr val="FFFFFF"/>
                  </a:solidFill>
                  <a:latin typeface="Poppins Bold"/>
                  <a:ea typeface="Poppins Bold"/>
                  <a:cs typeface="Poppins Bold"/>
                  <a:sym typeface="Poppins Bold"/>
                </a:rPr>
                <a:t>Acolhimento e cuidado</a:t>
              </a:r>
            </a:p>
          </p:txBody>
        </p:sp>
      </p:grpSp>
      <p:sp>
        <p:nvSpPr>
          <p:cNvPr id="28" name="TextBox 28"/>
          <p:cNvSpPr txBox="1"/>
          <p:nvPr/>
        </p:nvSpPr>
        <p:spPr>
          <a:xfrm>
            <a:off x="407241" y="4624813"/>
            <a:ext cx="3114284" cy="4594479"/>
          </a:xfrm>
          <a:prstGeom prst="rect">
            <a:avLst/>
          </a:prstGeom>
        </p:spPr>
        <p:txBody>
          <a:bodyPr lIns="0" tIns="0" rIns="0" bIns="0" rtlCol="0" anchor="t">
            <a:spAutoFit/>
          </a:bodyPr>
          <a:lstStyle/>
          <a:p>
            <a:pPr algn="ctr">
              <a:lnSpc>
                <a:spcPts val="2268"/>
              </a:lnSpc>
            </a:pPr>
            <a:r>
              <a:rPr lang="pt-BR" sz="2100" dirty="0">
                <a:solidFill>
                  <a:srgbClr val="FFFFFF"/>
                </a:solidFill>
                <a:latin typeface="Poppins"/>
                <a:ea typeface="Poppins"/>
                <a:cs typeface="Poppins"/>
                <a:sym typeface="Poppins"/>
              </a:rPr>
              <a:t>Essas aparecem direta ou indiretamente em quase todas as entrevistas:</a:t>
            </a:r>
          </a:p>
          <a:p>
            <a:pPr algn="ctr">
              <a:lnSpc>
                <a:spcPts val="2268"/>
              </a:lnSpc>
            </a:pPr>
            <a:endParaRPr lang="pt-BR" sz="2100" dirty="0">
              <a:solidFill>
                <a:srgbClr val="FFFFFF"/>
              </a:solidFill>
              <a:latin typeface="Poppins"/>
              <a:ea typeface="Poppins"/>
              <a:cs typeface="Poppins"/>
              <a:sym typeface="Poppins"/>
            </a:endParaRPr>
          </a:p>
          <a:p>
            <a:pPr algn="ctr">
              <a:lnSpc>
                <a:spcPts val="2268"/>
              </a:lnSpc>
            </a:pPr>
            <a:r>
              <a:rPr lang="pt-BR" sz="2100" b="1" dirty="0">
                <a:solidFill>
                  <a:srgbClr val="FFFFFF"/>
                </a:solidFill>
                <a:latin typeface="Poppins Bold"/>
                <a:ea typeface="Poppins Bold"/>
                <a:cs typeface="Poppins Bold"/>
                <a:sym typeface="Poppins Bold"/>
              </a:rPr>
              <a:t>Acolhimento</a:t>
            </a:r>
          </a:p>
          <a:p>
            <a:pPr algn="ctr">
              <a:lnSpc>
                <a:spcPts val="2268"/>
              </a:lnSpc>
            </a:pPr>
            <a:r>
              <a:rPr lang="pt-BR" sz="2100" b="1" dirty="0">
                <a:solidFill>
                  <a:srgbClr val="FFFFFF"/>
                </a:solidFill>
                <a:latin typeface="Poppins Bold"/>
                <a:ea typeface="Poppins Bold"/>
                <a:cs typeface="Poppins Bold"/>
                <a:sym typeface="Poppins Bold"/>
              </a:rPr>
              <a:t>Cuidado</a:t>
            </a:r>
          </a:p>
          <a:p>
            <a:pPr algn="ctr">
              <a:lnSpc>
                <a:spcPts val="2268"/>
              </a:lnSpc>
            </a:pPr>
            <a:r>
              <a:rPr lang="pt-BR" sz="2100" b="1" dirty="0">
                <a:solidFill>
                  <a:srgbClr val="FFFFFF"/>
                </a:solidFill>
                <a:latin typeface="Poppins Bold"/>
                <a:ea typeface="Poppins Bold"/>
                <a:cs typeface="Poppins Bold"/>
                <a:sym typeface="Poppins Bold"/>
              </a:rPr>
              <a:t>Atenção</a:t>
            </a:r>
          </a:p>
          <a:p>
            <a:pPr algn="ctr">
              <a:lnSpc>
                <a:spcPts val="2268"/>
              </a:lnSpc>
            </a:pPr>
            <a:r>
              <a:rPr lang="pt-BR" sz="2100" b="1" dirty="0">
                <a:solidFill>
                  <a:srgbClr val="FFFFFF"/>
                </a:solidFill>
                <a:latin typeface="Poppins Bold"/>
                <a:ea typeface="Poppins Bold"/>
                <a:cs typeface="Poppins Bold"/>
                <a:sym typeface="Poppins Bold"/>
              </a:rPr>
              <a:t>Respeito</a:t>
            </a:r>
          </a:p>
          <a:p>
            <a:pPr algn="ctr">
              <a:lnSpc>
                <a:spcPts val="2268"/>
              </a:lnSpc>
            </a:pPr>
            <a:r>
              <a:rPr lang="pt-BR" sz="2100" b="1" dirty="0">
                <a:solidFill>
                  <a:srgbClr val="FFFFFF"/>
                </a:solidFill>
                <a:latin typeface="Poppins Bold"/>
                <a:ea typeface="Poppins Bold"/>
                <a:cs typeface="Poppins Bold"/>
                <a:sym typeface="Poppins Bold"/>
              </a:rPr>
              <a:t>Paciência</a:t>
            </a:r>
          </a:p>
          <a:p>
            <a:pPr algn="ctr">
              <a:lnSpc>
                <a:spcPts val="2268"/>
              </a:lnSpc>
            </a:pPr>
            <a:r>
              <a:rPr lang="pt-BR" sz="2100" b="1" dirty="0">
                <a:solidFill>
                  <a:srgbClr val="FFFFFF"/>
                </a:solidFill>
                <a:latin typeface="Poppins Bold"/>
                <a:ea typeface="Poppins Bold"/>
                <a:cs typeface="Poppins Bold"/>
                <a:sym typeface="Poppins Bold"/>
              </a:rPr>
              <a:t>Humanização</a:t>
            </a:r>
          </a:p>
          <a:p>
            <a:pPr marL="453390" lvl="3" indent="-113347" algn="ctr">
              <a:lnSpc>
                <a:spcPts val="2268"/>
              </a:lnSpc>
            </a:pPr>
            <a:endParaRPr lang="pt-BR" sz="2100" b="1" dirty="0">
              <a:solidFill>
                <a:srgbClr val="FFFFFF"/>
              </a:solidFill>
              <a:latin typeface="Poppins Bold"/>
              <a:ea typeface="Poppins Bold"/>
              <a:cs typeface="Poppins Bold"/>
              <a:sym typeface="Poppins Bold"/>
            </a:endParaRPr>
          </a:p>
          <a:p>
            <a:pPr algn="ctr">
              <a:lnSpc>
                <a:spcPts val="2268"/>
              </a:lnSpc>
            </a:pPr>
            <a:r>
              <a:rPr lang="pt-BR" sz="2100" dirty="0">
                <a:solidFill>
                  <a:srgbClr val="FFFFFF"/>
                </a:solidFill>
                <a:latin typeface="Poppins"/>
                <a:ea typeface="Poppins"/>
                <a:cs typeface="Poppins"/>
                <a:sym typeface="Poppins"/>
              </a:rPr>
              <a:t>Muito associadas ao atendimento a idosos, ao tempo dedicado e à postura da equipe.</a:t>
            </a:r>
          </a:p>
        </p:txBody>
      </p:sp>
      <p:grpSp>
        <p:nvGrpSpPr>
          <p:cNvPr id="29" name="Group 29"/>
          <p:cNvGrpSpPr/>
          <p:nvPr/>
        </p:nvGrpSpPr>
        <p:grpSpPr>
          <a:xfrm>
            <a:off x="4001254" y="2720042"/>
            <a:ext cx="3023987" cy="916534"/>
            <a:chOff x="0" y="0"/>
            <a:chExt cx="4031983" cy="1222045"/>
          </a:xfrm>
        </p:grpSpPr>
        <p:sp>
          <p:nvSpPr>
            <p:cNvPr id="30" name="Freeform 30"/>
            <p:cNvSpPr/>
            <p:nvPr/>
          </p:nvSpPr>
          <p:spPr>
            <a:xfrm>
              <a:off x="0" y="0"/>
              <a:ext cx="4031985" cy="1222048"/>
            </a:xfrm>
            <a:custGeom>
              <a:avLst/>
              <a:gdLst/>
              <a:ahLst/>
              <a:cxnLst/>
              <a:rect l="l" t="t" r="r" b="b"/>
              <a:pathLst>
                <a:path w="4031985" h="1222048">
                  <a:moveTo>
                    <a:pt x="0" y="0"/>
                  </a:moveTo>
                  <a:lnTo>
                    <a:pt x="4031985" y="0"/>
                  </a:lnTo>
                  <a:lnTo>
                    <a:pt x="4031985" y="1222048"/>
                  </a:lnTo>
                  <a:lnTo>
                    <a:pt x="0" y="1222048"/>
                  </a:lnTo>
                  <a:close/>
                </a:path>
              </a:pathLst>
            </a:custGeom>
            <a:solidFill>
              <a:srgbClr val="000000">
                <a:alpha val="0"/>
              </a:srgbClr>
            </a:solidFill>
            <a:ln w="12700">
              <a:solidFill>
                <a:srgbClr val="000000"/>
              </a:solidFill>
            </a:ln>
          </p:spPr>
          <p:txBody>
            <a:bodyPr/>
            <a:lstStyle/>
            <a:p>
              <a:endParaRPr lang="pt-BR" dirty="0"/>
            </a:p>
          </p:txBody>
        </p:sp>
        <p:sp>
          <p:nvSpPr>
            <p:cNvPr id="31" name="TextBox 31"/>
            <p:cNvSpPr txBox="1"/>
            <p:nvPr/>
          </p:nvSpPr>
          <p:spPr>
            <a:xfrm>
              <a:off x="0" y="9525"/>
              <a:ext cx="4031983" cy="1212520"/>
            </a:xfrm>
            <a:prstGeom prst="rect">
              <a:avLst/>
            </a:prstGeom>
          </p:spPr>
          <p:txBody>
            <a:bodyPr lIns="0" tIns="0" rIns="0" bIns="0" rtlCol="0" anchor="ctr"/>
            <a:lstStyle/>
            <a:p>
              <a:pPr algn="ctr">
                <a:lnSpc>
                  <a:spcPts val="2592"/>
                </a:lnSpc>
              </a:pPr>
              <a:r>
                <a:rPr lang="pt-BR" sz="2400" b="1" dirty="0">
                  <a:solidFill>
                    <a:srgbClr val="FFFFFF"/>
                  </a:solidFill>
                  <a:latin typeface="Poppins Bold"/>
                  <a:ea typeface="Poppins Bold"/>
                  <a:cs typeface="Poppins Bold"/>
                  <a:sym typeface="Poppins Bold"/>
                </a:rPr>
                <a:t>Organização e estrutura</a:t>
              </a:r>
            </a:p>
          </p:txBody>
        </p:sp>
      </p:grpSp>
      <p:sp>
        <p:nvSpPr>
          <p:cNvPr id="32" name="TextBox 32"/>
          <p:cNvSpPr txBox="1"/>
          <p:nvPr/>
        </p:nvSpPr>
        <p:spPr>
          <a:xfrm>
            <a:off x="3916907" y="4624813"/>
            <a:ext cx="3192682" cy="4594479"/>
          </a:xfrm>
          <a:prstGeom prst="rect">
            <a:avLst/>
          </a:prstGeom>
        </p:spPr>
        <p:txBody>
          <a:bodyPr lIns="0" tIns="0" rIns="0" bIns="0" rtlCol="0" anchor="t">
            <a:spAutoFit/>
          </a:bodyPr>
          <a:lstStyle/>
          <a:p>
            <a:pPr algn="ctr">
              <a:lnSpc>
                <a:spcPts val="2268"/>
              </a:lnSpc>
            </a:pPr>
            <a:r>
              <a:rPr lang="pt-BR" sz="2100" dirty="0">
                <a:solidFill>
                  <a:srgbClr val="FFFFFF"/>
                </a:solidFill>
                <a:latin typeface="Poppins"/>
                <a:ea typeface="Poppins"/>
                <a:cs typeface="Poppins"/>
                <a:sym typeface="Poppins"/>
              </a:rPr>
              <a:t>Ligadas à forma como o serviço acontece:</a:t>
            </a:r>
          </a:p>
          <a:p>
            <a:pPr algn="ctr">
              <a:lnSpc>
                <a:spcPts val="2268"/>
              </a:lnSpc>
            </a:pPr>
            <a:endParaRPr lang="pt-BR" sz="2100" dirty="0">
              <a:solidFill>
                <a:srgbClr val="FFFFFF"/>
              </a:solidFill>
              <a:latin typeface="Poppins"/>
              <a:ea typeface="Poppins"/>
              <a:cs typeface="Poppins"/>
              <a:sym typeface="Poppins"/>
            </a:endParaRPr>
          </a:p>
          <a:p>
            <a:pPr algn="ctr">
              <a:lnSpc>
                <a:spcPts val="2268"/>
              </a:lnSpc>
            </a:pPr>
            <a:r>
              <a:rPr lang="pt-BR" sz="2100" b="1" dirty="0">
                <a:solidFill>
                  <a:srgbClr val="FFFFFF"/>
                </a:solidFill>
                <a:latin typeface="Poppins Bold"/>
                <a:ea typeface="Poppins Bold"/>
                <a:cs typeface="Poppins Bold"/>
                <a:sym typeface="Poppins Bold"/>
              </a:rPr>
              <a:t>Organização</a:t>
            </a:r>
          </a:p>
          <a:p>
            <a:pPr algn="ctr">
              <a:lnSpc>
                <a:spcPts val="2268"/>
              </a:lnSpc>
            </a:pPr>
            <a:r>
              <a:rPr lang="pt-BR" sz="2100" b="1" dirty="0">
                <a:solidFill>
                  <a:srgbClr val="FFFFFF"/>
                </a:solidFill>
                <a:latin typeface="Poppins Bold"/>
                <a:ea typeface="Poppins Bold"/>
                <a:cs typeface="Poppins Bold"/>
                <a:sym typeface="Poppins Bold"/>
              </a:rPr>
              <a:t>Orientação</a:t>
            </a:r>
          </a:p>
          <a:p>
            <a:pPr algn="ctr">
              <a:lnSpc>
                <a:spcPts val="2268"/>
              </a:lnSpc>
            </a:pPr>
            <a:r>
              <a:rPr lang="pt-BR" sz="2100" b="1" dirty="0">
                <a:solidFill>
                  <a:srgbClr val="FFFFFF"/>
                </a:solidFill>
                <a:latin typeface="Poppins Bold"/>
                <a:ea typeface="Poppins Bold"/>
                <a:cs typeface="Poppins Bold"/>
                <a:sym typeface="Poppins Bold"/>
              </a:rPr>
              <a:t>Clareza</a:t>
            </a:r>
          </a:p>
          <a:p>
            <a:pPr algn="ctr">
              <a:lnSpc>
                <a:spcPts val="2268"/>
              </a:lnSpc>
            </a:pPr>
            <a:r>
              <a:rPr lang="pt-BR" sz="2100" b="1" dirty="0">
                <a:solidFill>
                  <a:srgbClr val="FFFFFF"/>
                </a:solidFill>
                <a:latin typeface="Poppins Bold"/>
                <a:ea typeface="Poppins Bold"/>
                <a:cs typeface="Poppins Bold"/>
                <a:sym typeface="Poppins Bold"/>
              </a:rPr>
              <a:t>Estrutura</a:t>
            </a:r>
          </a:p>
          <a:p>
            <a:pPr algn="ctr">
              <a:lnSpc>
                <a:spcPts val="2268"/>
              </a:lnSpc>
            </a:pPr>
            <a:r>
              <a:rPr lang="pt-BR" sz="2100" b="1" dirty="0">
                <a:solidFill>
                  <a:srgbClr val="FFFFFF"/>
                </a:solidFill>
                <a:latin typeface="Poppins Bold"/>
                <a:ea typeface="Poppins Bold"/>
                <a:cs typeface="Poppins Bold"/>
                <a:sym typeface="Poppins Bold"/>
              </a:rPr>
              <a:t>Acesso</a:t>
            </a:r>
          </a:p>
          <a:p>
            <a:pPr algn="ctr">
              <a:lnSpc>
                <a:spcPts val="2268"/>
              </a:lnSpc>
            </a:pPr>
            <a:r>
              <a:rPr lang="pt-BR" sz="2100" b="1" dirty="0">
                <a:solidFill>
                  <a:srgbClr val="FFFFFF"/>
                </a:solidFill>
                <a:latin typeface="Poppins Bold"/>
                <a:ea typeface="Poppins Bold"/>
                <a:cs typeface="Poppins Bold"/>
                <a:sym typeface="Poppins Bold"/>
              </a:rPr>
              <a:t>Funcionamento</a:t>
            </a:r>
          </a:p>
          <a:p>
            <a:pPr marL="453390" lvl="3" indent="-113347" algn="ctr">
              <a:lnSpc>
                <a:spcPts val="2268"/>
              </a:lnSpc>
            </a:pPr>
            <a:endParaRPr lang="pt-BR" sz="2100" b="1" dirty="0">
              <a:solidFill>
                <a:srgbClr val="FFFFFF"/>
              </a:solidFill>
              <a:latin typeface="Poppins Bold"/>
              <a:ea typeface="Poppins Bold"/>
              <a:cs typeface="Poppins Bold"/>
              <a:sym typeface="Poppins Bold"/>
            </a:endParaRPr>
          </a:p>
          <a:p>
            <a:pPr algn="ctr">
              <a:lnSpc>
                <a:spcPts val="2268"/>
              </a:lnSpc>
            </a:pPr>
            <a:r>
              <a:rPr lang="pt-BR" sz="2100" dirty="0">
                <a:solidFill>
                  <a:srgbClr val="FFFFFF"/>
                </a:solidFill>
                <a:latin typeface="Poppins"/>
                <a:ea typeface="Poppins"/>
                <a:cs typeface="Poppins"/>
                <a:sym typeface="Poppins"/>
              </a:rPr>
              <a:t>A jornada é percebida como organizada, ainda que com gargalos pontuais (ex.: vagas), mas não como caótica.</a:t>
            </a:r>
          </a:p>
        </p:txBody>
      </p:sp>
      <p:grpSp>
        <p:nvGrpSpPr>
          <p:cNvPr id="33" name="Group 33"/>
          <p:cNvGrpSpPr/>
          <p:nvPr/>
        </p:nvGrpSpPr>
        <p:grpSpPr>
          <a:xfrm>
            <a:off x="7632011" y="2720042"/>
            <a:ext cx="3023987" cy="916534"/>
            <a:chOff x="0" y="0"/>
            <a:chExt cx="4031983" cy="1222045"/>
          </a:xfrm>
        </p:grpSpPr>
        <p:sp>
          <p:nvSpPr>
            <p:cNvPr id="34" name="Freeform 34"/>
            <p:cNvSpPr/>
            <p:nvPr/>
          </p:nvSpPr>
          <p:spPr>
            <a:xfrm>
              <a:off x="0" y="0"/>
              <a:ext cx="4031985" cy="1222048"/>
            </a:xfrm>
            <a:custGeom>
              <a:avLst/>
              <a:gdLst/>
              <a:ahLst/>
              <a:cxnLst/>
              <a:rect l="l" t="t" r="r" b="b"/>
              <a:pathLst>
                <a:path w="4031985" h="1222048">
                  <a:moveTo>
                    <a:pt x="0" y="0"/>
                  </a:moveTo>
                  <a:lnTo>
                    <a:pt x="4031985" y="0"/>
                  </a:lnTo>
                  <a:lnTo>
                    <a:pt x="4031985" y="1222048"/>
                  </a:lnTo>
                  <a:lnTo>
                    <a:pt x="0" y="1222048"/>
                  </a:lnTo>
                  <a:close/>
                </a:path>
              </a:pathLst>
            </a:custGeom>
            <a:solidFill>
              <a:srgbClr val="000000">
                <a:alpha val="0"/>
              </a:srgbClr>
            </a:solidFill>
            <a:ln w="12700">
              <a:solidFill>
                <a:srgbClr val="000000"/>
              </a:solidFill>
            </a:ln>
          </p:spPr>
          <p:txBody>
            <a:bodyPr/>
            <a:lstStyle/>
            <a:p>
              <a:endParaRPr lang="pt-BR" dirty="0"/>
            </a:p>
          </p:txBody>
        </p:sp>
        <p:sp>
          <p:nvSpPr>
            <p:cNvPr id="35" name="TextBox 35"/>
            <p:cNvSpPr txBox="1"/>
            <p:nvPr/>
          </p:nvSpPr>
          <p:spPr>
            <a:xfrm>
              <a:off x="0" y="9525"/>
              <a:ext cx="4031983" cy="1212520"/>
            </a:xfrm>
            <a:prstGeom prst="rect">
              <a:avLst/>
            </a:prstGeom>
          </p:spPr>
          <p:txBody>
            <a:bodyPr lIns="0" tIns="0" rIns="0" bIns="0" rtlCol="0" anchor="ctr"/>
            <a:lstStyle/>
            <a:p>
              <a:pPr algn="ctr">
                <a:lnSpc>
                  <a:spcPts val="2592"/>
                </a:lnSpc>
              </a:pPr>
              <a:r>
                <a:rPr lang="pt-BR" sz="2400" b="1" dirty="0">
                  <a:solidFill>
                    <a:srgbClr val="FFFFFF"/>
                  </a:solidFill>
                  <a:latin typeface="Poppins Bold"/>
                  <a:ea typeface="Poppins Bold"/>
                  <a:cs typeface="Poppins Bold"/>
                  <a:sym typeface="Poppins Bold"/>
                </a:rPr>
                <a:t>Confiança e segurança</a:t>
              </a:r>
            </a:p>
          </p:txBody>
        </p:sp>
      </p:grpSp>
      <p:sp>
        <p:nvSpPr>
          <p:cNvPr id="36" name="TextBox 36"/>
          <p:cNvSpPr txBox="1"/>
          <p:nvPr/>
        </p:nvSpPr>
        <p:spPr>
          <a:xfrm>
            <a:off x="7632011" y="4624813"/>
            <a:ext cx="3046360" cy="3451479"/>
          </a:xfrm>
          <a:prstGeom prst="rect">
            <a:avLst/>
          </a:prstGeom>
        </p:spPr>
        <p:txBody>
          <a:bodyPr lIns="0" tIns="0" rIns="0" bIns="0" rtlCol="0" anchor="t">
            <a:spAutoFit/>
          </a:bodyPr>
          <a:lstStyle/>
          <a:p>
            <a:pPr algn="ctr">
              <a:lnSpc>
                <a:spcPts val="2268"/>
              </a:lnSpc>
            </a:pPr>
            <a:r>
              <a:rPr lang="pt-BR" sz="2100" dirty="0">
                <a:solidFill>
                  <a:srgbClr val="FFFFFF"/>
                </a:solidFill>
                <a:latin typeface="Poppins"/>
                <a:ea typeface="Poppins"/>
                <a:cs typeface="Poppins"/>
                <a:sym typeface="Poppins"/>
              </a:rPr>
              <a:t>Mais implícitas, mas muito fortes:</a:t>
            </a:r>
          </a:p>
          <a:p>
            <a:pPr algn="ctr">
              <a:lnSpc>
                <a:spcPts val="2268"/>
              </a:lnSpc>
            </a:pPr>
            <a:endParaRPr lang="pt-BR" sz="2100" dirty="0">
              <a:solidFill>
                <a:srgbClr val="FFFFFF"/>
              </a:solidFill>
              <a:latin typeface="Poppins"/>
              <a:ea typeface="Poppins"/>
              <a:cs typeface="Poppins"/>
              <a:sym typeface="Poppins"/>
            </a:endParaRPr>
          </a:p>
          <a:p>
            <a:pPr algn="ctr">
              <a:lnSpc>
                <a:spcPts val="2268"/>
              </a:lnSpc>
            </a:pPr>
            <a:r>
              <a:rPr lang="pt-BR" sz="2100" b="1" dirty="0">
                <a:solidFill>
                  <a:srgbClr val="FFFFFF"/>
                </a:solidFill>
                <a:latin typeface="Poppins Bold"/>
                <a:ea typeface="Poppins Bold"/>
                <a:cs typeface="Poppins Bold"/>
                <a:sym typeface="Poppins Bold"/>
              </a:rPr>
              <a:t>Confiança</a:t>
            </a:r>
          </a:p>
          <a:p>
            <a:pPr algn="ctr">
              <a:lnSpc>
                <a:spcPts val="2268"/>
              </a:lnSpc>
            </a:pPr>
            <a:r>
              <a:rPr lang="pt-BR" sz="2100" b="1" dirty="0">
                <a:solidFill>
                  <a:srgbClr val="FFFFFF"/>
                </a:solidFill>
                <a:latin typeface="Poppins Bold"/>
                <a:ea typeface="Poppins Bold"/>
                <a:cs typeface="Poppins Bold"/>
                <a:sym typeface="Poppins Bold"/>
              </a:rPr>
              <a:t>Segurança</a:t>
            </a:r>
          </a:p>
          <a:p>
            <a:pPr algn="ctr">
              <a:lnSpc>
                <a:spcPts val="2268"/>
              </a:lnSpc>
            </a:pPr>
            <a:r>
              <a:rPr lang="pt-BR" sz="2100" b="1" dirty="0">
                <a:solidFill>
                  <a:srgbClr val="FFFFFF"/>
                </a:solidFill>
                <a:latin typeface="Poppins Bold"/>
                <a:ea typeface="Poppins Bold"/>
                <a:cs typeface="Poppins Bold"/>
                <a:sym typeface="Poppins Bold"/>
              </a:rPr>
              <a:t>Credibilidade</a:t>
            </a:r>
          </a:p>
          <a:p>
            <a:pPr algn="ctr">
              <a:lnSpc>
                <a:spcPts val="2268"/>
              </a:lnSpc>
            </a:pPr>
            <a:r>
              <a:rPr lang="pt-BR" sz="2100" b="1" dirty="0">
                <a:solidFill>
                  <a:srgbClr val="FFFFFF"/>
                </a:solidFill>
                <a:latin typeface="Poppins Bold"/>
                <a:ea typeface="Poppins Bold"/>
                <a:cs typeface="Poppins Bold"/>
                <a:sym typeface="Poppins Bold"/>
              </a:rPr>
              <a:t>Tranquilidade</a:t>
            </a:r>
          </a:p>
          <a:p>
            <a:pPr marL="453390" lvl="3" indent="-113347" algn="ctr">
              <a:lnSpc>
                <a:spcPts val="2268"/>
              </a:lnSpc>
            </a:pPr>
            <a:endParaRPr lang="pt-BR" sz="2100" b="1" dirty="0">
              <a:solidFill>
                <a:srgbClr val="FFFFFF"/>
              </a:solidFill>
              <a:latin typeface="Poppins Bold"/>
              <a:ea typeface="Poppins Bold"/>
              <a:cs typeface="Poppins Bold"/>
              <a:sym typeface="Poppins Bold"/>
            </a:endParaRPr>
          </a:p>
          <a:p>
            <a:pPr algn="ctr">
              <a:lnSpc>
                <a:spcPts val="2268"/>
              </a:lnSpc>
            </a:pPr>
            <a:r>
              <a:rPr lang="pt-BR" sz="2100" dirty="0">
                <a:solidFill>
                  <a:srgbClr val="FFFFFF"/>
                </a:solidFill>
                <a:latin typeface="Poppins"/>
                <a:ea typeface="Poppins"/>
                <a:cs typeface="Poppins"/>
                <a:sym typeface="Poppins"/>
              </a:rPr>
              <a:t>Especialmente na saúde: o cliente “confia”, “se sente seguro”, “volta”.</a:t>
            </a:r>
          </a:p>
        </p:txBody>
      </p:sp>
      <p:grpSp>
        <p:nvGrpSpPr>
          <p:cNvPr id="37" name="Group 37"/>
          <p:cNvGrpSpPr/>
          <p:nvPr/>
        </p:nvGrpSpPr>
        <p:grpSpPr>
          <a:xfrm>
            <a:off x="11235677" y="2720042"/>
            <a:ext cx="3023987" cy="916534"/>
            <a:chOff x="0" y="0"/>
            <a:chExt cx="4031983" cy="1222045"/>
          </a:xfrm>
        </p:grpSpPr>
        <p:sp>
          <p:nvSpPr>
            <p:cNvPr id="38" name="Freeform 38"/>
            <p:cNvSpPr/>
            <p:nvPr/>
          </p:nvSpPr>
          <p:spPr>
            <a:xfrm>
              <a:off x="0" y="0"/>
              <a:ext cx="4031985" cy="1222048"/>
            </a:xfrm>
            <a:custGeom>
              <a:avLst/>
              <a:gdLst/>
              <a:ahLst/>
              <a:cxnLst/>
              <a:rect l="l" t="t" r="r" b="b"/>
              <a:pathLst>
                <a:path w="4031985" h="1222048">
                  <a:moveTo>
                    <a:pt x="0" y="0"/>
                  </a:moveTo>
                  <a:lnTo>
                    <a:pt x="4031985" y="0"/>
                  </a:lnTo>
                  <a:lnTo>
                    <a:pt x="4031985" y="1222048"/>
                  </a:lnTo>
                  <a:lnTo>
                    <a:pt x="0" y="1222048"/>
                  </a:lnTo>
                  <a:close/>
                </a:path>
              </a:pathLst>
            </a:custGeom>
            <a:solidFill>
              <a:srgbClr val="000000">
                <a:alpha val="0"/>
              </a:srgbClr>
            </a:solidFill>
            <a:ln w="12700">
              <a:solidFill>
                <a:srgbClr val="000000"/>
              </a:solidFill>
            </a:ln>
          </p:spPr>
          <p:txBody>
            <a:bodyPr/>
            <a:lstStyle/>
            <a:p>
              <a:endParaRPr lang="pt-BR" dirty="0"/>
            </a:p>
          </p:txBody>
        </p:sp>
        <p:sp>
          <p:nvSpPr>
            <p:cNvPr id="39" name="TextBox 39"/>
            <p:cNvSpPr txBox="1"/>
            <p:nvPr/>
          </p:nvSpPr>
          <p:spPr>
            <a:xfrm>
              <a:off x="0" y="9525"/>
              <a:ext cx="4031983" cy="1212520"/>
            </a:xfrm>
            <a:prstGeom prst="rect">
              <a:avLst/>
            </a:prstGeom>
          </p:spPr>
          <p:txBody>
            <a:bodyPr lIns="0" tIns="0" rIns="0" bIns="0" rtlCol="0" anchor="ctr"/>
            <a:lstStyle/>
            <a:p>
              <a:pPr algn="ctr">
                <a:lnSpc>
                  <a:spcPts val="2592"/>
                </a:lnSpc>
              </a:pPr>
              <a:r>
                <a:rPr lang="pt-BR" sz="2400" b="1" dirty="0">
                  <a:solidFill>
                    <a:srgbClr val="FFFFFF"/>
                  </a:solidFill>
                  <a:latin typeface="Poppins Bold"/>
                  <a:ea typeface="Poppins Bold"/>
                  <a:cs typeface="Poppins Bold"/>
                  <a:sym typeface="Poppins Bold"/>
                </a:rPr>
                <a:t>Continuidade e vínculo</a:t>
              </a:r>
            </a:p>
          </p:txBody>
        </p:sp>
      </p:grpSp>
      <p:sp>
        <p:nvSpPr>
          <p:cNvPr id="40" name="TextBox 40"/>
          <p:cNvSpPr txBox="1"/>
          <p:nvPr/>
        </p:nvSpPr>
        <p:spPr>
          <a:xfrm>
            <a:off x="11135887" y="4749696"/>
            <a:ext cx="3223568" cy="4022979"/>
          </a:xfrm>
          <a:prstGeom prst="rect">
            <a:avLst/>
          </a:prstGeom>
        </p:spPr>
        <p:txBody>
          <a:bodyPr lIns="0" tIns="0" rIns="0" bIns="0" rtlCol="0" anchor="t">
            <a:spAutoFit/>
          </a:bodyPr>
          <a:lstStyle/>
          <a:p>
            <a:pPr algn="ctr">
              <a:lnSpc>
                <a:spcPts val="2268"/>
              </a:lnSpc>
            </a:pPr>
            <a:r>
              <a:rPr lang="pt-BR" sz="2100" dirty="0">
                <a:solidFill>
                  <a:srgbClr val="FFFFFF"/>
                </a:solidFill>
                <a:latin typeface="Poppins"/>
                <a:ea typeface="Poppins"/>
                <a:cs typeface="Poppins"/>
                <a:sym typeface="Poppins"/>
              </a:rPr>
              <a:t>Aqui entra o diferencial do Sesc segundo os colaboradores:</a:t>
            </a:r>
          </a:p>
          <a:p>
            <a:pPr algn="ctr">
              <a:lnSpc>
                <a:spcPts val="2268"/>
              </a:lnSpc>
            </a:pPr>
            <a:endParaRPr lang="pt-BR" sz="2100" dirty="0">
              <a:solidFill>
                <a:srgbClr val="FFFFFF"/>
              </a:solidFill>
              <a:latin typeface="Poppins"/>
              <a:ea typeface="Poppins"/>
              <a:cs typeface="Poppins"/>
              <a:sym typeface="Poppins"/>
            </a:endParaRPr>
          </a:p>
          <a:p>
            <a:pPr algn="ctr">
              <a:lnSpc>
                <a:spcPts val="2268"/>
              </a:lnSpc>
            </a:pPr>
            <a:r>
              <a:rPr lang="pt-BR" sz="2100" b="1" dirty="0">
                <a:solidFill>
                  <a:srgbClr val="FFFFFF"/>
                </a:solidFill>
                <a:latin typeface="Poppins Bold"/>
                <a:ea typeface="Poppins Bold"/>
                <a:cs typeface="Poppins Bold"/>
                <a:sym typeface="Poppins Bold"/>
              </a:rPr>
              <a:t>Acompanhamento</a:t>
            </a:r>
          </a:p>
          <a:p>
            <a:pPr algn="ctr">
              <a:lnSpc>
                <a:spcPts val="2268"/>
              </a:lnSpc>
            </a:pPr>
            <a:r>
              <a:rPr lang="pt-BR" sz="2100" b="1" dirty="0">
                <a:solidFill>
                  <a:srgbClr val="FFFFFF"/>
                </a:solidFill>
                <a:latin typeface="Poppins Bold"/>
                <a:ea typeface="Poppins Bold"/>
                <a:cs typeface="Poppins Bold"/>
                <a:sym typeface="Poppins Bold"/>
              </a:rPr>
              <a:t>Vínculo</a:t>
            </a:r>
          </a:p>
          <a:p>
            <a:pPr algn="ctr">
              <a:lnSpc>
                <a:spcPts val="2268"/>
              </a:lnSpc>
            </a:pPr>
            <a:r>
              <a:rPr lang="pt-BR" sz="2100" b="1" dirty="0">
                <a:solidFill>
                  <a:srgbClr val="FFFFFF"/>
                </a:solidFill>
                <a:latin typeface="Poppins Bold"/>
                <a:ea typeface="Poppins Bold"/>
                <a:cs typeface="Poppins Bold"/>
                <a:sym typeface="Poppins Bold"/>
              </a:rPr>
              <a:t>Retorno</a:t>
            </a:r>
          </a:p>
          <a:p>
            <a:pPr algn="ctr">
              <a:lnSpc>
                <a:spcPts val="2268"/>
              </a:lnSpc>
            </a:pPr>
            <a:r>
              <a:rPr lang="pt-BR" sz="2100" b="1" dirty="0">
                <a:solidFill>
                  <a:srgbClr val="FFFFFF"/>
                </a:solidFill>
                <a:latin typeface="Poppins Bold"/>
                <a:ea typeface="Poppins Bold"/>
                <a:cs typeface="Poppins Bold"/>
                <a:sym typeface="Poppins Bold"/>
              </a:rPr>
              <a:t>Continuidade</a:t>
            </a:r>
          </a:p>
          <a:p>
            <a:pPr marL="453390" lvl="3" indent="-113347" algn="ctr">
              <a:lnSpc>
                <a:spcPts val="2268"/>
              </a:lnSpc>
            </a:pPr>
            <a:endParaRPr lang="pt-BR" sz="2100" b="1" dirty="0">
              <a:solidFill>
                <a:srgbClr val="FFFFFF"/>
              </a:solidFill>
              <a:latin typeface="Poppins Bold"/>
              <a:ea typeface="Poppins Bold"/>
              <a:cs typeface="Poppins Bold"/>
              <a:sym typeface="Poppins Bold"/>
            </a:endParaRPr>
          </a:p>
          <a:p>
            <a:pPr algn="ctr">
              <a:lnSpc>
                <a:spcPts val="2268"/>
              </a:lnSpc>
            </a:pPr>
            <a:r>
              <a:rPr lang="pt-BR" sz="2100" dirty="0">
                <a:solidFill>
                  <a:srgbClr val="FFFFFF"/>
                </a:solidFill>
                <a:latin typeface="Poppins"/>
                <a:ea typeface="Poppins"/>
                <a:cs typeface="Poppins"/>
                <a:sym typeface="Poppins"/>
              </a:rPr>
              <a:t>A jornada não é vista como episódica, mas como algo que se constrói ao longo do tempo.</a:t>
            </a:r>
          </a:p>
        </p:txBody>
      </p:sp>
      <p:grpSp>
        <p:nvGrpSpPr>
          <p:cNvPr id="41" name="Group 41"/>
          <p:cNvGrpSpPr/>
          <p:nvPr/>
        </p:nvGrpSpPr>
        <p:grpSpPr>
          <a:xfrm>
            <a:off x="15052224" y="2558117"/>
            <a:ext cx="2767955" cy="1240384"/>
            <a:chOff x="0" y="0"/>
            <a:chExt cx="3690607" cy="1653845"/>
          </a:xfrm>
        </p:grpSpPr>
        <p:sp>
          <p:nvSpPr>
            <p:cNvPr id="42" name="Freeform 42"/>
            <p:cNvSpPr/>
            <p:nvPr/>
          </p:nvSpPr>
          <p:spPr>
            <a:xfrm>
              <a:off x="0" y="0"/>
              <a:ext cx="3690609" cy="1653848"/>
            </a:xfrm>
            <a:custGeom>
              <a:avLst/>
              <a:gdLst/>
              <a:ahLst/>
              <a:cxnLst/>
              <a:rect l="l" t="t" r="r" b="b"/>
              <a:pathLst>
                <a:path w="3690609" h="1653848">
                  <a:moveTo>
                    <a:pt x="0" y="0"/>
                  </a:moveTo>
                  <a:lnTo>
                    <a:pt x="3690609" y="0"/>
                  </a:lnTo>
                  <a:lnTo>
                    <a:pt x="3690609" y="1653848"/>
                  </a:lnTo>
                  <a:lnTo>
                    <a:pt x="0" y="1653848"/>
                  </a:lnTo>
                  <a:close/>
                </a:path>
              </a:pathLst>
            </a:custGeom>
            <a:solidFill>
              <a:srgbClr val="000000">
                <a:alpha val="0"/>
              </a:srgbClr>
            </a:solidFill>
            <a:ln w="12700">
              <a:solidFill>
                <a:srgbClr val="000000"/>
              </a:solidFill>
            </a:ln>
          </p:spPr>
          <p:txBody>
            <a:bodyPr/>
            <a:lstStyle/>
            <a:p>
              <a:endParaRPr lang="pt-BR" dirty="0"/>
            </a:p>
          </p:txBody>
        </p:sp>
        <p:sp>
          <p:nvSpPr>
            <p:cNvPr id="43" name="TextBox 43"/>
            <p:cNvSpPr txBox="1"/>
            <p:nvPr/>
          </p:nvSpPr>
          <p:spPr>
            <a:xfrm>
              <a:off x="0" y="9525"/>
              <a:ext cx="3690607" cy="1644320"/>
            </a:xfrm>
            <a:prstGeom prst="rect">
              <a:avLst/>
            </a:prstGeom>
          </p:spPr>
          <p:txBody>
            <a:bodyPr lIns="0" tIns="0" rIns="0" bIns="0" rtlCol="0" anchor="ctr"/>
            <a:lstStyle/>
            <a:p>
              <a:pPr algn="ctr">
                <a:lnSpc>
                  <a:spcPts val="2592"/>
                </a:lnSpc>
              </a:pPr>
              <a:r>
                <a:rPr lang="pt-BR" sz="2400" b="1" dirty="0">
                  <a:solidFill>
                    <a:srgbClr val="FFFFFF"/>
                  </a:solidFill>
                  <a:latin typeface="Poppins Bold"/>
                  <a:ea typeface="Poppins Bold"/>
                  <a:cs typeface="Poppins Bold"/>
                  <a:sym typeface="Poppins Bold"/>
                </a:rPr>
                <a:t>Satisfação do cliente</a:t>
              </a:r>
            </a:p>
            <a:p>
              <a:pPr algn="ctr">
                <a:lnSpc>
                  <a:spcPts val="2592"/>
                </a:lnSpc>
              </a:pPr>
              <a:r>
                <a:rPr lang="pt-BR" sz="2400" b="1" dirty="0">
                  <a:solidFill>
                    <a:srgbClr val="FFFFFF"/>
                  </a:solidFill>
                  <a:latin typeface="Poppins Bold"/>
                  <a:ea typeface="Poppins Bold"/>
                  <a:cs typeface="Poppins Bold"/>
                  <a:sym typeface="Poppins Bold"/>
                </a:rPr>
                <a:t> (olhar indireto)</a:t>
              </a:r>
            </a:p>
          </p:txBody>
        </p:sp>
      </p:grpSp>
      <p:sp>
        <p:nvSpPr>
          <p:cNvPr id="44" name="TextBox 44"/>
          <p:cNvSpPr txBox="1"/>
          <p:nvPr/>
        </p:nvSpPr>
        <p:spPr>
          <a:xfrm>
            <a:off x="14833149" y="4624813"/>
            <a:ext cx="3146466" cy="2594229"/>
          </a:xfrm>
          <a:prstGeom prst="rect">
            <a:avLst/>
          </a:prstGeom>
        </p:spPr>
        <p:txBody>
          <a:bodyPr lIns="0" tIns="0" rIns="0" bIns="0" rtlCol="0" anchor="t">
            <a:spAutoFit/>
          </a:bodyPr>
          <a:lstStyle/>
          <a:p>
            <a:pPr algn="ctr">
              <a:lnSpc>
                <a:spcPts val="2268"/>
              </a:lnSpc>
            </a:pPr>
            <a:r>
              <a:rPr lang="pt-BR" sz="2100" dirty="0">
                <a:solidFill>
                  <a:srgbClr val="FFFFFF"/>
                </a:solidFill>
                <a:latin typeface="Poppins"/>
                <a:ea typeface="Poppins"/>
                <a:cs typeface="Poppins"/>
                <a:sym typeface="Poppins"/>
              </a:rPr>
              <a:t>Não aparece como “encantamento”, mas como satisfação consistente:</a:t>
            </a:r>
          </a:p>
          <a:p>
            <a:pPr algn="ctr">
              <a:lnSpc>
                <a:spcPts val="2268"/>
              </a:lnSpc>
            </a:pPr>
            <a:endParaRPr lang="pt-BR" sz="2100" dirty="0">
              <a:solidFill>
                <a:srgbClr val="FFFFFF"/>
              </a:solidFill>
              <a:latin typeface="Poppins"/>
              <a:ea typeface="Poppins"/>
              <a:cs typeface="Poppins"/>
              <a:sym typeface="Poppins"/>
            </a:endParaRPr>
          </a:p>
          <a:p>
            <a:pPr algn="ctr">
              <a:lnSpc>
                <a:spcPts val="2268"/>
              </a:lnSpc>
            </a:pPr>
            <a:r>
              <a:rPr lang="pt-BR" sz="2100" b="1" dirty="0">
                <a:solidFill>
                  <a:srgbClr val="FFFFFF"/>
                </a:solidFill>
                <a:latin typeface="Poppins Bold"/>
                <a:ea typeface="Poppins Bold"/>
                <a:cs typeface="Poppins Bold"/>
                <a:sym typeface="Poppins Bold"/>
              </a:rPr>
              <a:t>Satisfação</a:t>
            </a:r>
          </a:p>
          <a:p>
            <a:pPr algn="ctr">
              <a:lnSpc>
                <a:spcPts val="2268"/>
              </a:lnSpc>
            </a:pPr>
            <a:r>
              <a:rPr lang="pt-BR" sz="2100" b="1" dirty="0">
                <a:solidFill>
                  <a:srgbClr val="FFFFFF"/>
                </a:solidFill>
                <a:latin typeface="Poppins Bold"/>
                <a:ea typeface="Poppins Bold"/>
                <a:cs typeface="Poppins Bold"/>
                <a:sym typeface="Poppins Bold"/>
              </a:rPr>
              <a:t>Reconhecimento</a:t>
            </a:r>
          </a:p>
          <a:p>
            <a:pPr algn="ctr">
              <a:lnSpc>
                <a:spcPts val="2268"/>
              </a:lnSpc>
            </a:pPr>
            <a:r>
              <a:rPr lang="pt-BR" sz="2100" b="1" dirty="0">
                <a:solidFill>
                  <a:srgbClr val="FFFFFF"/>
                </a:solidFill>
                <a:latin typeface="Poppins Bold"/>
                <a:ea typeface="Poppins Bold"/>
                <a:cs typeface="Poppins Bold"/>
                <a:sym typeface="Poppins Bold"/>
              </a:rPr>
              <a:t>Gratidão</a:t>
            </a:r>
          </a:p>
          <a:p>
            <a:pPr algn="ctr">
              <a:lnSpc>
                <a:spcPts val="2268"/>
              </a:lnSpc>
            </a:pPr>
            <a:r>
              <a:rPr lang="pt-BR" sz="2100" b="1" dirty="0">
                <a:solidFill>
                  <a:srgbClr val="FFFFFF"/>
                </a:solidFill>
                <a:latin typeface="Poppins Bold"/>
                <a:ea typeface="Poppins Bold"/>
                <a:cs typeface="Poppins Bold"/>
                <a:sym typeface="Poppins Bold"/>
              </a:rPr>
              <a:t>Retorno positivo</a:t>
            </a:r>
          </a:p>
        </p:txBody>
      </p:sp>
      <p:sp>
        <p:nvSpPr>
          <p:cNvPr id="45" name="Freeform 45"/>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6" name="Freeform 46"/>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47" name="TextBox 4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73935" y="2914480"/>
            <a:ext cx="7585365" cy="641604"/>
          </a:xfrm>
          <a:prstGeom prst="rect">
            <a:avLst/>
          </a:prstGeom>
        </p:spPr>
        <p:txBody>
          <a:bodyPr lIns="0" tIns="0" rIns="0" bIns="0" rtlCol="0" anchor="t">
            <a:spAutoFit/>
          </a:bodyPr>
          <a:lstStyle/>
          <a:p>
            <a:pPr marL="0" lvl="0" indent="0" algn="l">
              <a:lnSpc>
                <a:spcPts val="4788"/>
              </a:lnSpc>
              <a:spcBef>
                <a:spcPct val="0"/>
              </a:spcBef>
            </a:pPr>
            <a:r>
              <a:rPr lang="pt-BR" sz="4200" b="1" u="none" strike="noStrike" dirty="0">
                <a:solidFill>
                  <a:srgbClr val="024C99"/>
                </a:solidFill>
                <a:latin typeface="Poppins Bold"/>
                <a:ea typeface="Poppins Bold"/>
                <a:cs typeface="Poppins Bold"/>
                <a:sym typeface="Poppins Bold"/>
              </a:rPr>
              <a:t>E o que isso nos diz....</a:t>
            </a:r>
          </a:p>
        </p:txBody>
      </p:sp>
      <p:grpSp>
        <p:nvGrpSpPr>
          <p:cNvPr id="3" name="Group 3"/>
          <p:cNvGrpSpPr/>
          <p:nvPr/>
        </p:nvGrpSpPr>
        <p:grpSpPr>
          <a:xfrm>
            <a:off x="9673935" y="3998997"/>
            <a:ext cx="7585365" cy="3363998"/>
            <a:chOff x="0" y="0"/>
            <a:chExt cx="10113820" cy="4485331"/>
          </a:xfrm>
        </p:grpSpPr>
        <p:sp>
          <p:nvSpPr>
            <p:cNvPr id="4" name="Freeform 4"/>
            <p:cNvSpPr/>
            <p:nvPr/>
          </p:nvSpPr>
          <p:spPr>
            <a:xfrm>
              <a:off x="0" y="0"/>
              <a:ext cx="10113820" cy="4485326"/>
            </a:xfrm>
            <a:custGeom>
              <a:avLst/>
              <a:gdLst/>
              <a:ahLst/>
              <a:cxnLst/>
              <a:rect l="l" t="t" r="r" b="b"/>
              <a:pathLst>
                <a:path w="10113820" h="4485326">
                  <a:moveTo>
                    <a:pt x="0" y="0"/>
                  </a:moveTo>
                  <a:lnTo>
                    <a:pt x="10113820" y="0"/>
                  </a:lnTo>
                  <a:lnTo>
                    <a:pt x="10113820" y="4485326"/>
                  </a:lnTo>
                  <a:lnTo>
                    <a:pt x="0" y="4485326"/>
                  </a:lnTo>
                  <a:close/>
                </a:path>
              </a:pathLst>
            </a:custGeom>
            <a:solidFill>
              <a:srgbClr val="000000">
                <a:alpha val="0"/>
              </a:srgbClr>
            </a:solidFill>
            <a:ln w="12700">
              <a:solidFill>
                <a:srgbClr val="000000"/>
              </a:solidFill>
            </a:ln>
          </p:spPr>
          <p:txBody>
            <a:bodyPr/>
            <a:lstStyle/>
            <a:p>
              <a:endParaRPr lang="pt-BR" dirty="0"/>
            </a:p>
          </p:txBody>
        </p:sp>
        <p:sp>
          <p:nvSpPr>
            <p:cNvPr id="5" name="TextBox 5"/>
            <p:cNvSpPr txBox="1"/>
            <p:nvPr/>
          </p:nvSpPr>
          <p:spPr>
            <a:xfrm>
              <a:off x="0" y="-161925"/>
              <a:ext cx="10113820" cy="4647256"/>
            </a:xfrm>
            <a:prstGeom prst="rect">
              <a:avLst/>
            </a:prstGeom>
          </p:spPr>
          <p:txBody>
            <a:bodyPr lIns="0" tIns="0" rIns="0" bIns="0" rtlCol="0" anchor="ctr"/>
            <a:lstStyle/>
            <a:p>
              <a:pPr algn="just">
                <a:lnSpc>
                  <a:spcPts val="4320"/>
                </a:lnSpc>
              </a:pPr>
              <a:r>
                <a:rPr lang="pt-BR" sz="2400" dirty="0">
                  <a:solidFill>
                    <a:srgbClr val="094B92"/>
                  </a:solidFill>
                  <a:latin typeface="Poppins"/>
                  <a:ea typeface="Poppins"/>
                  <a:cs typeface="Poppins"/>
                  <a:sym typeface="Poppins"/>
                </a:rPr>
                <a:t>Na visão dos colaboradores, a jornada do cliente é menos associada a “experiência memorável” e mais a uma </a:t>
              </a:r>
              <a:r>
                <a:rPr lang="pt-BR" sz="2400" b="1" dirty="0">
                  <a:solidFill>
                    <a:srgbClr val="094B92"/>
                  </a:solidFill>
                  <a:latin typeface="Poppins Bold"/>
                  <a:ea typeface="Poppins Bold"/>
                  <a:cs typeface="Poppins Bold"/>
                  <a:sym typeface="Poppins Bold"/>
                </a:rPr>
                <a:t>experiência segura, acolhedora, organizada e contínua</a:t>
              </a:r>
              <a:r>
                <a:rPr lang="pt-BR" sz="2400" dirty="0">
                  <a:solidFill>
                    <a:srgbClr val="094B92"/>
                  </a:solidFill>
                  <a:latin typeface="Poppins"/>
                  <a:ea typeface="Poppins"/>
                  <a:cs typeface="Poppins"/>
                  <a:sym typeface="Poppins"/>
                </a:rPr>
                <a:t>. É uma jornada de </a:t>
              </a:r>
              <a:r>
                <a:rPr lang="pt-BR" sz="2400" b="1" dirty="0">
                  <a:solidFill>
                    <a:srgbClr val="094B92"/>
                  </a:solidFill>
                  <a:latin typeface="Poppins Bold"/>
                  <a:ea typeface="Poppins Bold"/>
                  <a:cs typeface="Poppins Bold"/>
                  <a:sym typeface="Poppins Bold"/>
                </a:rPr>
                <a:t>cuidado sustentado</a:t>
              </a:r>
              <a:r>
                <a:rPr lang="pt-BR" sz="2400" dirty="0">
                  <a:solidFill>
                    <a:srgbClr val="094B92"/>
                  </a:solidFill>
                  <a:latin typeface="Poppins"/>
                  <a:ea typeface="Poppins"/>
                  <a:cs typeface="Poppins"/>
                  <a:sym typeface="Poppins"/>
                </a:rPr>
                <a:t>, não de impacto.</a:t>
              </a:r>
            </a:p>
          </p:txBody>
        </p:sp>
      </p:grpSp>
      <p:sp>
        <p:nvSpPr>
          <p:cNvPr id="6" name="Freeform 6"/>
          <p:cNvSpPr/>
          <p:nvPr/>
        </p:nvSpPr>
        <p:spPr>
          <a:xfrm>
            <a:off x="-235539" y="-128588"/>
            <a:ext cx="9525000" cy="10544175"/>
          </a:xfrm>
          <a:custGeom>
            <a:avLst/>
            <a:gdLst/>
            <a:ahLst/>
            <a:cxnLst/>
            <a:rect l="l" t="t" r="r" b="b"/>
            <a:pathLst>
              <a:path w="9525000" h="10544175">
                <a:moveTo>
                  <a:pt x="0" y="0"/>
                </a:moveTo>
                <a:lnTo>
                  <a:pt x="9525000" y="0"/>
                </a:lnTo>
                <a:lnTo>
                  <a:pt x="9525000" y="10544176"/>
                </a:lnTo>
                <a:lnTo>
                  <a:pt x="0" y="10544176"/>
                </a:lnTo>
                <a:lnTo>
                  <a:pt x="0" y="0"/>
                </a:lnTo>
                <a:close/>
              </a:path>
            </a:pathLst>
          </a:custGeom>
          <a:blipFill>
            <a:blip r:embed="rId2"/>
            <a:stretch>
              <a:fillRect t="-8092" b="-8092"/>
            </a:stretch>
          </a:blipFill>
        </p:spPr>
        <p:txBody>
          <a:bodyPr/>
          <a:lstStyle/>
          <a:p>
            <a:endParaRPr lang="pt-BR" dirty="0"/>
          </a:p>
        </p:txBody>
      </p:sp>
      <p:sp>
        <p:nvSpPr>
          <p:cNvPr id="7" name="Freeform 7"/>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8" name="Freeform 8"/>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4"/>
            <a:stretch>
              <a:fillRect t="-10303"/>
            </a:stretch>
          </a:blipFill>
        </p:spPr>
        <p:txBody>
          <a:bodyPr/>
          <a:lstStyle/>
          <a:p>
            <a:endParaRPr lang="pt-BR" dirty="0"/>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24C99"/>
                </a:solidFill>
                <a:latin typeface="Open Sans"/>
                <a:ea typeface="Open Sans"/>
                <a:cs typeface="Open Sans"/>
                <a:sym typeface="Open Sans"/>
              </a:rPr>
              <a:t>52</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350470178"/>
              </p:ext>
            </p:extLst>
          </p:nvPr>
        </p:nvGraphicFramePr>
        <p:xfrm>
          <a:off x="1028700" y="1240306"/>
          <a:ext cx="16230600" cy="7806389"/>
        </p:xfrm>
        <a:graphic>
          <a:graphicData uri="http://schemas.openxmlformats.org/drawingml/2006/table">
            <a:tbl>
              <a:tblPr/>
              <a:tblGrid>
                <a:gridCol w="7816981">
                  <a:extLst>
                    <a:ext uri="{9D8B030D-6E8A-4147-A177-3AD203B41FA5}">
                      <a16:colId xmlns:a16="http://schemas.microsoft.com/office/drawing/2014/main" val="20000"/>
                    </a:ext>
                  </a:extLst>
                </a:gridCol>
                <a:gridCol w="8413619">
                  <a:extLst>
                    <a:ext uri="{9D8B030D-6E8A-4147-A177-3AD203B41FA5}">
                      <a16:colId xmlns:a16="http://schemas.microsoft.com/office/drawing/2014/main" val="20001"/>
                    </a:ext>
                  </a:extLst>
                </a:gridCol>
              </a:tblGrid>
              <a:tr h="1489813">
                <a:tc>
                  <a:txBody>
                    <a:bodyPr/>
                    <a:lstStyle/>
                    <a:p>
                      <a:pPr algn="ctr">
                        <a:lnSpc>
                          <a:spcPts val="3840"/>
                        </a:lnSpc>
                        <a:defRPr/>
                      </a:pPr>
                      <a:r>
                        <a:rPr lang="pt-BR" sz="3200" dirty="0">
                          <a:solidFill>
                            <a:srgbClr val="094B92"/>
                          </a:solidFill>
                          <a:latin typeface="Poppins"/>
                          <a:ea typeface="Poppins"/>
                          <a:cs typeface="Poppins"/>
                          <a:sym typeface="Poppins"/>
                        </a:rPr>
                        <a:t>Pontos positivos da jornada</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tcPr>
                </a:tc>
                <a:tc>
                  <a:txBody>
                    <a:bodyPr/>
                    <a:lstStyle/>
                    <a:p>
                      <a:pPr algn="ctr">
                        <a:lnSpc>
                          <a:spcPts val="3840"/>
                        </a:lnSpc>
                        <a:defRPr/>
                      </a:pPr>
                      <a:r>
                        <a:rPr lang="pt-BR" sz="3200" dirty="0">
                          <a:solidFill>
                            <a:srgbClr val="094B92"/>
                          </a:solidFill>
                          <a:latin typeface="Poppins"/>
                          <a:ea typeface="Poppins"/>
                          <a:cs typeface="Poppins"/>
                          <a:sym typeface="Poppins"/>
                        </a:rPr>
                        <a:t>Pontos negativos / fragilidades percebidas</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tcPr>
                </a:tc>
                <a:extLst>
                  <a:ext uri="{0D108BD9-81ED-4DB2-BD59-A6C34878D82A}">
                    <a16:rowId xmlns:a16="http://schemas.microsoft.com/office/drawing/2014/main" val="10000"/>
                  </a:ext>
                </a:extLst>
              </a:tr>
              <a:tr h="1051181">
                <a:tc>
                  <a:txBody>
                    <a:bodyPr/>
                    <a:lstStyle/>
                    <a:p>
                      <a:pPr algn="ctr">
                        <a:lnSpc>
                          <a:spcPts val="2601"/>
                        </a:lnSpc>
                        <a:defRPr/>
                      </a:pPr>
                      <a:r>
                        <a:rPr lang="pt-BR" sz="2167" dirty="0">
                          <a:solidFill>
                            <a:srgbClr val="FFFFFF"/>
                          </a:solidFill>
                          <a:latin typeface="Poppins"/>
                          <a:ea typeface="Poppins"/>
                          <a:cs typeface="Poppins"/>
                          <a:sym typeface="Poppins"/>
                        </a:rPr>
                        <a:t>Atendimento acolhedor e humanizado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Dificuldade pontual de acesso a vagas, sobretudo em algumas especialidades</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1"/>
                  </a:ext>
                </a:extLst>
              </a:tr>
              <a:tr h="1051181">
                <a:tc>
                  <a:txBody>
                    <a:bodyPr/>
                    <a:lstStyle/>
                    <a:p>
                      <a:pPr algn="ctr">
                        <a:lnSpc>
                          <a:spcPts val="2601"/>
                        </a:lnSpc>
                        <a:defRPr/>
                      </a:pPr>
                      <a:r>
                        <a:rPr lang="pt-BR" sz="2167" dirty="0">
                          <a:solidFill>
                            <a:srgbClr val="FFFFFF"/>
                          </a:solidFill>
                          <a:latin typeface="Poppins"/>
                          <a:ea typeface="Poppins"/>
                          <a:cs typeface="Poppins"/>
                          <a:sym typeface="Poppins"/>
                        </a:rPr>
                        <a:t>Relação de proximidade entre equipe e clientes</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Limitações de agenda em horários mais disputados</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2"/>
                  </a:ext>
                </a:extLst>
              </a:tr>
              <a:tr h="1051181">
                <a:tc>
                  <a:txBody>
                    <a:bodyPr/>
                    <a:lstStyle/>
                    <a:p>
                      <a:pPr algn="ctr">
                        <a:lnSpc>
                          <a:spcPts val="2601"/>
                        </a:lnSpc>
                        <a:defRPr/>
                      </a:pPr>
                      <a:r>
                        <a:rPr lang="pt-BR" sz="2167" dirty="0">
                          <a:solidFill>
                            <a:srgbClr val="FFFFFF"/>
                          </a:solidFill>
                          <a:latin typeface="Poppins"/>
                          <a:ea typeface="Poppins"/>
                          <a:cs typeface="Poppins"/>
                          <a:sym typeface="Poppins"/>
                        </a:rPr>
                        <a:t>Orientação clara ao longo da jornada</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Dependência do atendimento presencial para parte do público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3"/>
                  </a:ext>
                </a:extLst>
              </a:tr>
              <a:tr h="1051181">
                <a:tc>
                  <a:txBody>
                    <a:bodyPr/>
                    <a:lstStyle/>
                    <a:p>
                      <a:pPr algn="ctr">
                        <a:lnSpc>
                          <a:spcPts val="2601"/>
                        </a:lnSpc>
                        <a:defRPr/>
                      </a:pPr>
                      <a:r>
                        <a:rPr lang="pt-BR" sz="2167" dirty="0">
                          <a:solidFill>
                            <a:srgbClr val="FFFFFF"/>
                          </a:solidFill>
                          <a:latin typeface="Poppins"/>
                          <a:ea typeface="Poppins"/>
                          <a:cs typeface="Poppins"/>
                          <a:sym typeface="Poppins"/>
                        </a:rPr>
                        <a:t>Sensação de cuidado contínuo e acompanhamento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Dificuldades de uso dos meios digitais por clientes mais idosos</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4"/>
                  </a:ext>
                </a:extLst>
              </a:tr>
              <a:tr h="1051181">
                <a:tc>
                  <a:txBody>
                    <a:bodyPr/>
                    <a:lstStyle/>
                    <a:p>
                      <a:pPr algn="ctr">
                        <a:lnSpc>
                          <a:spcPts val="2601"/>
                        </a:lnSpc>
                        <a:defRPr/>
                      </a:pPr>
                      <a:r>
                        <a:rPr lang="pt-BR" sz="2167" dirty="0">
                          <a:solidFill>
                            <a:srgbClr val="FFFFFF"/>
                          </a:solidFill>
                          <a:latin typeface="Poppins"/>
                          <a:ea typeface="Poppins"/>
                          <a:cs typeface="Poppins"/>
                          <a:sym typeface="Poppins"/>
                        </a:rPr>
                        <a:t>Confiança na equipe técnica</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Necessidade de maior apoio na etapa de agendamento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5"/>
                  </a:ext>
                </a:extLst>
              </a:tr>
              <a:tr h="1060671">
                <a:tc>
                  <a:txBody>
                    <a:bodyPr/>
                    <a:lstStyle/>
                    <a:p>
                      <a:pPr algn="ctr">
                        <a:lnSpc>
                          <a:spcPts val="2601"/>
                        </a:lnSpc>
                        <a:defRPr/>
                      </a:pPr>
                      <a:r>
                        <a:rPr lang="pt-BR" sz="2167" dirty="0">
                          <a:solidFill>
                            <a:srgbClr val="FFFFFF"/>
                          </a:solidFill>
                          <a:latin typeface="Poppins"/>
                          <a:ea typeface="Poppins"/>
                          <a:cs typeface="Poppins"/>
                          <a:sym typeface="Poppins"/>
                        </a:rPr>
                        <a:t>Ambiente organizado e estruturado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tc>
                  <a:txBody>
                    <a:bodyPr/>
                    <a:lstStyle/>
                    <a:p>
                      <a:pPr algn="ctr">
                        <a:lnSpc>
                          <a:spcPts val="2601"/>
                        </a:lnSpc>
                        <a:defRPr/>
                      </a:pPr>
                      <a:r>
                        <a:rPr lang="pt-BR" sz="2167" dirty="0">
                          <a:solidFill>
                            <a:srgbClr val="FFFFFF"/>
                          </a:solidFill>
                          <a:latin typeface="Poppins"/>
                          <a:ea typeface="Poppins"/>
                          <a:cs typeface="Poppins"/>
                          <a:sym typeface="Poppins"/>
                        </a:rPr>
                        <a:t>Gargalos operacionais pontuais, associados à capacidade de atendimento</a:t>
                      </a:r>
                      <a:endParaRPr lang="pt-BR" sz="1100" dirty="0"/>
                    </a:p>
                  </a:txBody>
                  <a:tcPr marL="0" marR="0" marT="0" marB="0" anchor="ctr">
                    <a:lnL w="43015" cap="flat" cmpd="sng" algn="ctr">
                      <a:solidFill>
                        <a:srgbClr val="56AA88"/>
                      </a:solidFill>
                      <a:prstDash val="solid"/>
                      <a:round/>
                      <a:headEnd type="none" w="med" len="med"/>
                      <a:tailEnd type="none" w="med" len="med"/>
                    </a:lnL>
                    <a:lnR w="43015" cap="flat" cmpd="sng" algn="ctr">
                      <a:solidFill>
                        <a:srgbClr val="56AA88"/>
                      </a:solidFill>
                      <a:prstDash val="solid"/>
                      <a:round/>
                      <a:headEnd type="none" w="med" len="med"/>
                      <a:tailEnd type="none" w="med" len="med"/>
                    </a:lnR>
                    <a:lnT w="43015" cap="flat" cmpd="sng" algn="ctr">
                      <a:solidFill>
                        <a:srgbClr val="56AA88"/>
                      </a:solidFill>
                      <a:prstDash val="solid"/>
                      <a:round/>
                      <a:headEnd type="none" w="med" len="med"/>
                      <a:tailEnd type="none" w="med" len="med"/>
                    </a:lnT>
                    <a:lnB w="43015" cap="flat" cmpd="sng" algn="ctr">
                      <a:solidFill>
                        <a:srgbClr val="56AA88"/>
                      </a:solidFill>
                      <a:prstDash val="solid"/>
                      <a:round/>
                      <a:headEnd type="none" w="med" len="med"/>
                      <a:tailEnd type="none" w="med" len="med"/>
                    </a:lnB>
                    <a:solidFill>
                      <a:srgbClr val="56AA88"/>
                    </a:solidFill>
                  </a:tcPr>
                </a:tc>
                <a:extLst>
                  <a:ext uri="{0D108BD9-81ED-4DB2-BD59-A6C34878D82A}">
                    <a16:rowId xmlns:a16="http://schemas.microsoft.com/office/drawing/2014/main" val="10006"/>
                  </a:ext>
                </a:extLst>
              </a:tr>
            </a:tbl>
          </a:graphicData>
        </a:graphic>
      </p:graphicFrame>
      <p:sp>
        <p:nvSpPr>
          <p:cNvPr id="3" name="Freeform 3"/>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 name="Freeform 4"/>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53</a:t>
            </a:r>
          </a:p>
        </p:txBody>
      </p:sp>
      <p:sp>
        <p:nvSpPr>
          <p:cNvPr id="6" name="TextBox 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403" y="707031"/>
            <a:ext cx="10715944" cy="1638605"/>
            <a:chOff x="0" y="0"/>
            <a:chExt cx="14287925" cy="2184806"/>
          </a:xfrm>
        </p:grpSpPr>
        <p:sp>
          <p:nvSpPr>
            <p:cNvPr id="3" name="Freeform 3"/>
            <p:cNvSpPr/>
            <p:nvPr/>
          </p:nvSpPr>
          <p:spPr>
            <a:xfrm>
              <a:off x="0" y="0"/>
              <a:ext cx="14287925" cy="2184806"/>
            </a:xfrm>
            <a:custGeom>
              <a:avLst/>
              <a:gdLst/>
              <a:ahLst/>
              <a:cxnLst/>
              <a:rect l="l" t="t" r="r" b="b"/>
              <a:pathLst>
                <a:path w="14287925" h="2184806">
                  <a:moveTo>
                    <a:pt x="0" y="0"/>
                  </a:moveTo>
                  <a:lnTo>
                    <a:pt x="14287925" y="0"/>
                  </a:lnTo>
                  <a:lnTo>
                    <a:pt x="14287925" y="2184806"/>
                  </a:lnTo>
                  <a:lnTo>
                    <a:pt x="0" y="2184806"/>
                  </a:lnTo>
                  <a:close/>
                </a:path>
              </a:pathLst>
            </a:custGeom>
            <a:solidFill>
              <a:srgbClr val="000000">
                <a:alpha val="0"/>
              </a:srgbClr>
            </a:solidFill>
            <a:ln w="12700">
              <a:solidFill>
                <a:srgbClr val="000000"/>
              </a:solidFill>
            </a:ln>
          </p:spPr>
          <p:txBody>
            <a:bodyPr/>
            <a:lstStyle/>
            <a:p>
              <a:endParaRPr lang="pt-BR" dirty="0"/>
            </a:p>
          </p:txBody>
        </p:sp>
        <p:sp>
          <p:nvSpPr>
            <p:cNvPr id="4" name="TextBox 4"/>
            <p:cNvSpPr txBox="1"/>
            <p:nvPr/>
          </p:nvSpPr>
          <p:spPr>
            <a:xfrm>
              <a:off x="0" y="-9525"/>
              <a:ext cx="14287925" cy="2194331"/>
            </a:xfrm>
            <a:prstGeom prst="rect">
              <a:avLst/>
            </a:prstGeom>
          </p:spPr>
          <p:txBody>
            <a:bodyPr lIns="0" tIns="0" rIns="0" bIns="0" rtlCol="0" anchor="ctr"/>
            <a:lstStyle/>
            <a:p>
              <a:pPr marL="0" lvl="0" indent="0" algn="l">
                <a:lnSpc>
                  <a:spcPts val="4788"/>
                </a:lnSpc>
              </a:pPr>
              <a:r>
                <a:rPr lang="pt-BR" sz="4200" b="1" dirty="0">
                  <a:solidFill>
                    <a:srgbClr val="024C99"/>
                  </a:solidFill>
                  <a:latin typeface="Poppins Bold"/>
                  <a:ea typeface="Poppins Bold"/>
                  <a:cs typeface="Poppins Bold"/>
                  <a:sym typeface="Poppins Bold"/>
                </a:rPr>
                <a:t>Me</a:t>
              </a:r>
              <a:r>
                <a:rPr lang="pt-BR" sz="4200" b="1" u="none" strike="noStrike" dirty="0">
                  <a:solidFill>
                    <a:srgbClr val="024C99"/>
                  </a:solidFill>
                  <a:latin typeface="Poppins Bold"/>
                  <a:ea typeface="Poppins Bold"/>
                  <a:cs typeface="Poppins Bold"/>
                  <a:sym typeface="Poppins Bold"/>
                </a:rPr>
                <a:t>smo em um contexto otimista, alguns desafios são citados</a:t>
              </a:r>
            </a:p>
          </p:txBody>
        </p:sp>
      </p:grpSp>
      <p:grpSp>
        <p:nvGrpSpPr>
          <p:cNvPr id="5" name="Group 5"/>
          <p:cNvGrpSpPr/>
          <p:nvPr/>
        </p:nvGrpSpPr>
        <p:grpSpPr>
          <a:xfrm rot="5400000">
            <a:off x="11851643" y="-1163824"/>
            <a:ext cx="1517787" cy="9297527"/>
            <a:chOff x="0" y="0"/>
            <a:chExt cx="358605" cy="2196709"/>
          </a:xfrm>
        </p:grpSpPr>
        <p:sp>
          <p:nvSpPr>
            <p:cNvPr id="6" name="Freeform 6"/>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7" name="TextBox 7"/>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11851643" y="508099"/>
            <a:ext cx="1517787" cy="9297527"/>
            <a:chOff x="0" y="0"/>
            <a:chExt cx="358605" cy="2196709"/>
          </a:xfrm>
        </p:grpSpPr>
        <p:sp>
          <p:nvSpPr>
            <p:cNvPr id="9" name="Freeform 9"/>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0" name="TextBox 10"/>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1" name="Group 11"/>
          <p:cNvGrpSpPr/>
          <p:nvPr/>
        </p:nvGrpSpPr>
        <p:grpSpPr>
          <a:xfrm rot="5400000">
            <a:off x="11851643" y="2180456"/>
            <a:ext cx="1517787" cy="9297527"/>
            <a:chOff x="0" y="0"/>
            <a:chExt cx="358605" cy="2196709"/>
          </a:xfrm>
        </p:grpSpPr>
        <p:sp>
          <p:nvSpPr>
            <p:cNvPr id="12" name="Freeform 12"/>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3" name="TextBox 13"/>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4" name="Group 14"/>
          <p:cNvGrpSpPr/>
          <p:nvPr/>
        </p:nvGrpSpPr>
        <p:grpSpPr>
          <a:xfrm rot="5400000">
            <a:off x="11851643" y="3850643"/>
            <a:ext cx="1517787" cy="9297527"/>
            <a:chOff x="0" y="0"/>
            <a:chExt cx="358605" cy="2196709"/>
          </a:xfrm>
        </p:grpSpPr>
        <p:sp>
          <p:nvSpPr>
            <p:cNvPr id="15" name="Freeform 15"/>
            <p:cNvSpPr/>
            <p:nvPr/>
          </p:nvSpPr>
          <p:spPr>
            <a:xfrm>
              <a:off x="0" y="0"/>
              <a:ext cx="358605" cy="2196709"/>
            </a:xfrm>
            <a:custGeom>
              <a:avLst/>
              <a:gdLst/>
              <a:ahLst/>
              <a:cxnLst/>
              <a:rect l="l" t="t" r="r" b="b"/>
              <a:pathLst>
                <a:path w="358605" h="2196709">
                  <a:moveTo>
                    <a:pt x="99625" y="0"/>
                  </a:moveTo>
                  <a:lnTo>
                    <a:pt x="258980" y="0"/>
                  </a:lnTo>
                  <a:cubicBezTo>
                    <a:pt x="314001" y="0"/>
                    <a:pt x="358605" y="44604"/>
                    <a:pt x="358605" y="99625"/>
                  </a:cubicBezTo>
                  <a:lnTo>
                    <a:pt x="358605" y="2097084"/>
                  </a:lnTo>
                  <a:cubicBezTo>
                    <a:pt x="358605" y="2152105"/>
                    <a:pt x="314001" y="2196709"/>
                    <a:pt x="258980" y="2196709"/>
                  </a:cubicBezTo>
                  <a:lnTo>
                    <a:pt x="99625" y="2196709"/>
                  </a:lnTo>
                  <a:cubicBezTo>
                    <a:pt x="44604" y="2196709"/>
                    <a:pt x="0" y="2152105"/>
                    <a:pt x="0" y="2097084"/>
                  </a:cubicBezTo>
                  <a:lnTo>
                    <a:pt x="0" y="99625"/>
                  </a:lnTo>
                  <a:cubicBezTo>
                    <a:pt x="0" y="44604"/>
                    <a:pt x="44604" y="0"/>
                    <a:pt x="99625" y="0"/>
                  </a:cubicBezTo>
                  <a:close/>
                </a:path>
              </a:pathLst>
            </a:custGeom>
            <a:solidFill>
              <a:srgbClr val="56AA88"/>
            </a:solidFill>
          </p:spPr>
          <p:txBody>
            <a:bodyPr/>
            <a:lstStyle/>
            <a:p>
              <a:endParaRPr lang="pt-BR" dirty="0"/>
            </a:p>
          </p:txBody>
        </p:sp>
        <p:sp>
          <p:nvSpPr>
            <p:cNvPr id="16" name="TextBox 16"/>
            <p:cNvSpPr txBox="1"/>
            <p:nvPr/>
          </p:nvSpPr>
          <p:spPr>
            <a:xfrm>
              <a:off x="0" y="95250"/>
              <a:ext cx="358605" cy="2101459"/>
            </a:xfrm>
            <a:prstGeom prst="rect">
              <a:avLst/>
            </a:prstGeom>
          </p:spPr>
          <p:txBody>
            <a:bodyPr lIns="50800" tIns="50800" rIns="50800" bIns="50800" rtlCol="0" anchor="ctr"/>
            <a:lstStyle/>
            <a:p>
              <a:pPr algn="ctr">
                <a:lnSpc>
                  <a:spcPts val="901"/>
                </a:lnSpc>
              </a:pPr>
              <a:endParaRPr lang="pt-BR" dirty="0"/>
            </a:p>
          </p:txBody>
        </p:sp>
      </p:grpSp>
      <p:grpSp>
        <p:nvGrpSpPr>
          <p:cNvPr id="17" name="Group 17"/>
          <p:cNvGrpSpPr/>
          <p:nvPr/>
        </p:nvGrpSpPr>
        <p:grpSpPr>
          <a:xfrm rot="-5400000">
            <a:off x="7099683" y="3143918"/>
            <a:ext cx="1270901" cy="682043"/>
            <a:chOff x="0" y="0"/>
            <a:chExt cx="615286" cy="330200"/>
          </a:xfrm>
        </p:grpSpPr>
        <p:sp>
          <p:nvSpPr>
            <p:cNvPr id="18" name="Freeform 18"/>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19" name="TextBox 19"/>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0" name="Group 20"/>
          <p:cNvGrpSpPr/>
          <p:nvPr/>
        </p:nvGrpSpPr>
        <p:grpSpPr>
          <a:xfrm rot="-5400000">
            <a:off x="7099683" y="4816058"/>
            <a:ext cx="1270901" cy="682043"/>
            <a:chOff x="0" y="0"/>
            <a:chExt cx="615286" cy="330200"/>
          </a:xfrm>
        </p:grpSpPr>
        <p:sp>
          <p:nvSpPr>
            <p:cNvPr id="21" name="Freeform 21"/>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2" name="TextBox 22"/>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3" name="Group 23"/>
          <p:cNvGrpSpPr/>
          <p:nvPr/>
        </p:nvGrpSpPr>
        <p:grpSpPr>
          <a:xfrm rot="-5400000">
            <a:off x="7099683" y="6488198"/>
            <a:ext cx="1270901" cy="682043"/>
            <a:chOff x="0" y="0"/>
            <a:chExt cx="615286" cy="330200"/>
          </a:xfrm>
        </p:grpSpPr>
        <p:sp>
          <p:nvSpPr>
            <p:cNvPr id="24" name="Freeform 24"/>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5" name="TextBox 25"/>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grpSp>
        <p:nvGrpSpPr>
          <p:cNvPr id="26" name="Group 26"/>
          <p:cNvGrpSpPr/>
          <p:nvPr/>
        </p:nvGrpSpPr>
        <p:grpSpPr>
          <a:xfrm rot="-5400000">
            <a:off x="7099683" y="8158385"/>
            <a:ext cx="1270901" cy="682043"/>
            <a:chOff x="0" y="0"/>
            <a:chExt cx="615286" cy="330200"/>
          </a:xfrm>
        </p:grpSpPr>
        <p:sp>
          <p:nvSpPr>
            <p:cNvPr id="27" name="Freeform 27"/>
            <p:cNvSpPr/>
            <p:nvPr/>
          </p:nvSpPr>
          <p:spPr>
            <a:xfrm>
              <a:off x="0" y="0"/>
              <a:ext cx="615286" cy="330200"/>
            </a:xfrm>
            <a:custGeom>
              <a:avLst/>
              <a:gdLst/>
              <a:ahLst/>
              <a:cxnLst/>
              <a:rect l="l" t="t" r="r" b="b"/>
              <a:pathLst>
                <a:path w="615286" h="330200">
                  <a:moveTo>
                    <a:pt x="615286" y="330200"/>
                  </a:moveTo>
                  <a:cubicBezTo>
                    <a:pt x="615286" y="150345"/>
                    <a:pt x="475211" y="0"/>
                    <a:pt x="307643" y="0"/>
                  </a:cubicBezTo>
                  <a:cubicBezTo>
                    <a:pt x="140075" y="0"/>
                    <a:pt x="0" y="150345"/>
                    <a:pt x="0" y="330200"/>
                  </a:cubicBezTo>
                  <a:lnTo>
                    <a:pt x="170822" y="330200"/>
                  </a:lnTo>
                  <a:cubicBezTo>
                    <a:pt x="170822" y="250212"/>
                    <a:pt x="233119" y="183347"/>
                    <a:pt x="307643" y="183347"/>
                  </a:cubicBezTo>
                  <a:cubicBezTo>
                    <a:pt x="382167" y="183347"/>
                    <a:pt x="444464" y="250212"/>
                    <a:pt x="444464" y="330200"/>
                  </a:cubicBezTo>
                  <a:lnTo>
                    <a:pt x="615286" y="330200"/>
                  </a:lnTo>
                  <a:close/>
                </a:path>
              </a:pathLst>
            </a:custGeom>
            <a:solidFill>
              <a:srgbClr val="56AA88"/>
            </a:solidFill>
          </p:spPr>
          <p:txBody>
            <a:bodyPr/>
            <a:lstStyle/>
            <a:p>
              <a:endParaRPr lang="pt-BR" dirty="0"/>
            </a:p>
          </p:txBody>
        </p:sp>
        <p:sp>
          <p:nvSpPr>
            <p:cNvPr id="28" name="TextBox 28"/>
            <p:cNvSpPr txBox="1"/>
            <p:nvPr/>
          </p:nvSpPr>
          <p:spPr>
            <a:xfrm>
              <a:off x="118324" y="139700"/>
              <a:ext cx="378638" cy="50800"/>
            </a:xfrm>
            <a:prstGeom prst="rect">
              <a:avLst/>
            </a:prstGeom>
          </p:spPr>
          <p:txBody>
            <a:bodyPr lIns="50800" tIns="50800" rIns="50800" bIns="50800" rtlCol="0" anchor="ctr"/>
            <a:lstStyle/>
            <a:p>
              <a:pPr algn="ctr">
                <a:lnSpc>
                  <a:spcPts val="901"/>
                </a:lnSpc>
              </a:pPr>
              <a:endParaRPr lang="pt-BR" dirty="0"/>
            </a:p>
          </p:txBody>
        </p:sp>
      </p:grpSp>
      <p:sp>
        <p:nvSpPr>
          <p:cNvPr id="29" name="TextBox 29"/>
          <p:cNvSpPr txBox="1"/>
          <p:nvPr/>
        </p:nvSpPr>
        <p:spPr>
          <a:xfrm>
            <a:off x="1009504" y="3543661"/>
            <a:ext cx="6336982" cy="4967605"/>
          </a:xfrm>
          <a:prstGeom prst="rect">
            <a:avLst/>
          </a:prstGeom>
        </p:spPr>
        <p:txBody>
          <a:bodyPr lIns="0" tIns="0" rIns="0" bIns="0" rtlCol="0" anchor="t">
            <a:spAutoFit/>
          </a:bodyPr>
          <a:lstStyle/>
          <a:p>
            <a:pPr algn="l">
              <a:lnSpc>
                <a:spcPts val="3919"/>
              </a:lnSpc>
            </a:pPr>
            <a:r>
              <a:rPr lang="pt-BR" sz="2799" dirty="0">
                <a:solidFill>
                  <a:srgbClr val="094B92"/>
                </a:solidFill>
                <a:latin typeface="Poppins"/>
                <a:ea typeface="Poppins"/>
                <a:cs typeface="Poppins"/>
                <a:sym typeface="Poppins"/>
              </a:rPr>
              <a:t>De forma geral, os desafios apontados não são percebidos como falhas estruturais ou críticas à organização, mas como desafios operacionais e de adaptação, associados ao crescimento da demanda, à diversidade do público atendido e à complexidade da jornada de serviços.</a:t>
            </a:r>
          </a:p>
        </p:txBody>
      </p:sp>
      <p:grpSp>
        <p:nvGrpSpPr>
          <p:cNvPr id="30" name="Group 30"/>
          <p:cNvGrpSpPr/>
          <p:nvPr/>
        </p:nvGrpSpPr>
        <p:grpSpPr>
          <a:xfrm>
            <a:off x="8126877" y="2765003"/>
            <a:ext cx="8967318" cy="1509141"/>
            <a:chOff x="0" y="0"/>
            <a:chExt cx="11956425" cy="2012188"/>
          </a:xfrm>
        </p:grpSpPr>
        <p:sp>
          <p:nvSpPr>
            <p:cNvPr id="31" name="Freeform 31"/>
            <p:cNvSpPr/>
            <p:nvPr/>
          </p:nvSpPr>
          <p:spPr>
            <a:xfrm>
              <a:off x="0" y="0"/>
              <a:ext cx="11956424" cy="2012188"/>
            </a:xfrm>
            <a:custGeom>
              <a:avLst/>
              <a:gdLst/>
              <a:ahLst/>
              <a:cxnLst/>
              <a:rect l="l" t="t" r="r" b="b"/>
              <a:pathLst>
                <a:path w="11956424" h="2012188">
                  <a:moveTo>
                    <a:pt x="0" y="0"/>
                  </a:moveTo>
                  <a:lnTo>
                    <a:pt x="11956424" y="0"/>
                  </a:lnTo>
                  <a:lnTo>
                    <a:pt x="11956424" y="2012188"/>
                  </a:lnTo>
                  <a:lnTo>
                    <a:pt x="0" y="2012188"/>
                  </a:lnTo>
                  <a:close/>
                </a:path>
              </a:pathLst>
            </a:custGeom>
            <a:solidFill>
              <a:srgbClr val="000000">
                <a:alpha val="0"/>
              </a:srgbClr>
            </a:solidFill>
            <a:ln w="12700">
              <a:solidFill>
                <a:srgbClr val="000000"/>
              </a:solidFill>
            </a:ln>
          </p:spPr>
          <p:txBody>
            <a:bodyPr/>
            <a:lstStyle/>
            <a:p>
              <a:endParaRPr lang="pt-BR" dirty="0"/>
            </a:p>
          </p:txBody>
        </p:sp>
        <p:sp>
          <p:nvSpPr>
            <p:cNvPr id="32" name="TextBox 32"/>
            <p:cNvSpPr txBox="1"/>
            <p:nvPr/>
          </p:nvSpPr>
          <p:spPr>
            <a:xfrm>
              <a:off x="0" y="9525"/>
              <a:ext cx="11956425" cy="2002663"/>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Limitação de vagas e capacidade de atendimento</a:t>
              </a:r>
              <a:r>
                <a:rPr lang="pt-BR" sz="2400" dirty="0">
                  <a:solidFill>
                    <a:srgbClr val="FFFFFF"/>
                  </a:solidFill>
                  <a:latin typeface="Poppins"/>
                  <a:ea typeface="Poppins"/>
                  <a:cs typeface="Poppins"/>
                  <a:sym typeface="Poppins"/>
                </a:rPr>
                <a:t>, especialmente em algumas especialidades da área da saúde, diante de uma demanda crescente.</a:t>
              </a:r>
            </a:p>
          </p:txBody>
        </p:sp>
      </p:grpSp>
      <p:grpSp>
        <p:nvGrpSpPr>
          <p:cNvPr id="33" name="Group 33"/>
          <p:cNvGrpSpPr/>
          <p:nvPr/>
        </p:nvGrpSpPr>
        <p:grpSpPr>
          <a:xfrm>
            <a:off x="8104730" y="4437631"/>
            <a:ext cx="8967318" cy="1509141"/>
            <a:chOff x="0" y="0"/>
            <a:chExt cx="11956425" cy="2012188"/>
          </a:xfrm>
        </p:grpSpPr>
        <p:sp>
          <p:nvSpPr>
            <p:cNvPr id="34" name="Freeform 34"/>
            <p:cNvSpPr/>
            <p:nvPr/>
          </p:nvSpPr>
          <p:spPr>
            <a:xfrm>
              <a:off x="0" y="0"/>
              <a:ext cx="11956424" cy="2012188"/>
            </a:xfrm>
            <a:custGeom>
              <a:avLst/>
              <a:gdLst/>
              <a:ahLst/>
              <a:cxnLst/>
              <a:rect l="l" t="t" r="r" b="b"/>
              <a:pathLst>
                <a:path w="11956424" h="2012188">
                  <a:moveTo>
                    <a:pt x="0" y="0"/>
                  </a:moveTo>
                  <a:lnTo>
                    <a:pt x="11956424" y="0"/>
                  </a:lnTo>
                  <a:lnTo>
                    <a:pt x="11956424" y="2012188"/>
                  </a:lnTo>
                  <a:lnTo>
                    <a:pt x="0" y="2012188"/>
                  </a:lnTo>
                  <a:close/>
                </a:path>
              </a:pathLst>
            </a:custGeom>
            <a:solidFill>
              <a:srgbClr val="000000">
                <a:alpha val="0"/>
              </a:srgbClr>
            </a:solidFill>
            <a:ln w="12700">
              <a:solidFill>
                <a:srgbClr val="000000"/>
              </a:solidFill>
            </a:ln>
          </p:spPr>
          <p:txBody>
            <a:bodyPr/>
            <a:lstStyle/>
            <a:p>
              <a:endParaRPr lang="pt-BR" dirty="0"/>
            </a:p>
          </p:txBody>
        </p:sp>
        <p:sp>
          <p:nvSpPr>
            <p:cNvPr id="35" name="TextBox 35"/>
            <p:cNvSpPr txBox="1"/>
            <p:nvPr/>
          </p:nvSpPr>
          <p:spPr>
            <a:xfrm>
              <a:off x="0" y="9525"/>
              <a:ext cx="11956425" cy="2002663"/>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Gestão do agendamento e das expectativas dos clientes</a:t>
              </a:r>
              <a:r>
                <a:rPr lang="pt-BR" sz="2400" dirty="0">
                  <a:solidFill>
                    <a:srgbClr val="FFFFFF"/>
                  </a:solidFill>
                  <a:latin typeface="Poppins"/>
                  <a:ea typeface="Poppins"/>
                  <a:cs typeface="Poppins"/>
                  <a:sym typeface="Poppins"/>
                </a:rPr>
                <a:t>, sobretudo nos momentos em que não há disponibilidade imediata de horários.</a:t>
              </a:r>
            </a:p>
          </p:txBody>
        </p:sp>
      </p:grpSp>
      <p:grpSp>
        <p:nvGrpSpPr>
          <p:cNvPr id="36" name="Group 36"/>
          <p:cNvGrpSpPr/>
          <p:nvPr/>
        </p:nvGrpSpPr>
        <p:grpSpPr>
          <a:xfrm>
            <a:off x="8126877" y="6070326"/>
            <a:ext cx="8967318" cy="1509141"/>
            <a:chOff x="0" y="0"/>
            <a:chExt cx="11956425" cy="2012188"/>
          </a:xfrm>
        </p:grpSpPr>
        <p:sp>
          <p:nvSpPr>
            <p:cNvPr id="37" name="Freeform 37"/>
            <p:cNvSpPr/>
            <p:nvPr/>
          </p:nvSpPr>
          <p:spPr>
            <a:xfrm>
              <a:off x="0" y="0"/>
              <a:ext cx="11956424" cy="2012188"/>
            </a:xfrm>
            <a:custGeom>
              <a:avLst/>
              <a:gdLst/>
              <a:ahLst/>
              <a:cxnLst/>
              <a:rect l="l" t="t" r="r" b="b"/>
              <a:pathLst>
                <a:path w="11956424" h="2012188">
                  <a:moveTo>
                    <a:pt x="0" y="0"/>
                  </a:moveTo>
                  <a:lnTo>
                    <a:pt x="11956424" y="0"/>
                  </a:lnTo>
                  <a:lnTo>
                    <a:pt x="11956424" y="2012188"/>
                  </a:lnTo>
                  <a:lnTo>
                    <a:pt x="0" y="2012188"/>
                  </a:lnTo>
                  <a:close/>
                </a:path>
              </a:pathLst>
            </a:custGeom>
            <a:solidFill>
              <a:srgbClr val="000000">
                <a:alpha val="0"/>
              </a:srgbClr>
            </a:solidFill>
            <a:ln w="12700">
              <a:solidFill>
                <a:srgbClr val="000000"/>
              </a:solidFill>
            </a:ln>
          </p:spPr>
          <p:txBody>
            <a:bodyPr/>
            <a:lstStyle/>
            <a:p>
              <a:endParaRPr lang="pt-BR" dirty="0"/>
            </a:p>
          </p:txBody>
        </p:sp>
        <p:sp>
          <p:nvSpPr>
            <p:cNvPr id="38" name="TextBox 38"/>
            <p:cNvSpPr txBox="1"/>
            <p:nvPr/>
          </p:nvSpPr>
          <p:spPr>
            <a:xfrm>
              <a:off x="0" y="9525"/>
              <a:ext cx="11956425" cy="2002663"/>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Atendimento a um público majoritariamente idoso</a:t>
              </a:r>
              <a:r>
                <a:rPr lang="pt-BR" sz="2400" dirty="0">
                  <a:solidFill>
                    <a:srgbClr val="FFFFFF"/>
                  </a:solidFill>
                  <a:latin typeface="Poppins"/>
                  <a:ea typeface="Poppins"/>
                  <a:cs typeface="Poppins"/>
                  <a:sym typeface="Poppins"/>
                </a:rPr>
                <a:t>, que demanda maior paciência, orientação constante e apoio ao longo da jornada.</a:t>
              </a:r>
            </a:p>
          </p:txBody>
        </p:sp>
      </p:grpSp>
      <p:grpSp>
        <p:nvGrpSpPr>
          <p:cNvPr id="39" name="Group 39"/>
          <p:cNvGrpSpPr/>
          <p:nvPr/>
        </p:nvGrpSpPr>
        <p:grpSpPr>
          <a:xfrm>
            <a:off x="8117352" y="7711938"/>
            <a:ext cx="8967318" cy="1509141"/>
            <a:chOff x="0" y="0"/>
            <a:chExt cx="11956425" cy="2012188"/>
          </a:xfrm>
        </p:grpSpPr>
        <p:sp>
          <p:nvSpPr>
            <p:cNvPr id="40" name="Freeform 40"/>
            <p:cNvSpPr/>
            <p:nvPr/>
          </p:nvSpPr>
          <p:spPr>
            <a:xfrm>
              <a:off x="0" y="0"/>
              <a:ext cx="11956424" cy="2012188"/>
            </a:xfrm>
            <a:custGeom>
              <a:avLst/>
              <a:gdLst/>
              <a:ahLst/>
              <a:cxnLst/>
              <a:rect l="l" t="t" r="r" b="b"/>
              <a:pathLst>
                <a:path w="11956424" h="2012188">
                  <a:moveTo>
                    <a:pt x="0" y="0"/>
                  </a:moveTo>
                  <a:lnTo>
                    <a:pt x="11956424" y="0"/>
                  </a:lnTo>
                  <a:lnTo>
                    <a:pt x="11956424" y="2012188"/>
                  </a:lnTo>
                  <a:lnTo>
                    <a:pt x="0" y="2012188"/>
                  </a:lnTo>
                  <a:close/>
                </a:path>
              </a:pathLst>
            </a:custGeom>
            <a:solidFill>
              <a:srgbClr val="000000">
                <a:alpha val="0"/>
              </a:srgbClr>
            </a:solidFill>
            <a:ln w="12700">
              <a:solidFill>
                <a:srgbClr val="000000"/>
              </a:solidFill>
            </a:ln>
          </p:spPr>
          <p:txBody>
            <a:bodyPr/>
            <a:lstStyle/>
            <a:p>
              <a:endParaRPr lang="pt-BR" dirty="0"/>
            </a:p>
          </p:txBody>
        </p:sp>
        <p:sp>
          <p:nvSpPr>
            <p:cNvPr id="41" name="TextBox 41"/>
            <p:cNvSpPr txBox="1"/>
            <p:nvPr/>
          </p:nvSpPr>
          <p:spPr>
            <a:xfrm>
              <a:off x="0" y="9525"/>
              <a:ext cx="11956425" cy="2002663"/>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Uso e limitações dos canais digitais</a:t>
              </a:r>
              <a:r>
                <a:rPr lang="pt-BR" sz="2400" dirty="0">
                  <a:solidFill>
                    <a:srgbClr val="FFFFFF"/>
                  </a:solidFill>
                  <a:latin typeface="Poppins"/>
                  <a:ea typeface="Poppins"/>
                  <a:cs typeface="Poppins"/>
                  <a:sym typeface="Poppins"/>
                </a:rPr>
                <a:t>, com destaque para dificuldades de parte dos clientes na utilização do aplicativo e de outros meios online.</a:t>
              </a:r>
            </a:p>
          </p:txBody>
        </p:sp>
      </p:grpSp>
      <p:sp>
        <p:nvSpPr>
          <p:cNvPr id="42" name="Freeform 42"/>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43" name="Freeform 43"/>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44" name="TextBox 4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54</a:t>
            </a:r>
          </a:p>
        </p:txBody>
      </p:sp>
      <p:sp>
        <p:nvSpPr>
          <p:cNvPr id="45" name="TextBox 45"/>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61419" y="2429823"/>
            <a:ext cx="10127885" cy="4724400"/>
          </a:xfrm>
          <a:prstGeom prst="rect">
            <a:avLst/>
          </a:prstGeom>
        </p:spPr>
        <p:txBody>
          <a:bodyPr lIns="0" tIns="0" rIns="0" bIns="0" rtlCol="0" anchor="t">
            <a:spAutoFit/>
          </a:bodyPr>
          <a:lstStyle/>
          <a:p>
            <a:pPr algn="l">
              <a:lnSpc>
                <a:spcPts val="2879"/>
              </a:lnSpc>
            </a:pPr>
            <a:r>
              <a:rPr lang="pt-BR" sz="2400" dirty="0">
                <a:solidFill>
                  <a:srgbClr val="094B92"/>
                </a:solidFill>
                <a:latin typeface="Poppins"/>
                <a:ea typeface="Poppins"/>
                <a:cs typeface="Poppins"/>
                <a:sym typeface="Poppins"/>
              </a:rPr>
              <a:t>Na percepção dos colaboradores, o perfil de clientes que enfrenta mais dificuldades ao longo da jornada é composto, majoritariamente, por </a:t>
            </a:r>
            <a:r>
              <a:rPr lang="pt-BR" sz="2400" b="1" dirty="0">
                <a:solidFill>
                  <a:srgbClr val="094B92"/>
                </a:solidFill>
                <a:latin typeface="Poppins Bold"/>
                <a:ea typeface="Poppins Bold"/>
                <a:cs typeface="Poppins Bold"/>
                <a:sym typeface="Poppins Bold"/>
              </a:rPr>
              <a:t>pessoas mais idosas</a:t>
            </a:r>
            <a:r>
              <a:rPr lang="pt-BR" sz="2400" dirty="0">
                <a:solidFill>
                  <a:srgbClr val="094B92"/>
                </a:solidFill>
                <a:latin typeface="Poppins"/>
                <a:ea typeface="Poppins"/>
                <a:cs typeface="Poppins"/>
                <a:sym typeface="Poppins"/>
              </a:rPr>
              <a:t>. As limitações relatadas não estão associadas à qualidade do atendimento presencial, mas sobretudo ao </a:t>
            </a:r>
            <a:r>
              <a:rPr lang="pt-BR" sz="2400" b="1" dirty="0">
                <a:solidFill>
                  <a:srgbClr val="094B92"/>
                </a:solidFill>
                <a:latin typeface="Poppins Bold"/>
                <a:ea typeface="Poppins Bold"/>
                <a:cs typeface="Poppins Bold"/>
                <a:sym typeface="Poppins Bold"/>
              </a:rPr>
              <a:t>acesso e uso dos meios digitais</a:t>
            </a:r>
            <a:r>
              <a:rPr lang="pt-BR" sz="2400" dirty="0">
                <a:solidFill>
                  <a:srgbClr val="094B92"/>
                </a:solidFill>
                <a:latin typeface="Poppins"/>
                <a:ea typeface="Poppins"/>
                <a:cs typeface="Poppins"/>
                <a:sym typeface="Poppins"/>
              </a:rPr>
              <a:t>, como aplicativo, site e processos online de agendamento.</a:t>
            </a:r>
          </a:p>
          <a:p>
            <a:pPr algn="l">
              <a:lnSpc>
                <a:spcPts val="2879"/>
              </a:lnSpc>
            </a:pPr>
            <a:endParaRPr lang="pt-BR" sz="2400" dirty="0">
              <a:solidFill>
                <a:srgbClr val="094B92"/>
              </a:solidFill>
              <a:latin typeface="Poppins"/>
              <a:ea typeface="Poppins"/>
              <a:cs typeface="Poppins"/>
              <a:sym typeface="Poppins"/>
            </a:endParaRPr>
          </a:p>
          <a:p>
            <a:pPr algn="l">
              <a:lnSpc>
                <a:spcPts val="2879"/>
              </a:lnSpc>
            </a:pPr>
            <a:r>
              <a:rPr lang="pt-BR" sz="2400" dirty="0">
                <a:solidFill>
                  <a:srgbClr val="094B92"/>
                </a:solidFill>
                <a:latin typeface="Poppins"/>
                <a:ea typeface="Poppins"/>
                <a:cs typeface="Poppins"/>
                <a:sym typeface="Poppins"/>
              </a:rPr>
              <a:t>Esse público demanda </a:t>
            </a:r>
            <a:r>
              <a:rPr lang="pt-BR" sz="2400" b="1" dirty="0">
                <a:solidFill>
                  <a:srgbClr val="094B92"/>
                </a:solidFill>
                <a:latin typeface="Poppins Bold"/>
                <a:ea typeface="Poppins Bold"/>
                <a:cs typeface="Poppins Bold"/>
                <a:sym typeface="Poppins Bold"/>
              </a:rPr>
              <a:t>maior apoio, orientação e mediação por parte da equipe</a:t>
            </a:r>
            <a:r>
              <a:rPr lang="pt-BR" sz="2400" dirty="0">
                <a:solidFill>
                  <a:srgbClr val="094B92"/>
                </a:solidFill>
                <a:latin typeface="Poppins"/>
                <a:ea typeface="Poppins"/>
                <a:cs typeface="Poppins"/>
                <a:sym typeface="Poppins"/>
              </a:rPr>
              <a:t>, especialmente nas etapas iniciais da jornada, quando há necessidade de compreender regras, fluxos e procedimentos. Nesses casos, o atendimento humano — presencial ou telefônico — assume papel central na redução de barreiras e na garantia de acesso aos serviços.</a:t>
            </a:r>
          </a:p>
        </p:txBody>
      </p:sp>
      <p:grpSp>
        <p:nvGrpSpPr>
          <p:cNvPr id="3" name="Group 3"/>
          <p:cNvGrpSpPr/>
          <p:nvPr/>
        </p:nvGrpSpPr>
        <p:grpSpPr>
          <a:xfrm rot="5400000">
            <a:off x="10968547" y="2967547"/>
            <a:ext cx="1553468" cy="11028038"/>
            <a:chOff x="0" y="0"/>
            <a:chExt cx="367035" cy="2605574"/>
          </a:xfrm>
        </p:grpSpPr>
        <p:sp>
          <p:nvSpPr>
            <p:cNvPr id="4" name="Freeform 4"/>
            <p:cNvSpPr/>
            <p:nvPr/>
          </p:nvSpPr>
          <p:spPr>
            <a:xfrm>
              <a:off x="0" y="0"/>
              <a:ext cx="367035" cy="2605574"/>
            </a:xfrm>
            <a:custGeom>
              <a:avLst/>
              <a:gdLst/>
              <a:ahLst/>
              <a:cxnLst/>
              <a:rect l="l" t="t" r="r" b="b"/>
              <a:pathLst>
                <a:path w="367035" h="2605574">
                  <a:moveTo>
                    <a:pt x="97337" y="0"/>
                  </a:moveTo>
                  <a:lnTo>
                    <a:pt x="269698" y="0"/>
                  </a:lnTo>
                  <a:cubicBezTo>
                    <a:pt x="295513" y="0"/>
                    <a:pt x="320271" y="10255"/>
                    <a:pt x="338526" y="28509"/>
                  </a:cubicBezTo>
                  <a:cubicBezTo>
                    <a:pt x="356780" y="46763"/>
                    <a:pt x="367035" y="71521"/>
                    <a:pt x="367035" y="97337"/>
                  </a:cubicBezTo>
                  <a:lnTo>
                    <a:pt x="367035" y="2508237"/>
                  </a:lnTo>
                  <a:cubicBezTo>
                    <a:pt x="367035" y="2561994"/>
                    <a:pt x="323456" y="2605574"/>
                    <a:pt x="269698" y="2605574"/>
                  </a:cubicBezTo>
                  <a:lnTo>
                    <a:pt x="97337" y="2605574"/>
                  </a:lnTo>
                  <a:cubicBezTo>
                    <a:pt x="71521" y="2605574"/>
                    <a:pt x="46763" y="2595319"/>
                    <a:pt x="28509" y="2577064"/>
                  </a:cubicBezTo>
                  <a:cubicBezTo>
                    <a:pt x="10255" y="2558810"/>
                    <a:pt x="0" y="2534052"/>
                    <a:pt x="0" y="2508237"/>
                  </a:cubicBezTo>
                  <a:lnTo>
                    <a:pt x="0" y="97337"/>
                  </a:lnTo>
                  <a:cubicBezTo>
                    <a:pt x="0" y="43579"/>
                    <a:pt x="43579" y="0"/>
                    <a:pt x="97337" y="0"/>
                  </a:cubicBezTo>
                  <a:close/>
                </a:path>
              </a:pathLst>
            </a:custGeom>
            <a:solidFill>
              <a:srgbClr val="56AA88"/>
            </a:solidFill>
          </p:spPr>
          <p:txBody>
            <a:bodyPr/>
            <a:lstStyle/>
            <a:p>
              <a:endParaRPr lang="pt-BR" dirty="0"/>
            </a:p>
          </p:txBody>
        </p:sp>
        <p:sp>
          <p:nvSpPr>
            <p:cNvPr id="5" name="TextBox 5"/>
            <p:cNvSpPr txBox="1"/>
            <p:nvPr/>
          </p:nvSpPr>
          <p:spPr>
            <a:xfrm>
              <a:off x="0" y="95250"/>
              <a:ext cx="367035" cy="2510324"/>
            </a:xfrm>
            <a:prstGeom prst="rect">
              <a:avLst/>
            </a:prstGeom>
          </p:spPr>
          <p:txBody>
            <a:bodyPr lIns="50800" tIns="50800" rIns="50800" bIns="50800" rtlCol="0" anchor="ctr"/>
            <a:lstStyle/>
            <a:p>
              <a:pPr algn="ctr">
                <a:lnSpc>
                  <a:spcPts val="901"/>
                </a:lnSpc>
              </a:pPr>
              <a:endParaRPr lang="pt-BR" dirty="0"/>
            </a:p>
          </p:txBody>
        </p:sp>
      </p:grpSp>
      <p:sp>
        <p:nvSpPr>
          <p:cNvPr id="6" name="Freeform 6"/>
          <p:cNvSpPr/>
          <p:nvPr/>
        </p:nvSpPr>
        <p:spPr>
          <a:xfrm>
            <a:off x="0" y="0"/>
            <a:ext cx="6951869" cy="10410058"/>
          </a:xfrm>
          <a:custGeom>
            <a:avLst/>
            <a:gdLst/>
            <a:ahLst/>
            <a:cxnLst/>
            <a:rect l="l" t="t" r="r" b="b"/>
            <a:pathLst>
              <a:path w="6951869" h="10410058">
                <a:moveTo>
                  <a:pt x="0" y="0"/>
                </a:moveTo>
                <a:lnTo>
                  <a:pt x="6951869" y="0"/>
                </a:lnTo>
                <a:lnTo>
                  <a:pt x="6951869" y="10410058"/>
                </a:lnTo>
                <a:lnTo>
                  <a:pt x="0" y="10410058"/>
                </a:lnTo>
                <a:lnTo>
                  <a:pt x="0" y="0"/>
                </a:lnTo>
                <a:close/>
              </a:path>
            </a:pathLst>
          </a:custGeom>
          <a:blipFill>
            <a:blip r:embed="rId2"/>
            <a:stretch>
              <a:fillRect l="-78873" r="-45884"/>
            </a:stretch>
          </a:blipFill>
        </p:spPr>
        <p:txBody>
          <a:bodyPr/>
          <a:lstStyle/>
          <a:p>
            <a:endParaRPr lang="pt-BR" dirty="0"/>
          </a:p>
        </p:txBody>
      </p:sp>
      <p:sp>
        <p:nvSpPr>
          <p:cNvPr id="7" name="TextBox 7"/>
          <p:cNvSpPr txBox="1"/>
          <p:nvPr/>
        </p:nvSpPr>
        <p:spPr>
          <a:xfrm>
            <a:off x="7161419" y="1019175"/>
            <a:ext cx="8496428" cy="1241679"/>
          </a:xfrm>
          <a:prstGeom prst="rect">
            <a:avLst/>
          </a:prstGeom>
        </p:spPr>
        <p:txBody>
          <a:bodyPr lIns="0" tIns="0" rIns="0" bIns="0" rtlCol="0" anchor="t">
            <a:spAutoFit/>
          </a:bodyPr>
          <a:lstStyle/>
          <a:p>
            <a:pPr marL="0" lvl="0" indent="0" algn="l">
              <a:lnSpc>
                <a:spcPts val="4788"/>
              </a:lnSpc>
              <a:spcBef>
                <a:spcPct val="0"/>
              </a:spcBef>
            </a:pPr>
            <a:r>
              <a:rPr lang="pt-BR" sz="4200" b="1" u="none" strike="noStrike" dirty="0">
                <a:solidFill>
                  <a:srgbClr val="024C99"/>
                </a:solidFill>
                <a:latin typeface="Poppins Bold"/>
                <a:ea typeface="Poppins Bold"/>
                <a:cs typeface="Poppins Bold"/>
                <a:sym typeface="Poppins Bold"/>
              </a:rPr>
              <a:t>Perfil de clientes com maiores dificuldades na jornada</a:t>
            </a:r>
          </a:p>
        </p:txBody>
      </p:sp>
      <p:sp>
        <p:nvSpPr>
          <p:cNvPr id="8" name="TextBox 8"/>
          <p:cNvSpPr txBox="1"/>
          <p:nvPr/>
        </p:nvSpPr>
        <p:spPr>
          <a:xfrm>
            <a:off x="7642445" y="7893874"/>
            <a:ext cx="9165833" cy="1118235"/>
          </a:xfrm>
          <a:prstGeom prst="rect">
            <a:avLst/>
          </a:prstGeom>
        </p:spPr>
        <p:txBody>
          <a:bodyPr lIns="0" tIns="0" rIns="0" bIns="0" rtlCol="0" anchor="t">
            <a:spAutoFit/>
          </a:bodyPr>
          <a:lstStyle/>
          <a:p>
            <a:pPr algn="ctr">
              <a:lnSpc>
                <a:spcPts val="2940"/>
              </a:lnSpc>
              <a:spcBef>
                <a:spcPct val="0"/>
              </a:spcBef>
            </a:pPr>
            <a:r>
              <a:rPr lang="pt-BR" sz="2100" dirty="0">
                <a:solidFill>
                  <a:srgbClr val="FFFFFF"/>
                </a:solidFill>
                <a:latin typeface="Poppins"/>
                <a:ea typeface="Poppins"/>
                <a:cs typeface="Poppins"/>
                <a:sym typeface="Poppins"/>
              </a:rPr>
              <a:t>Esse ponto </a:t>
            </a:r>
            <a:r>
              <a:rPr lang="pt-BR" sz="2100" b="1" dirty="0">
                <a:solidFill>
                  <a:srgbClr val="FFFFFF"/>
                </a:solidFill>
                <a:latin typeface="Poppins Bold"/>
                <a:ea typeface="Poppins Bold"/>
                <a:cs typeface="Poppins Bold"/>
                <a:sym typeface="Poppins Bold"/>
              </a:rPr>
              <a:t>não aparece como crítica</a:t>
            </a:r>
            <a:r>
              <a:rPr lang="pt-BR" sz="2100" dirty="0">
                <a:solidFill>
                  <a:srgbClr val="FFFFFF"/>
                </a:solidFill>
                <a:latin typeface="Poppins"/>
                <a:ea typeface="Poppins"/>
                <a:cs typeface="Poppins"/>
                <a:sym typeface="Poppins"/>
              </a:rPr>
              <a:t>, mas como um </a:t>
            </a:r>
            <a:r>
              <a:rPr lang="pt-BR" sz="2100" b="1" dirty="0">
                <a:solidFill>
                  <a:srgbClr val="FFFFFF"/>
                </a:solidFill>
                <a:latin typeface="Poppins Bold"/>
                <a:ea typeface="Poppins Bold"/>
                <a:cs typeface="Poppins Bold"/>
                <a:sym typeface="Poppins Bold"/>
              </a:rPr>
              <a:t>dado de realidade do público atendido</a:t>
            </a:r>
            <a:r>
              <a:rPr lang="pt-BR" sz="2100" dirty="0">
                <a:solidFill>
                  <a:srgbClr val="FFFFFF"/>
                </a:solidFill>
                <a:latin typeface="Poppins"/>
                <a:ea typeface="Poppins"/>
                <a:cs typeface="Poppins"/>
                <a:sym typeface="Poppins"/>
              </a:rPr>
              <a:t>, reforçando a importância de canais humanos como complemento às ferramentas digitais.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55</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9866730" y="781230"/>
            <a:ext cx="6903290" cy="4003908"/>
          </a:xfrm>
          <a:custGeom>
            <a:avLst/>
            <a:gdLst/>
            <a:ahLst/>
            <a:cxnLst/>
            <a:rect l="l" t="t" r="r" b="b"/>
            <a:pathLst>
              <a:path w="6903290" h="4003908">
                <a:moveTo>
                  <a:pt x="0" y="0"/>
                </a:moveTo>
                <a:lnTo>
                  <a:pt x="6903291" y="0"/>
                </a:lnTo>
                <a:lnTo>
                  <a:pt x="6903291" y="4003908"/>
                </a:lnTo>
                <a:lnTo>
                  <a:pt x="0" y="4003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9970571" y="1042045"/>
            <a:ext cx="6695610"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“Tem muito idoso aqui. Eles têm mais dificuldade com aplicativo, com site, com essas coisas digitais. Muitas vezes precisam que a gente explique com calma, passo a passo.”</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 (colaborador –saúde)</a:t>
            </a:r>
          </a:p>
        </p:txBody>
      </p:sp>
      <p:sp>
        <p:nvSpPr>
          <p:cNvPr id="5" name="Freeform 5"/>
          <p:cNvSpPr/>
          <p:nvPr/>
        </p:nvSpPr>
        <p:spPr>
          <a:xfrm>
            <a:off x="2368551" y="4957039"/>
            <a:ext cx="7015566" cy="4069028"/>
          </a:xfrm>
          <a:custGeom>
            <a:avLst/>
            <a:gdLst/>
            <a:ahLst/>
            <a:cxnLst/>
            <a:rect l="l" t="t" r="r" b="b"/>
            <a:pathLst>
              <a:path w="7015566" h="4069028">
                <a:moveTo>
                  <a:pt x="0" y="0"/>
                </a:moveTo>
                <a:lnTo>
                  <a:pt x="7015566" y="0"/>
                </a:lnTo>
                <a:lnTo>
                  <a:pt x="7015566" y="4069028"/>
                </a:lnTo>
                <a:lnTo>
                  <a:pt x="0" y="406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6" name="TextBox 6"/>
          <p:cNvSpPr txBox="1"/>
          <p:nvPr/>
        </p:nvSpPr>
        <p:spPr>
          <a:xfrm>
            <a:off x="2540553" y="5195192"/>
            <a:ext cx="6609355" cy="3406077"/>
          </a:xfrm>
          <a:prstGeom prst="rect">
            <a:avLst/>
          </a:prstGeom>
        </p:spPr>
        <p:txBody>
          <a:bodyPr lIns="0" tIns="0" rIns="0" bIns="0" rtlCol="0" anchor="t">
            <a:spAutoFit/>
          </a:bodyPr>
          <a:lstStyle/>
          <a:p>
            <a:pPr algn="l">
              <a:lnSpc>
                <a:spcPts val="3888"/>
              </a:lnSpc>
            </a:pPr>
            <a:r>
              <a:rPr lang="pt-BR" sz="2777" i="1" spc="11" dirty="0">
                <a:solidFill>
                  <a:srgbClr val="45056E"/>
                </a:solidFill>
                <a:latin typeface="Poppins Italics"/>
                <a:ea typeface="Poppins Italics"/>
                <a:cs typeface="Poppins Italics"/>
                <a:sym typeface="Poppins Italics"/>
              </a:rPr>
              <a:t>“O público mais velho acaba tendo mais limitação com os meios digitais. Aí o atendimento presencial e a paciência da equipe fazem toda a diferença.” </a:t>
            </a:r>
          </a:p>
          <a:p>
            <a:pPr algn="l">
              <a:lnSpc>
                <a:spcPts val="3888"/>
              </a:lnSpc>
            </a:pPr>
            <a:endParaRPr lang="pt-BR" sz="2777" i="1" spc="11" dirty="0">
              <a:solidFill>
                <a:srgbClr val="45056E"/>
              </a:solidFill>
              <a:latin typeface="Poppins Italics"/>
              <a:ea typeface="Poppins Italics"/>
              <a:cs typeface="Poppins Italics"/>
              <a:sym typeface="Poppins Italics"/>
            </a:endParaRPr>
          </a:p>
          <a:p>
            <a:pPr algn="l">
              <a:lnSpc>
                <a:spcPts val="3888"/>
              </a:lnSpc>
            </a:pPr>
            <a:r>
              <a:rPr lang="pt-BR" sz="2777" b="1" i="1" spc="11" dirty="0">
                <a:solidFill>
                  <a:srgbClr val="45056E"/>
                </a:solidFill>
                <a:latin typeface="Poppins Bold Italics"/>
                <a:ea typeface="Poppins Bold Italics"/>
                <a:cs typeface="Poppins Bold Italics"/>
                <a:sym typeface="Poppins Bold Italics"/>
              </a:rPr>
              <a:t>(colaborador –esportes)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56</a:t>
            </a:r>
          </a:p>
        </p:txBody>
      </p:sp>
      <p:sp>
        <p:nvSpPr>
          <p:cNvPr id="8" name="TextBox 8"/>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3.3</a:t>
            </a:r>
          </a:p>
        </p:txBody>
      </p:sp>
      <p:sp>
        <p:nvSpPr>
          <p:cNvPr id="3" name="TextBox 3"/>
          <p:cNvSpPr txBox="1"/>
          <p:nvPr/>
        </p:nvSpPr>
        <p:spPr>
          <a:xfrm>
            <a:off x="1028700" y="1152525"/>
            <a:ext cx="10814669" cy="318474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FLUXOS INTERNOS E O PROCESSO DE TRABALHO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00125"/>
            <a:ext cx="16230600" cy="1704975"/>
          </a:xfrm>
          <a:prstGeom prst="rect">
            <a:avLst/>
          </a:prstGeom>
        </p:spPr>
        <p:txBody>
          <a:bodyPr lIns="0" tIns="0" rIns="0" bIns="0" rtlCol="0" anchor="t">
            <a:spAutoFit/>
          </a:bodyPr>
          <a:lstStyle/>
          <a:p>
            <a:pPr algn="l">
              <a:lnSpc>
                <a:spcPts val="3359"/>
              </a:lnSpc>
            </a:pPr>
            <a:r>
              <a:rPr lang="pt-BR" sz="2799" dirty="0">
                <a:solidFill>
                  <a:srgbClr val="094B92"/>
                </a:solidFill>
                <a:latin typeface="Poppins"/>
                <a:ea typeface="Poppins"/>
                <a:cs typeface="Poppins"/>
                <a:sym typeface="Poppins"/>
              </a:rPr>
              <a:t>De modo geral, os fluxos internos de trabalho não aparecem como uma queixa relevante ou recorrente entre os colaboradores. </a:t>
            </a:r>
            <a:r>
              <a:rPr lang="pt-BR" sz="2799" b="1" dirty="0">
                <a:solidFill>
                  <a:srgbClr val="094B92"/>
                </a:solidFill>
                <a:latin typeface="Poppins Bold"/>
                <a:ea typeface="Poppins Bold"/>
                <a:cs typeface="Poppins Bold"/>
                <a:sym typeface="Poppins Bold"/>
              </a:rPr>
              <a:t>Não foram identificados relatos consistentes de gargalos operacionais, falhas sistêmicas ou retrabalhos frequentes que comprometam o funcionamento das áreas.</a:t>
            </a:r>
          </a:p>
        </p:txBody>
      </p:sp>
      <p:sp>
        <p:nvSpPr>
          <p:cNvPr id="3" name="Freeform 3"/>
          <p:cNvSpPr/>
          <p:nvPr/>
        </p:nvSpPr>
        <p:spPr>
          <a:xfrm>
            <a:off x="11641103" y="4037236"/>
            <a:ext cx="5299961" cy="3073977"/>
          </a:xfrm>
          <a:custGeom>
            <a:avLst/>
            <a:gdLst/>
            <a:ahLst/>
            <a:cxnLst/>
            <a:rect l="l" t="t" r="r" b="b"/>
            <a:pathLst>
              <a:path w="5299961" h="3073977">
                <a:moveTo>
                  <a:pt x="0" y="0"/>
                </a:moveTo>
                <a:lnTo>
                  <a:pt x="5299960" y="0"/>
                </a:lnTo>
                <a:lnTo>
                  <a:pt x="5299960" y="3073977"/>
                </a:lnTo>
                <a:lnTo>
                  <a:pt x="0" y="3073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4" name="TextBox 4"/>
          <p:cNvSpPr txBox="1"/>
          <p:nvPr/>
        </p:nvSpPr>
        <p:spPr>
          <a:xfrm>
            <a:off x="11720825" y="4238828"/>
            <a:ext cx="5140515" cy="2613643"/>
          </a:xfrm>
          <a:prstGeom prst="rect">
            <a:avLst/>
          </a:prstGeom>
        </p:spPr>
        <p:txBody>
          <a:bodyPr lIns="0" tIns="0" rIns="0" bIns="0" rtlCol="0" anchor="t">
            <a:spAutoFit/>
          </a:bodyPr>
          <a:lstStyle/>
          <a:p>
            <a:pPr algn="l">
              <a:lnSpc>
                <a:spcPts val="2985"/>
              </a:lnSpc>
            </a:pPr>
            <a:r>
              <a:rPr lang="pt-BR" sz="2132" i="1" spc="8" dirty="0">
                <a:solidFill>
                  <a:srgbClr val="45056E"/>
                </a:solidFill>
                <a:latin typeface="Poppins Italics"/>
                <a:ea typeface="Poppins Italics"/>
                <a:cs typeface="Poppins Italics"/>
                <a:sym typeface="Poppins Italics"/>
              </a:rPr>
              <a:t>“Às vezes a gente precisa anotar a mesma informação em mais de um lugar. Se tivesse uma integração maior dos sistemas, facilitaria bastante o nosso dia a dia.” </a:t>
            </a:r>
          </a:p>
          <a:p>
            <a:pPr algn="l">
              <a:lnSpc>
                <a:spcPts val="2985"/>
              </a:lnSpc>
            </a:pPr>
            <a:endParaRPr lang="pt-BR" sz="2132" i="1" spc="8" dirty="0">
              <a:solidFill>
                <a:srgbClr val="45056E"/>
              </a:solidFill>
              <a:latin typeface="Poppins Italics"/>
              <a:ea typeface="Poppins Italics"/>
              <a:cs typeface="Poppins Italics"/>
              <a:sym typeface="Poppins Italics"/>
            </a:endParaRPr>
          </a:p>
          <a:p>
            <a:pPr algn="l">
              <a:lnSpc>
                <a:spcPts val="2985"/>
              </a:lnSpc>
            </a:pPr>
            <a:r>
              <a:rPr lang="pt-BR" sz="2132" b="1" i="1" spc="8" dirty="0">
                <a:solidFill>
                  <a:srgbClr val="45056E"/>
                </a:solidFill>
                <a:latin typeface="Poppins Bold Italics"/>
                <a:ea typeface="Poppins Bold Italics"/>
                <a:cs typeface="Poppins Bold Italics"/>
                <a:sym typeface="Poppins Bold Italics"/>
              </a:rPr>
              <a:t> (colaborador –saúde)</a:t>
            </a:r>
          </a:p>
        </p:txBody>
      </p:sp>
      <p:grpSp>
        <p:nvGrpSpPr>
          <p:cNvPr id="5" name="Group 5"/>
          <p:cNvGrpSpPr/>
          <p:nvPr/>
        </p:nvGrpSpPr>
        <p:grpSpPr>
          <a:xfrm rot="5400000">
            <a:off x="2617150" y="11372"/>
            <a:ext cx="5480184" cy="11212878"/>
            <a:chOff x="0" y="0"/>
            <a:chExt cx="1294793" cy="2649245"/>
          </a:xfrm>
        </p:grpSpPr>
        <p:sp>
          <p:nvSpPr>
            <p:cNvPr id="6" name="Freeform 6"/>
            <p:cNvSpPr/>
            <p:nvPr/>
          </p:nvSpPr>
          <p:spPr>
            <a:xfrm>
              <a:off x="0" y="0"/>
              <a:ext cx="1294792" cy="2649245"/>
            </a:xfrm>
            <a:custGeom>
              <a:avLst/>
              <a:gdLst/>
              <a:ahLst/>
              <a:cxnLst/>
              <a:rect l="l" t="t" r="r" b="b"/>
              <a:pathLst>
                <a:path w="1294792" h="2649245">
                  <a:moveTo>
                    <a:pt x="27592" y="0"/>
                  </a:moveTo>
                  <a:lnTo>
                    <a:pt x="1267200" y="0"/>
                  </a:lnTo>
                  <a:cubicBezTo>
                    <a:pt x="1274518" y="0"/>
                    <a:pt x="1281537" y="2907"/>
                    <a:pt x="1286711" y="8082"/>
                  </a:cubicBezTo>
                  <a:cubicBezTo>
                    <a:pt x="1291885" y="13256"/>
                    <a:pt x="1294792" y="20274"/>
                    <a:pt x="1294792" y="27592"/>
                  </a:cubicBezTo>
                  <a:lnTo>
                    <a:pt x="1294792" y="2621653"/>
                  </a:lnTo>
                  <a:cubicBezTo>
                    <a:pt x="1294792" y="2636892"/>
                    <a:pt x="1282439" y="2649245"/>
                    <a:pt x="1267200" y="2649245"/>
                  </a:cubicBezTo>
                  <a:lnTo>
                    <a:pt x="27592" y="2649245"/>
                  </a:lnTo>
                  <a:cubicBezTo>
                    <a:pt x="12353" y="2649245"/>
                    <a:pt x="0" y="2636892"/>
                    <a:pt x="0" y="2621653"/>
                  </a:cubicBezTo>
                  <a:lnTo>
                    <a:pt x="0" y="27592"/>
                  </a:lnTo>
                  <a:cubicBezTo>
                    <a:pt x="0" y="12353"/>
                    <a:pt x="12353" y="0"/>
                    <a:pt x="27592" y="0"/>
                  </a:cubicBezTo>
                  <a:close/>
                </a:path>
              </a:pathLst>
            </a:custGeom>
            <a:solidFill>
              <a:srgbClr val="56AA88"/>
            </a:solidFill>
          </p:spPr>
          <p:txBody>
            <a:bodyPr/>
            <a:lstStyle/>
            <a:p>
              <a:endParaRPr lang="pt-BR" dirty="0"/>
            </a:p>
          </p:txBody>
        </p:sp>
        <p:sp>
          <p:nvSpPr>
            <p:cNvPr id="7" name="TextBox 7"/>
            <p:cNvSpPr txBox="1"/>
            <p:nvPr/>
          </p:nvSpPr>
          <p:spPr>
            <a:xfrm>
              <a:off x="0" y="95250"/>
              <a:ext cx="1294793" cy="2553995"/>
            </a:xfrm>
            <a:prstGeom prst="rect">
              <a:avLst/>
            </a:prstGeom>
          </p:spPr>
          <p:txBody>
            <a:bodyPr lIns="50800" tIns="50800" rIns="50800" bIns="50800" rtlCol="0" anchor="ctr"/>
            <a:lstStyle/>
            <a:p>
              <a:pPr algn="ctr">
                <a:lnSpc>
                  <a:spcPts val="901"/>
                </a:lnSpc>
              </a:pPr>
              <a:endParaRPr lang="pt-BR" dirty="0"/>
            </a:p>
          </p:txBody>
        </p:sp>
      </p:grpSp>
      <p:sp>
        <p:nvSpPr>
          <p:cNvPr id="8" name="TextBox 8"/>
          <p:cNvSpPr txBox="1"/>
          <p:nvPr/>
        </p:nvSpPr>
        <p:spPr>
          <a:xfrm>
            <a:off x="1028700" y="3240599"/>
            <a:ext cx="9633660" cy="4638675"/>
          </a:xfrm>
          <a:prstGeom prst="rect">
            <a:avLst/>
          </a:prstGeom>
        </p:spPr>
        <p:txBody>
          <a:bodyPr lIns="0" tIns="0" rIns="0" bIns="0" rtlCol="0" anchor="t">
            <a:spAutoFit/>
          </a:bodyPr>
          <a:lstStyle/>
          <a:p>
            <a:pPr algn="l">
              <a:lnSpc>
                <a:spcPts val="3359"/>
              </a:lnSpc>
            </a:pPr>
            <a:r>
              <a:rPr lang="pt-BR" sz="2799" dirty="0">
                <a:solidFill>
                  <a:srgbClr val="FFFFFF"/>
                </a:solidFill>
                <a:latin typeface="Poppins"/>
                <a:ea typeface="Poppins"/>
                <a:cs typeface="Poppins"/>
                <a:sym typeface="Poppins"/>
              </a:rPr>
              <a:t>No entanto, </a:t>
            </a:r>
            <a:r>
              <a:rPr lang="pt-BR" sz="2799" b="1" dirty="0">
                <a:solidFill>
                  <a:srgbClr val="FFFFFF"/>
                </a:solidFill>
                <a:latin typeface="Poppins Bold"/>
                <a:ea typeface="Poppins Bold"/>
                <a:cs typeface="Poppins Bold"/>
                <a:sym typeface="Poppins Bold"/>
              </a:rPr>
              <a:t>essa percepção não é homogênea entre todos os segmentos. </a:t>
            </a:r>
          </a:p>
          <a:p>
            <a:pPr algn="l">
              <a:lnSpc>
                <a:spcPts val="3359"/>
              </a:lnSpc>
            </a:pPr>
            <a:endParaRPr lang="pt-BR" sz="2799" b="1" dirty="0">
              <a:solidFill>
                <a:srgbClr val="FFFFFF"/>
              </a:solidFill>
              <a:latin typeface="Poppins Bold"/>
              <a:ea typeface="Poppins Bold"/>
              <a:cs typeface="Poppins Bold"/>
              <a:sym typeface="Poppins Bold"/>
            </a:endParaRPr>
          </a:p>
          <a:p>
            <a:pPr marL="337820" lvl="1" indent="-168910" algn="l">
              <a:lnSpc>
                <a:spcPts val="3359"/>
              </a:lnSpc>
              <a:buFont typeface="Arial"/>
              <a:buChar char="•"/>
            </a:pPr>
            <a:r>
              <a:rPr lang="pt-BR" sz="2799" dirty="0">
                <a:solidFill>
                  <a:srgbClr val="FFFFFF"/>
                </a:solidFill>
                <a:latin typeface="Poppins"/>
                <a:ea typeface="Poppins"/>
                <a:cs typeface="Poppins"/>
                <a:sym typeface="Poppins"/>
              </a:rPr>
              <a:t>Entre os profissionais da área da saúde — especialmente da odontologia — surgem menções pontuais à repetição de tarefas administrativas e à necessidade de registrar informações em diferentes controles e planilhas. Nesses casos, é expressa a expectativa de </a:t>
            </a:r>
            <a:r>
              <a:rPr lang="pt-BR" sz="2799" b="1" dirty="0">
                <a:solidFill>
                  <a:srgbClr val="FFFFFF"/>
                </a:solidFill>
                <a:latin typeface="Poppins Bold"/>
                <a:ea typeface="Poppins Bold"/>
                <a:cs typeface="Poppins Bold"/>
                <a:sym typeface="Poppins Bold"/>
              </a:rPr>
              <a:t>maior integração entre sistemas, de forma a reduzir retrabalhos e tornar os fluxos mais ágeis.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58</a:t>
            </a:r>
          </a:p>
        </p:txBody>
      </p:sp>
      <p:sp>
        <p:nvSpPr>
          <p:cNvPr id="10" name="TextBox 10"/>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180996" y="-971321"/>
            <a:ext cx="2527535" cy="8217121"/>
            <a:chOff x="0" y="0"/>
            <a:chExt cx="597176" cy="1941443"/>
          </a:xfrm>
        </p:grpSpPr>
        <p:sp>
          <p:nvSpPr>
            <p:cNvPr id="3" name="Freeform 3"/>
            <p:cNvSpPr/>
            <p:nvPr/>
          </p:nvSpPr>
          <p:spPr>
            <a:xfrm>
              <a:off x="0" y="0"/>
              <a:ext cx="597176" cy="1941444"/>
            </a:xfrm>
            <a:custGeom>
              <a:avLst/>
              <a:gdLst/>
              <a:ahLst/>
              <a:cxnLst/>
              <a:rect l="l" t="t" r="r" b="b"/>
              <a:pathLst>
                <a:path w="597176" h="1941444">
                  <a:moveTo>
                    <a:pt x="59825" y="0"/>
                  </a:moveTo>
                  <a:lnTo>
                    <a:pt x="537351" y="0"/>
                  </a:lnTo>
                  <a:cubicBezTo>
                    <a:pt x="570391" y="0"/>
                    <a:pt x="597176" y="26784"/>
                    <a:pt x="597176" y="59825"/>
                  </a:cubicBezTo>
                  <a:lnTo>
                    <a:pt x="597176" y="1881619"/>
                  </a:lnTo>
                  <a:cubicBezTo>
                    <a:pt x="597176" y="1914659"/>
                    <a:pt x="570391" y="1941444"/>
                    <a:pt x="537351" y="1941444"/>
                  </a:cubicBezTo>
                  <a:lnTo>
                    <a:pt x="59825" y="1941444"/>
                  </a:lnTo>
                  <a:cubicBezTo>
                    <a:pt x="43958" y="1941444"/>
                    <a:pt x="28742" y="1935141"/>
                    <a:pt x="17522" y="1923921"/>
                  </a:cubicBezTo>
                  <a:cubicBezTo>
                    <a:pt x="6303" y="1912702"/>
                    <a:pt x="0" y="1897485"/>
                    <a:pt x="0" y="1881619"/>
                  </a:cubicBezTo>
                  <a:lnTo>
                    <a:pt x="0" y="59825"/>
                  </a:lnTo>
                  <a:cubicBezTo>
                    <a:pt x="0" y="26784"/>
                    <a:pt x="26784" y="0"/>
                    <a:pt x="59825" y="0"/>
                  </a:cubicBezTo>
                  <a:close/>
                </a:path>
              </a:pathLst>
            </a:custGeom>
            <a:solidFill>
              <a:srgbClr val="56AA88"/>
            </a:solidFill>
          </p:spPr>
          <p:txBody>
            <a:bodyPr/>
            <a:lstStyle/>
            <a:p>
              <a:endParaRPr lang="pt-BR" dirty="0"/>
            </a:p>
          </p:txBody>
        </p:sp>
        <p:sp>
          <p:nvSpPr>
            <p:cNvPr id="4" name="TextBox 4"/>
            <p:cNvSpPr txBox="1"/>
            <p:nvPr/>
          </p:nvSpPr>
          <p:spPr>
            <a:xfrm>
              <a:off x="0" y="95250"/>
              <a:ext cx="597176" cy="1846193"/>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8939199" y="2068913"/>
            <a:ext cx="2955703" cy="10161695"/>
            <a:chOff x="0" y="0"/>
            <a:chExt cx="698338" cy="2400884"/>
          </a:xfrm>
        </p:grpSpPr>
        <p:sp>
          <p:nvSpPr>
            <p:cNvPr id="6" name="Freeform 6"/>
            <p:cNvSpPr/>
            <p:nvPr/>
          </p:nvSpPr>
          <p:spPr>
            <a:xfrm>
              <a:off x="0" y="0"/>
              <a:ext cx="698338" cy="2400884"/>
            </a:xfrm>
            <a:custGeom>
              <a:avLst/>
              <a:gdLst/>
              <a:ahLst/>
              <a:cxnLst/>
              <a:rect l="l" t="t" r="r" b="b"/>
              <a:pathLst>
                <a:path w="698338" h="2400884">
                  <a:moveTo>
                    <a:pt x="51159" y="0"/>
                  </a:moveTo>
                  <a:lnTo>
                    <a:pt x="647180" y="0"/>
                  </a:lnTo>
                  <a:cubicBezTo>
                    <a:pt x="675434" y="0"/>
                    <a:pt x="698338" y="22904"/>
                    <a:pt x="698338" y="51159"/>
                  </a:cubicBezTo>
                  <a:lnTo>
                    <a:pt x="698338" y="2349726"/>
                  </a:lnTo>
                  <a:cubicBezTo>
                    <a:pt x="698338" y="2363294"/>
                    <a:pt x="692948" y="2376306"/>
                    <a:pt x="683354" y="2385900"/>
                  </a:cubicBezTo>
                  <a:cubicBezTo>
                    <a:pt x="673760" y="2395494"/>
                    <a:pt x="660748" y="2400884"/>
                    <a:pt x="647180" y="2400884"/>
                  </a:cubicBezTo>
                  <a:lnTo>
                    <a:pt x="51159" y="2400884"/>
                  </a:lnTo>
                  <a:cubicBezTo>
                    <a:pt x="22904" y="2400884"/>
                    <a:pt x="0" y="2377980"/>
                    <a:pt x="0" y="2349726"/>
                  </a:cubicBezTo>
                  <a:lnTo>
                    <a:pt x="0" y="51159"/>
                  </a:lnTo>
                  <a:cubicBezTo>
                    <a:pt x="0" y="22904"/>
                    <a:pt x="22904" y="0"/>
                    <a:pt x="51159" y="0"/>
                  </a:cubicBezTo>
                  <a:close/>
                </a:path>
              </a:pathLst>
            </a:custGeom>
            <a:solidFill>
              <a:srgbClr val="56AA88"/>
            </a:solidFill>
          </p:spPr>
          <p:txBody>
            <a:bodyPr/>
            <a:lstStyle/>
            <a:p>
              <a:endParaRPr lang="pt-BR" dirty="0"/>
            </a:p>
          </p:txBody>
        </p:sp>
        <p:sp>
          <p:nvSpPr>
            <p:cNvPr id="7" name="TextBox 7"/>
            <p:cNvSpPr txBox="1"/>
            <p:nvPr/>
          </p:nvSpPr>
          <p:spPr>
            <a:xfrm>
              <a:off x="0" y="95250"/>
              <a:ext cx="698338" cy="2305634"/>
            </a:xfrm>
            <a:prstGeom prst="rect">
              <a:avLst/>
            </a:prstGeom>
          </p:spPr>
          <p:txBody>
            <a:bodyPr lIns="50800" tIns="50800" rIns="50800" bIns="50800" rtlCol="0" anchor="ctr"/>
            <a:lstStyle/>
            <a:p>
              <a:pPr algn="ctr">
                <a:lnSpc>
                  <a:spcPts val="901"/>
                </a:lnSpc>
              </a:pPr>
              <a:endParaRPr lang="pt-BR" dirty="0"/>
            </a:p>
          </p:txBody>
        </p:sp>
      </p:grpSp>
      <p:sp>
        <p:nvSpPr>
          <p:cNvPr id="8" name="TextBox 8"/>
          <p:cNvSpPr txBox="1"/>
          <p:nvPr/>
        </p:nvSpPr>
        <p:spPr>
          <a:xfrm>
            <a:off x="6365136" y="2337140"/>
            <a:ext cx="6793991" cy="1600200"/>
          </a:xfrm>
          <a:prstGeom prst="rect">
            <a:avLst/>
          </a:prstGeom>
        </p:spPr>
        <p:txBody>
          <a:bodyPr lIns="0" tIns="0" rIns="0" bIns="0" rtlCol="0" anchor="t">
            <a:spAutoFit/>
          </a:bodyPr>
          <a:lstStyle/>
          <a:p>
            <a:pPr algn="l">
              <a:lnSpc>
                <a:spcPts val="3024"/>
              </a:lnSpc>
            </a:pPr>
            <a:r>
              <a:rPr lang="pt-BR" sz="2799" b="1" dirty="0">
                <a:solidFill>
                  <a:srgbClr val="FFFFFF"/>
                </a:solidFill>
                <a:latin typeface="Poppins Bold"/>
                <a:ea typeface="Poppins Bold"/>
                <a:cs typeface="Poppins Bold"/>
                <a:sym typeface="Poppins Bold"/>
              </a:rPr>
              <a:t>Esportes</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Fluxos mais simples, diretos e previsíveis;</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Menor volume de registros formais;</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Pouca menção a retrabalho ou sobrecarga administrativa.</a:t>
            </a:r>
          </a:p>
        </p:txBody>
      </p:sp>
      <p:sp>
        <p:nvSpPr>
          <p:cNvPr id="9" name="TextBox 9"/>
          <p:cNvSpPr txBox="1"/>
          <p:nvPr/>
        </p:nvSpPr>
        <p:spPr>
          <a:xfrm>
            <a:off x="6365136" y="6202023"/>
            <a:ext cx="8942618" cy="1895475"/>
          </a:xfrm>
          <a:prstGeom prst="rect">
            <a:avLst/>
          </a:prstGeom>
        </p:spPr>
        <p:txBody>
          <a:bodyPr lIns="0" tIns="0" rIns="0" bIns="0" rtlCol="0" anchor="t">
            <a:spAutoFit/>
          </a:bodyPr>
          <a:lstStyle/>
          <a:p>
            <a:pPr algn="l">
              <a:lnSpc>
                <a:spcPts val="3024"/>
              </a:lnSpc>
            </a:pPr>
            <a:r>
              <a:rPr lang="pt-BR" sz="2799" b="1" dirty="0">
                <a:solidFill>
                  <a:srgbClr val="FFFFFF"/>
                </a:solidFill>
                <a:latin typeface="Poppins Bold"/>
                <a:ea typeface="Poppins Bold"/>
                <a:cs typeface="Poppins Bold"/>
                <a:sym typeface="Poppins Bold"/>
              </a:rPr>
              <a:t>Saúde (especialmente Odontologia)</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Maior complexidade operacional;</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Repetição de registros;</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Uso simultâneo de sistemas, controles manuais e planilhas;</a:t>
            </a:r>
          </a:p>
          <a:p>
            <a:pPr marL="265430" lvl="2" indent="-88477" algn="l">
              <a:lnSpc>
                <a:spcPts val="2376"/>
              </a:lnSpc>
              <a:buFont typeface="Arial"/>
              <a:buChar char="⚬"/>
            </a:pPr>
            <a:r>
              <a:rPr lang="pt-BR" sz="2200" dirty="0">
                <a:solidFill>
                  <a:srgbClr val="FFFFFF"/>
                </a:solidFill>
                <a:latin typeface="Poppins"/>
                <a:ea typeface="Poppins"/>
                <a:cs typeface="Poppins"/>
                <a:sym typeface="Poppins"/>
              </a:rPr>
              <a:t>Sensação de retrabalho </a:t>
            </a:r>
            <a:r>
              <a:rPr lang="pt-BR" sz="2200" b="1" dirty="0">
                <a:solidFill>
                  <a:srgbClr val="FFFFFF"/>
                </a:solidFill>
                <a:latin typeface="Poppins Bold"/>
                <a:ea typeface="Poppins Bold"/>
                <a:cs typeface="Poppins Bold"/>
                <a:sym typeface="Poppins Bold"/>
              </a:rPr>
              <a:t>pontual</a:t>
            </a:r>
            <a:r>
              <a:rPr lang="pt-BR" sz="2200" dirty="0">
                <a:solidFill>
                  <a:srgbClr val="FFFFFF"/>
                </a:solidFill>
                <a:latin typeface="Poppins"/>
                <a:ea typeface="Poppins"/>
                <a:cs typeface="Poppins"/>
                <a:sym typeface="Poppins"/>
              </a:rPr>
              <a:t>, não constante, mas incômoda.</a:t>
            </a:r>
          </a:p>
        </p:txBody>
      </p:sp>
      <p:sp>
        <p:nvSpPr>
          <p:cNvPr id="10" name="Freeform 10"/>
          <p:cNvSpPr/>
          <p:nvPr/>
        </p:nvSpPr>
        <p:spPr>
          <a:xfrm>
            <a:off x="-970905" y="1411148"/>
            <a:ext cx="7014123" cy="3471548"/>
          </a:xfrm>
          <a:custGeom>
            <a:avLst/>
            <a:gdLst/>
            <a:ahLst/>
            <a:cxnLst/>
            <a:rect l="l" t="t" r="r" b="b"/>
            <a:pathLst>
              <a:path w="7014123" h="3471548">
                <a:moveTo>
                  <a:pt x="0" y="0"/>
                </a:moveTo>
                <a:lnTo>
                  <a:pt x="7014123" y="0"/>
                </a:lnTo>
                <a:lnTo>
                  <a:pt x="7014123" y="3471548"/>
                </a:lnTo>
                <a:lnTo>
                  <a:pt x="0" y="3471548"/>
                </a:lnTo>
                <a:lnTo>
                  <a:pt x="0" y="0"/>
                </a:lnTo>
                <a:close/>
              </a:path>
            </a:pathLst>
          </a:custGeom>
          <a:blipFill>
            <a:blip r:embed="rId2"/>
            <a:stretch>
              <a:fillRect t="-51022" b="-51022"/>
            </a:stretch>
          </a:blipFill>
        </p:spPr>
        <p:txBody>
          <a:bodyPr/>
          <a:lstStyle/>
          <a:p>
            <a:endParaRPr lang="pt-BR" dirty="0"/>
          </a:p>
        </p:txBody>
      </p:sp>
      <p:sp>
        <p:nvSpPr>
          <p:cNvPr id="11" name="Freeform 11"/>
          <p:cNvSpPr/>
          <p:nvPr/>
        </p:nvSpPr>
        <p:spPr>
          <a:xfrm>
            <a:off x="-970905" y="5404304"/>
            <a:ext cx="7014123" cy="3471548"/>
          </a:xfrm>
          <a:custGeom>
            <a:avLst/>
            <a:gdLst/>
            <a:ahLst/>
            <a:cxnLst/>
            <a:rect l="l" t="t" r="r" b="b"/>
            <a:pathLst>
              <a:path w="7014123" h="3471548">
                <a:moveTo>
                  <a:pt x="0" y="0"/>
                </a:moveTo>
                <a:lnTo>
                  <a:pt x="7014123" y="0"/>
                </a:lnTo>
                <a:lnTo>
                  <a:pt x="7014123" y="3471548"/>
                </a:lnTo>
                <a:lnTo>
                  <a:pt x="0" y="3471548"/>
                </a:lnTo>
                <a:lnTo>
                  <a:pt x="0" y="0"/>
                </a:lnTo>
                <a:close/>
              </a:path>
            </a:pathLst>
          </a:custGeom>
          <a:blipFill>
            <a:blip r:embed="rId3"/>
            <a:stretch>
              <a:fillRect t="-17409" b="-17409"/>
            </a:stretch>
          </a:blipFill>
        </p:spPr>
        <p:txBody>
          <a:bodyPr/>
          <a:lstStyle/>
          <a:p>
            <a:endParaRPr lang="pt-BR" dirty="0"/>
          </a:p>
        </p:txBody>
      </p:sp>
      <p:sp>
        <p:nvSpPr>
          <p:cNvPr id="12" name="Freeform 12"/>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13" name="Freeform 13"/>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5"/>
            <a:stretch>
              <a:fillRect t="-10303"/>
            </a:stretch>
          </a:blipFill>
        </p:spPr>
        <p:txBody>
          <a:bodyPr/>
          <a:lstStyle/>
          <a:p>
            <a:endParaRPr lang="pt-BR" dirty="0"/>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59</a:t>
            </a:r>
          </a:p>
        </p:txBody>
      </p:sp>
      <p:sp>
        <p:nvSpPr>
          <p:cNvPr id="15" name="TextBox 15"/>
          <p:cNvSpPr txBox="1"/>
          <p:nvPr/>
        </p:nvSpPr>
        <p:spPr>
          <a:xfrm>
            <a:off x="15315880"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33827" y="0"/>
            <a:ext cx="4954173" cy="11405705"/>
            <a:chOff x="0" y="0"/>
            <a:chExt cx="3706995" cy="8534400"/>
          </a:xfrm>
        </p:grpSpPr>
        <p:sp>
          <p:nvSpPr>
            <p:cNvPr id="3" name="Freeform 3"/>
            <p:cNvSpPr/>
            <p:nvPr/>
          </p:nvSpPr>
          <p:spPr>
            <a:xfrm>
              <a:off x="0" y="0"/>
              <a:ext cx="3706995" cy="8534400"/>
            </a:xfrm>
            <a:custGeom>
              <a:avLst/>
              <a:gdLst/>
              <a:ahLst/>
              <a:cxnLst/>
              <a:rect l="l" t="t" r="r" b="b"/>
              <a:pathLst>
                <a:path w="3706995" h="8534400">
                  <a:moveTo>
                    <a:pt x="1087823" y="0"/>
                  </a:moveTo>
                  <a:lnTo>
                    <a:pt x="749422" y="512572"/>
                  </a:lnTo>
                  <a:cubicBezTo>
                    <a:pt x="286393" y="1362964"/>
                    <a:pt x="0" y="2537587"/>
                    <a:pt x="0" y="3835273"/>
                  </a:cubicBezTo>
                  <a:cubicBezTo>
                    <a:pt x="0" y="6430391"/>
                    <a:pt x="1145572" y="8534400"/>
                    <a:pt x="2558864" y="8534400"/>
                  </a:cubicBezTo>
                  <a:cubicBezTo>
                    <a:pt x="2912204" y="8534400"/>
                    <a:pt x="3248808" y="8402828"/>
                    <a:pt x="3554981" y="8165084"/>
                  </a:cubicBezTo>
                  <a:lnTo>
                    <a:pt x="3706995" y="8013573"/>
                  </a:lnTo>
                  <a:lnTo>
                    <a:pt x="3706995" y="0"/>
                  </a:lnTo>
                  <a:close/>
                </a:path>
              </a:pathLst>
            </a:custGeom>
            <a:blipFill>
              <a:blip r:embed="rId2"/>
              <a:stretch>
                <a:fillRect l="-105191" t="-10119" r="-175085"/>
              </a:stretch>
            </a:blipFill>
          </p:spPr>
          <p:txBody>
            <a:bodyPr/>
            <a:lstStyle/>
            <a:p>
              <a:endParaRPr lang="pt-BR" dirty="0"/>
            </a:p>
          </p:txBody>
        </p:sp>
      </p:grpSp>
      <p:sp>
        <p:nvSpPr>
          <p:cNvPr id="4" name="TextBox 4"/>
          <p:cNvSpPr txBox="1"/>
          <p:nvPr/>
        </p:nvSpPr>
        <p:spPr>
          <a:xfrm>
            <a:off x="1028700" y="895350"/>
            <a:ext cx="7569535" cy="766748"/>
          </a:xfrm>
          <a:prstGeom prst="rect">
            <a:avLst/>
          </a:prstGeom>
        </p:spPr>
        <p:txBody>
          <a:bodyPr lIns="0" tIns="0" rIns="0" bIns="0" rtlCol="0" anchor="t">
            <a:spAutoFit/>
          </a:bodyPr>
          <a:lstStyle/>
          <a:p>
            <a:pPr marL="0" lvl="0" indent="0" algn="l">
              <a:lnSpc>
                <a:spcPts val="6202"/>
              </a:lnSpc>
              <a:spcBef>
                <a:spcPct val="0"/>
              </a:spcBef>
            </a:pPr>
            <a:r>
              <a:rPr lang="pt-BR" sz="4430" b="1" u="none" strike="noStrike" dirty="0">
                <a:solidFill>
                  <a:srgbClr val="1C4B92"/>
                </a:solidFill>
                <a:latin typeface="Poppins Bold"/>
                <a:ea typeface="Poppins Bold"/>
                <a:cs typeface="Poppins Bold"/>
                <a:sym typeface="Poppins Bold"/>
              </a:rPr>
              <a:t>Objetivos Específicos: </a:t>
            </a:r>
          </a:p>
        </p:txBody>
      </p:sp>
      <p:sp>
        <p:nvSpPr>
          <p:cNvPr id="5" name="TextBox 5"/>
          <p:cNvSpPr txBox="1"/>
          <p:nvPr/>
        </p:nvSpPr>
        <p:spPr>
          <a:xfrm>
            <a:off x="1028700" y="1961261"/>
            <a:ext cx="12029455" cy="3052118"/>
          </a:xfrm>
          <a:prstGeom prst="rect">
            <a:avLst/>
          </a:prstGeom>
        </p:spPr>
        <p:txBody>
          <a:bodyPr lIns="0" tIns="0" rIns="0" bIns="0" rtlCol="0" anchor="t">
            <a:spAutoFit/>
          </a:bodyPr>
          <a:lstStyle/>
          <a:p>
            <a:pPr marL="0" lvl="0" indent="0" algn="l">
              <a:lnSpc>
                <a:spcPts val="3363"/>
              </a:lnSpc>
              <a:spcBef>
                <a:spcPct val="0"/>
              </a:spcBef>
            </a:pPr>
            <a:r>
              <a:rPr lang="pt-BR" sz="2402" b="1" dirty="0">
                <a:solidFill>
                  <a:srgbClr val="1C4B92"/>
                </a:solidFill>
                <a:latin typeface="Poppins Bold"/>
                <a:ea typeface="Poppins Bold"/>
                <a:cs typeface="Poppins Bold"/>
                <a:sym typeface="Poppins Bold"/>
              </a:rPr>
              <a:t>Com</a:t>
            </a:r>
            <a:r>
              <a:rPr lang="pt-BR" sz="2402" b="1" u="none" strike="noStrike" dirty="0">
                <a:solidFill>
                  <a:srgbClr val="1C4B92"/>
                </a:solidFill>
                <a:latin typeface="Poppins Bold"/>
                <a:ea typeface="Poppins Bold"/>
                <a:cs typeface="Poppins Bold"/>
                <a:sym typeface="Poppins Bold"/>
              </a:rPr>
              <a:t> clientes:</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Compreender a jornada completa —da descoberta ao pós-atendimento.</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Identificar drivers de satisfação e pontos de dor no agendamento, chegada, espera, serviço e acompanhamento.</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Avaliar comunicação, clareza de informações e sensações de acolhimento.</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Mapear expectativas sobre um “bom serviço” de Saúde e Esportes no SESC.</a:t>
            </a:r>
          </a:p>
        </p:txBody>
      </p:sp>
      <p:sp>
        <p:nvSpPr>
          <p:cNvPr id="6" name="TextBox 6"/>
          <p:cNvSpPr txBox="1"/>
          <p:nvPr/>
        </p:nvSpPr>
        <p:spPr>
          <a:xfrm>
            <a:off x="1028700" y="5319713"/>
            <a:ext cx="12029455" cy="3052118"/>
          </a:xfrm>
          <a:prstGeom prst="rect">
            <a:avLst/>
          </a:prstGeom>
        </p:spPr>
        <p:txBody>
          <a:bodyPr lIns="0" tIns="0" rIns="0" bIns="0" rtlCol="0" anchor="t">
            <a:spAutoFit/>
          </a:bodyPr>
          <a:lstStyle/>
          <a:p>
            <a:pPr marL="0" lvl="0" indent="0" algn="l">
              <a:lnSpc>
                <a:spcPts val="3363"/>
              </a:lnSpc>
              <a:spcBef>
                <a:spcPct val="0"/>
              </a:spcBef>
            </a:pPr>
            <a:r>
              <a:rPr lang="pt-BR" sz="2402" b="1" dirty="0">
                <a:solidFill>
                  <a:srgbClr val="1C4B92"/>
                </a:solidFill>
                <a:latin typeface="Poppins Bold"/>
                <a:ea typeface="Poppins Bold"/>
                <a:cs typeface="Poppins Bold"/>
                <a:sym typeface="Poppins Bold"/>
              </a:rPr>
              <a:t>Com </a:t>
            </a:r>
            <a:r>
              <a:rPr lang="pt-BR" sz="2402" b="1" u="none" strike="noStrike" dirty="0">
                <a:solidFill>
                  <a:srgbClr val="1C4B92"/>
                </a:solidFill>
                <a:latin typeface="Poppins Bold"/>
                <a:ea typeface="Poppins Bold"/>
                <a:cs typeface="Poppins Bold"/>
                <a:sym typeface="Poppins Bold"/>
              </a:rPr>
              <a:t>colaboradores:</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Entender como percebem a jornada do cliente sob o ponto de vista operacional.</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Identificar gargalos, ruídos, necessidades de treinamento e limitações estruturais.</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Levantar boas práticas já existentes.</a:t>
            </a:r>
          </a:p>
          <a:p>
            <a:pPr marL="518699" lvl="1" indent="-259350" algn="l">
              <a:lnSpc>
                <a:spcPts val="3363"/>
              </a:lnSpc>
              <a:buFont typeface="Arial"/>
              <a:buChar char="•"/>
            </a:pPr>
            <a:r>
              <a:rPr lang="pt-BR" sz="2402" u="none" strike="noStrike" dirty="0">
                <a:solidFill>
                  <a:srgbClr val="1C4B92"/>
                </a:solidFill>
                <a:latin typeface="Poppins"/>
                <a:ea typeface="Poppins"/>
                <a:cs typeface="Poppins"/>
                <a:sym typeface="Poppins"/>
              </a:rPr>
              <a:t>Construir uma visão integrada do atendimento apoiada pela equipe</a:t>
            </a:r>
          </a:p>
        </p:txBody>
      </p:sp>
      <p:sp>
        <p:nvSpPr>
          <p:cNvPr id="7" name="Freeform 7"/>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8" name="Freeform 8"/>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4"/>
            <a:stretch>
              <a:fillRect t="-10303"/>
            </a:stretch>
          </a:blipFill>
        </p:spPr>
        <p:txBody>
          <a:bodyPr/>
          <a:lstStyle/>
          <a:p>
            <a:endParaRPr lang="pt-BR" dirty="0"/>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6</a:t>
            </a:r>
          </a:p>
        </p:txBody>
      </p:sp>
      <p:sp>
        <p:nvSpPr>
          <p:cNvPr id="10" name="TextBox 10"/>
          <p:cNvSpPr txBox="1"/>
          <p:nvPr/>
        </p:nvSpPr>
        <p:spPr>
          <a:xfrm>
            <a:off x="11613079" y="9210675"/>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3.4</a:t>
            </a:r>
          </a:p>
        </p:txBody>
      </p:sp>
      <p:sp>
        <p:nvSpPr>
          <p:cNvPr id="3" name="TextBox 3"/>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INTEGRAÇÃO DAS ÁREAS</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7213" y="1009650"/>
            <a:ext cx="7983347" cy="1638300"/>
          </a:xfrm>
          <a:prstGeom prst="rect">
            <a:avLst/>
          </a:prstGeom>
        </p:spPr>
        <p:txBody>
          <a:bodyPr lIns="0" tIns="0" rIns="0" bIns="0" rtlCol="0" anchor="t">
            <a:spAutoFit/>
          </a:bodyPr>
          <a:lstStyle/>
          <a:p>
            <a:pPr algn="l">
              <a:lnSpc>
                <a:spcPts val="2879"/>
              </a:lnSpc>
            </a:pPr>
            <a:r>
              <a:rPr lang="pt-BR" sz="2400" dirty="0">
                <a:solidFill>
                  <a:srgbClr val="094B92"/>
                </a:solidFill>
                <a:latin typeface="Poppins"/>
                <a:ea typeface="Poppins"/>
                <a:cs typeface="Poppins"/>
                <a:sym typeface="Poppins"/>
              </a:rPr>
              <a:t>Nos relatos dos colaboradores:</a:t>
            </a:r>
          </a:p>
          <a:p>
            <a:pPr algn="l">
              <a:lnSpc>
                <a:spcPts val="2520"/>
              </a:lnSpc>
            </a:pPr>
            <a:endParaRPr lang="pt-BR" sz="2400" dirty="0">
              <a:solidFill>
                <a:srgbClr val="094B92"/>
              </a:solidFill>
              <a:latin typeface="Poppins"/>
              <a:ea typeface="Poppins"/>
              <a:cs typeface="Poppins"/>
              <a:sym typeface="Poppins"/>
            </a:endParaRPr>
          </a:p>
          <a:p>
            <a:pPr marL="253365" lvl="1" indent="-126682" algn="l">
              <a:lnSpc>
                <a:spcPts val="2520"/>
              </a:lnSpc>
              <a:buFont typeface="Arial"/>
              <a:buChar char="•"/>
            </a:pPr>
            <a:r>
              <a:rPr lang="pt-BR" sz="2100" b="1" dirty="0">
                <a:solidFill>
                  <a:srgbClr val="094B92"/>
                </a:solidFill>
                <a:latin typeface="Poppins Bold"/>
                <a:ea typeface="Poppins Bold"/>
                <a:cs typeface="Poppins Bold"/>
                <a:sym typeface="Poppins Bold"/>
              </a:rPr>
              <a:t> não surgem conflitos entre áreas</a:t>
            </a:r>
            <a:r>
              <a:rPr lang="pt-BR" sz="2100" dirty="0">
                <a:solidFill>
                  <a:srgbClr val="094B92"/>
                </a:solidFill>
                <a:latin typeface="Poppins"/>
                <a:ea typeface="Poppins"/>
                <a:cs typeface="Poppins"/>
                <a:sym typeface="Poppins"/>
              </a:rPr>
              <a:t>;</a:t>
            </a:r>
          </a:p>
          <a:p>
            <a:pPr marL="253365" lvl="1" indent="-126682" algn="l">
              <a:lnSpc>
                <a:spcPts val="2520"/>
              </a:lnSpc>
              <a:buFont typeface="Arial"/>
              <a:buChar char="•"/>
            </a:pPr>
            <a:r>
              <a:rPr lang="pt-BR" sz="2100" b="1" dirty="0">
                <a:solidFill>
                  <a:srgbClr val="094B92"/>
                </a:solidFill>
                <a:latin typeface="Poppins Bold"/>
                <a:ea typeface="Poppins Bold"/>
                <a:cs typeface="Poppins Bold"/>
                <a:sym typeface="Poppins Bold"/>
              </a:rPr>
              <a:t> não aparecem ruídos graves de comunicação interna</a:t>
            </a:r>
            <a:r>
              <a:rPr lang="pt-BR" sz="2100" dirty="0">
                <a:solidFill>
                  <a:srgbClr val="094B92"/>
                </a:solidFill>
                <a:latin typeface="Poppins"/>
                <a:ea typeface="Poppins"/>
                <a:cs typeface="Poppins"/>
                <a:sym typeface="Poppins"/>
              </a:rPr>
              <a:t>;</a:t>
            </a:r>
          </a:p>
          <a:p>
            <a:pPr marL="253365" lvl="1" indent="-126682" algn="l">
              <a:lnSpc>
                <a:spcPts val="2520"/>
              </a:lnSpc>
              <a:buFont typeface="Arial"/>
              <a:buChar char="•"/>
            </a:pPr>
            <a:r>
              <a:rPr lang="pt-BR" sz="2100" b="1" dirty="0">
                <a:solidFill>
                  <a:srgbClr val="094B92"/>
                </a:solidFill>
                <a:latin typeface="Poppins Bold"/>
                <a:ea typeface="Poppins Bold"/>
                <a:cs typeface="Poppins Bold"/>
                <a:sym typeface="Poppins Bold"/>
              </a:rPr>
              <a:t> não há sensação de desinformação estrutural</a:t>
            </a:r>
            <a:r>
              <a:rPr lang="pt-BR" sz="2100" dirty="0">
                <a:solidFill>
                  <a:srgbClr val="094B92"/>
                </a:solidFill>
                <a:latin typeface="Poppins"/>
                <a:ea typeface="Poppins"/>
                <a:cs typeface="Poppins"/>
                <a:sym typeface="Poppins"/>
              </a:rPr>
              <a:t>.</a:t>
            </a:r>
          </a:p>
        </p:txBody>
      </p:sp>
      <p:sp>
        <p:nvSpPr>
          <p:cNvPr id="3" name="TextBox 3"/>
          <p:cNvSpPr txBox="1"/>
          <p:nvPr/>
        </p:nvSpPr>
        <p:spPr>
          <a:xfrm>
            <a:off x="6577213" y="3319844"/>
            <a:ext cx="10682087" cy="2847975"/>
          </a:xfrm>
          <a:prstGeom prst="rect">
            <a:avLst/>
          </a:prstGeom>
        </p:spPr>
        <p:txBody>
          <a:bodyPr lIns="0" tIns="0" rIns="0" bIns="0" rtlCol="0" anchor="t">
            <a:spAutoFit/>
          </a:bodyPr>
          <a:lstStyle/>
          <a:p>
            <a:pPr algn="l">
              <a:lnSpc>
                <a:spcPts val="2520"/>
              </a:lnSpc>
            </a:pPr>
            <a:r>
              <a:rPr lang="pt-BR" sz="2100" b="1" dirty="0">
                <a:solidFill>
                  <a:srgbClr val="094B92"/>
                </a:solidFill>
                <a:latin typeface="Poppins Bold"/>
                <a:ea typeface="Poppins Bold"/>
                <a:cs typeface="Poppins Bold"/>
                <a:sym typeface="Poppins Bold"/>
              </a:rPr>
              <a:t>A comunicação interna entre áreas e equipes tem se mostrado efetiva</a:t>
            </a:r>
            <a:r>
              <a:rPr lang="pt-BR" sz="2100" dirty="0">
                <a:solidFill>
                  <a:srgbClr val="094B92"/>
                </a:solidFill>
                <a:latin typeface="Poppins"/>
                <a:ea typeface="Poppins"/>
                <a:cs typeface="Poppins"/>
                <a:sym typeface="Poppins"/>
              </a:rPr>
              <a:t>. </a:t>
            </a:r>
          </a:p>
          <a:p>
            <a:pPr algn="l">
              <a:lnSpc>
                <a:spcPts val="2520"/>
              </a:lnSpc>
            </a:pPr>
            <a:endParaRPr lang="pt-BR" sz="2100" dirty="0">
              <a:solidFill>
                <a:srgbClr val="094B92"/>
              </a:solidFill>
              <a:latin typeface="Poppins"/>
              <a:ea typeface="Poppins"/>
              <a:cs typeface="Poppins"/>
              <a:sym typeface="Poppins"/>
            </a:endParaRPr>
          </a:p>
          <a:p>
            <a:pPr marL="453390" lvl="1" indent="-226695" algn="l">
              <a:lnSpc>
                <a:spcPts val="2520"/>
              </a:lnSpc>
              <a:buFont typeface="Arial"/>
              <a:buChar char="•"/>
            </a:pPr>
            <a:r>
              <a:rPr lang="pt-BR" sz="2100" dirty="0">
                <a:solidFill>
                  <a:srgbClr val="094B92"/>
                </a:solidFill>
                <a:latin typeface="Poppins"/>
                <a:ea typeface="Poppins"/>
                <a:cs typeface="Poppins"/>
                <a:sym typeface="Poppins"/>
              </a:rPr>
              <a:t>São citados como facilitadores os grupos de WhatsApp, a abertura ao diálogo com as lideranças, a realização de reuniões periódicas e uma mudança percebida na postura da diretoria, hoje vista como mais acessível e próxima das equipes. </a:t>
            </a:r>
          </a:p>
          <a:p>
            <a:pPr algn="l">
              <a:lnSpc>
                <a:spcPts val="2520"/>
              </a:lnSpc>
            </a:pPr>
            <a:endParaRPr lang="pt-BR" sz="2100" dirty="0">
              <a:solidFill>
                <a:srgbClr val="094B92"/>
              </a:solidFill>
              <a:latin typeface="Poppins"/>
              <a:ea typeface="Poppins"/>
              <a:cs typeface="Poppins"/>
              <a:sym typeface="Poppins"/>
            </a:endParaRPr>
          </a:p>
          <a:p>
            <a:pPr marL="453390" lvl="1" indent="-226695" algn="l">
              <a:lnSpc>
                <a:spcPts val="2520"/>
              </a:lnSpc>
              <a:buFont typeface="Arial"/>
              <a:buChar char="•"/>
            </a:pPr>
            <a:r>
              <a:rPr lang="pt-BR" sz="2100" dirty="0">
                <a:solidFill>
                  <a:srgbClr val="094B92"/>
                </a:solidFill>
                <a:latin typeface="Poppins"/>
                <a:ea typeface="Poppins"/>
                <a:cs typeface="Poppins"/>
                <a:sym typeface="Poppins"/>
              </a:rPr>
              <a:t>Não surgem, nos relatos, queixas relacionadas a falhas de comunicação ou conflitos entre áreas.</a:t>
            </a:r>
          </a:p>
        </p:txBody>
      </p:sp>
      <p:grpSp>
        <p:nvGrpSpPr>
          <p:cNvPr id="4" name="Group 4"/>
          <p:cNvGrpSpPr/>
          <p:nvPr/>
        </p:nvGrpSpPr>
        <p:grpSpPr>
          <a:xfrm rot="5400000">
            <a:off x="9590371" y="1756707"/>
            <a:ext cx="2955703" cy="12605819"/>
            <a:chOff x="0" y="0"/>
            <a:chExt cx="698338" cy="2978353"/>
          </a:xfrm>
        </p:grpSpPr>
        <p:sp>
          <p:nvSpPr>
            <p:cNvPr id="5" name="Freeform 5"/>
            <p:cNvSpPr/>
            <p:nvPr/>
          </p:nvSpPr>
          <p:spPr>
            <a:xfrm>
              <a:off x="0" y="0"/>
              <a:ext cx="698338" cy="2978353"/>
            </a:xfrm>
            <a:custGeom>
              <a:avLst/>
              <a:gdLst/>
              <a:ahLst/>
              <a:cxnLst/>
              <a:rect l="l" t="t" r="r" b="b"/>
              <a:pathLst>
                <a:path w="698338" h="2978353">
                  <a:moveTo>
                    <a:pt x="51159" y="0"/>
                  </a:moveTo>
                  <a:lnTo>
                    <a:pt x="647180" y="0"/>
                  </a:lnTo>
                  <a:cubicBezTo>
                    <a:pt x="675434" y="0"/>
                    <a:pt x="698338" y="22904"/>
                    <a:pt x="698338" y="51159"/>
                  </a:cubicBezTo>
                  <a:lnTo>
                    <a:pt x="698338" y="2927194"/>
                  </a:lnTo>
                  <a:cubicBezTo>
                    <a:pt x="698338" y="2955448"/>
                    <a:pt x="675434" y="2978353"/>
                    <a:pt x="647180" y="2978353"/>
                  </a:cubicBezTo>
                  <a:lnTo>
                    <a:pt x="51159" y="2978353"/>
                  </a:lnTo>
                  <a:cubicBezTo>
                    <a:pt x="37590" y="2978353"/>
                    <a:pt x="24578" y="2972963"/>
                    <a:pt x="14984" y="2963369"/>
                  </a:cubicBezTo>
                  <a:cubicBezTo>
                    <a:pt x="5390" y="2953775"/>
                    <a:pt x="0" y="2940762"/>
                    <a:pt x="0" y="2927194"/>
                  </a:cubicBezTo>
                  <a:lnTo>
                    <a:pt x="0" y="51159"/>
                  </a:lnTo>
                  <a:cubicBezTo>
                    <a:pt x="0" y="22904"/>
                    <a:pt x="22904" y="0"/>
                    <a:pt x="51159" y="0"/>
                  </a:cubicBezTo>
                  <a:close/>
                </a:path>
              </a:pathLst>
            </a:custGeom>
            <a:solidFill>
              <a:srgbClr val="56AA88"/>
            </a:solidFill>
          </p:spPr>
          <p:txBody>
            <a:bodyPr/>
            <a:lstStyle/>
            <a:p>
              <a:endParaRPr lang="pt-BR" dirty="0"/>
            </a:p>
          </p:txBody>
        </p:sp>
        <p:sp>
          <p:nvSpPr>
            <p:cNvPr id="6" name="TextBox 6"/>
            <p:cNvSpPr txBox="1"/>
            <p:nvPr/>
          </p:nvSpPr>
          <p:spPr>
            <a:xfrm>
              <a:off x="0" y="95250"/>
              <a:ext cx="698338" cy="2883103"/>
            </a:xfrm>
            <a:prstGeom prst="rect">
              <a:avLst/>
            </a:prstGeom>
          </p:spPr>
          <p:txBody>
            <a:bodyPr lIns="50800" tIns="50800" rIns="50800" bIns="50800" rtlCol="0" anchor="ctr"/>
            <a:lstStyle/>
            <a:p>
              <a:pPr algn="ctr">
                <a:lnSpc>
                  <a:spcPts val="901"/>
                </a:lnSpc>
              </a:pPr>
              <a:endParaRPr lang="pt-BR" dirty="0"/>
            </a:p>
          </p:txBody>
        </p:sp>
      </p:grpSp>
      <p:sp>
        <p:nvSpPr>
          <p:cNvPr id="7" name="TextBox 7"/>
          <p:cNvSpPr txBox="1"/>
          <p:nvPr/>
        </p:nvSpPr>
        <p:spPr>
          <a:xfrm>
            <a:off x="6577213" y="6940429"/>
            <a:ext cx="10682087" cy="2219325"/>
          </a:xfrm>
          <a:prstGeom prst="rect">
            <a:avLst/>
          </a:prstGeom>
        </p:spPr>
        <p:txBody>
          <a:bodyPr lIns="0" tIns="0" rIns="0" bIns="0" rtlCol="0" anchor="t">
            <a:spAutoFit/>
          </a:bodyPr>
          <a:lstStyle/>
          <a:p>
            <a:pPr algn="l">
              <a:lnSpc>
                <a:spcPts val="2520"/>
              </a:lnSpc>
            </a:pPr>
            <a:r>
              <a:rPr lang="pt-BR" sz="2100" dirty="0">
                <a:solidFill>
                  <a:srgbClr val="FFFFFF"/>
                </a:solidFill>
                <a:latin typeface="Poppins"/>
                <a:ea typeface="Poppins"/>
                <a:cs typeface="Poppins"/>
                <a:sym typeface="Poppins"/>
              </a:rPr>
              <a:t>Ainda assim, mesmo diante desse alinhamento informacional, observa-se espaço para tornar a comunicação mais fluida e integrada. Programações, rotinas e conteúdos institucionais — especialmente aqueles ligados à área cultural — tendem a ter menor visibilidade no cotidiano dos colaboradores, o que aponta menos para um problema de comunicação e mais para uma oportunidade de ampliar a circulação, o compartilhamento e a apropriação dessas iniciativas entre as áreas.</a:t>
            </a:r>
          </a:p>
        </p:txBody>
      </p:sp>
      <p:sp>
        <p:nvSpPr>
          <p:cNvPr id="8" name="Freeform 8" descr="Por que é importante manter os princípios da comunicação no trabalho  digital?"/>
          <p:cNvSpPr/>
          <p:nvPr/>
        </p:nvSpPr>
        <p:spPr>
          <a:xfrm>
            <a:off x="-2308954" y="-206615"/>
            <a:ext cx="8602189" cy="10700230"/>
          </a:xfrm>
          <a:custGeom>
            <a:avLst/>
            <a:gdLst/>
            <a:ahLst/>
            <a:cxnLst/>
            <a:rect l="l" t="t" r="r" b="b"/>
            <a:pathLst>
              <a:path w="8602189" h="10700230">
                <a:moveTo>
                  <a:pt x="0" y="0"/>
                </a:moveTo>
                <a:lnTo>
                  <a:pt x="8602188" y="0"/>
                </a:lnTo>
                <a:lnTo>
                  <a:pt x="8602188" y="10700230"/>
                </a:lnTo>
                <a:lnTo>
                  <a:pt x="0" y="10700230"/>
                </a:lnTo>
                <a:lnTo>
                  <a:pt x="0" y="0"/>
                </a:lnTo>
                <a:close/>
              </a:path>
            </a:pathLst>
          </a:custGeom>
          <a:blipFill>
            <a:blip r:embed="rId2"/>
            <a:stretch>
              <a:fillRect l="-50076" r="-76622"/>
            </a:stretch>
          </a:blipFill>
        </p:spPr>
        <p:txBody>
          <a:bodyPr/>
          <a:lstStyle/>
          <a:p>
            <a:endParaRPr lang="pt-BR" dirty="0"/>
          </a:p>
        </p:txBody>
      </p:sp>
      <p:sp>
        <p:nvSpPr>
          <p:cNvPr id="9" name="Freeform 9"/>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10" name="Freeform 10"/>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4"/>
            <a:stretch>
              <a:fillRect t="-10303"/>
            </a:stretch>
          </a:blipFill>
        </p:spPr>
        <p:txBody>
          <a:bodyPr/>
          <a:lstStyle/>
          <a:p>
            <a:endParaRPr lang="pt-BR" dirty="0"/>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61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4636623" y="2529221"/>
            <a:ext cx="9014754" cy="5228557"/>
          </a:xfrm>
          <a:custGeom>
            <a:avLst/>
            <a:gdLst/>
            <a:ahLst/>
            <a:cxnLst/>
            <a:rect l="l" t="t" r="r" b="b"/>
            <a:pathLst>
              <a:path w="9014754" h="5228557">
                <a:moveTo>
                  <a:pt x="0" y="0"/>
                </a:moveTo>
                <a:lnTo>
                  <a:pt x="9014754" y="0"/>
                </a:lnTo>
                <a:lnTo>
                  <a:pt x="9014754" y="5228558"/>
                </a:lnTo>
                <a:lnTo>
                  <a:pt x="0" y="52285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4844235" y="2894775"/>
            <a:ext cx="8599530" cy="4402201"/>
          </a:xfrm>
          <a:prstGeom prst="rect">
            <a:avLst/>
          </a:prstGeom>
        </p:spPr>
        <p:txBody>
          <a:bodyPr lIns="0" tIns="0" rIns="0" bIns="0" rtlCol="0" anchor="t">
            <a:spAutoFit/>
          </a:bodyPr>
          <a:lstStyle/>
          <a:p>
            <a:pPr algn="l">
              <a:lnSpc>
                <a:spcPts val="4389"/>
              </a:lnSpc>
            </a:pPr>
            <a:r>
              <a:rPr lang="pt-BR" sz="3135" i="1" spc="12" dirty="0">
                <a:solidFill>
                  <a:srgbClr val="45056E"/>
                </a:solidFill>
                <a:latin typeface="Poppins Italics"/>
                <a:ea typeface="Poppins Italics"/>
                <a:cs typeface="Poppins Italics"/>
                <a:sym typeface="Poppins Italics"/>
              </a:rPr>
              <a:t>“É bem clara no caso. (…) O grupo tem um grupo da quinhentos e quatro sul de todos, administração, tudo ali. (…) Mas é sempre bem claro. (…) Isso no WhatsApp. Pelo e-mail corporativo, eles deixam tudo. (…) E no caso, reuniões que a gente tem.”</a:t>
            </a:r>
          </a:p>
          <a:p>
            <a:pPr algn="l">
              <a:lnSpc>
                <a:spcPts val="4389"/>
              </a:lnSpc>
            </a:pPr>
            <a:endParaRPr lang="pt-BR" sz="3135" i="1" spc="12" dirty="0">
              <a:solidFill>
                <a:srgbClr val="45056E"/>
              </a:solidFill>
              <a:latin typeface="Poppins Italics"/>
              <a:ea typeface="Poppins Italics"/>
              <a:cs typeface="Poppins Italics"/>
              <a:sym typeface="Poppins Italics"/>
            </a:endParaRPr>
          </a:p>
          <a:p>
            <a:pPr algn="l">
              <a:lnSpc>
                <a:spcPts val="4389"/>
              </a:lnSpc>
            </a:pPr>
            <a:r>
              <a:rPr lang="pt-BR" sz="3135" b="1" i="1" spc="12" dirty="0">
                <a:solidFill>
                  <a:srgbClr val="45056E"/>
                </a:solidFill>
                <a:latin typeface="Poppins Bold Italics"/>
                <a:ea typeface="Poppins Bold Italics"/>
                <a:cs typeface="Poppins Bold Italics"/>
                <a:sym typeface="Poppins Bold Italics"/>
              </a:rPr>
              <a:t>(colaborador – saúde)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62</a:t>
            </a:r>
          </a:p>
        </p:txBody>
      </p:sp>
      <p:sp>
        <p:nvSpPr>
          <p:cNvPr id="6" name="TextBox 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flipH="1">
            <a:off x="4429011" y="2529221"/>
            <a:ext cx="9014754" cy="5228557"/>
          </a:xfrm>
          <a:custGeom>
            <a:avLst/>
            <a:gdLst/>
            <a:ahLst/>
            <a:cxnLst/>
            <a:rect l="l" t="t" r="r" b="b"/>
            <a:pathLst>
              <a:path w="9014754" h="5228557">
                <a:moveTo>
                  <a:pt x="9014754" y="0"/>
                </a:moveTo>
                <a:lnTo>
                  <a:pt x="0" y="0"/>
                </a:lnTo>
                <a:lnTo>
                  <a:pt x="0" y="5228558"/>
                </a:lnTo>
                <a:lnTo>
                  <a:pt x="9014754" y="5228558"/>
                </a:lnTo>
                <a:lnTo>
                  <a:pt x="901475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4844235" y="2894775"/>
            <a:ext cx="8599530" cy="4402201"/>
          </a:xfrm>
          <a:prstGeom prst="rect">
            <a:avLst/>
          </a:prstGeom>
        </p:spPr>
        <p:txBody>
          <a:bodyPr lIns="0" tIns="0" rIns="0" bIns="0" rtlCol="0" anchor="t">
            <a:spAutoFit/>
          </a:bodyPr>
          <a:lstStyle/>
          <a:p>
            <a:pPr algn="l">
              <a:lnSpc>
                <a:spcPts val="4389"/>
              </a:lnSpc>
            </a:pPr>
            <a:r>
              <a:rPr lang="pt-BR" sz="3135" i="1" spc="12" dirty="0">
                <a:solidFill>
                  <a:srgbClr val="45056E"/>
                </a:solidFill>
                <a:latin typeface="Poppins Italics"/>
                <a:ea typeface="Poppins Italics"/>
                <a:cs typeface="Poppins Italics"/>
                <a:sym typeface="Poppins Italics"/>
              </a:rPr>
              <a:t>“Sim, as informações são claras e, para ser acessadas hoje, a gente já melhorou bastante nesse sentido. A gente tem uma gestão que tem valorizado muito isso (…) Grupo de Whatsapp, sala de reuniões online…”</a:t>
            </a:r>
          </a:p>
          <a:p>
            <a:pPr algn="l">
              <a:lnSpc>
                <a:spcPts val="4389"/>
              </a:lnSpc>
            </a:pPr>
            <a:endParaRPr lang="pt-BR" sz="3135" i="1" spc="12" dirty="0">
              <a:solidFill>
                <a:srgbClr val="45056E"/>
              </a:solidFill>
              <a:latin typeface="Poppins Italics"/>
              <a:ea typeface="Poppins Italics"/>
              <a:cs typeface="Poppins Italics"/>
              <a:sym typeface="Poppins Italics"/>
            </a:endParaRPr>
          </a:p>
          <a:p>
            <a:pPr algn="l">
              <a:lnSpc>
                <a:spcPts val="4389"/>
              </a:lnSpc>
            </a:pPr>
            <a:r>
              <a:rPr lang="pt-BR" sz="3135" b="1" i="1" spc="12" dirty="0">
                <a:solidFill>
                  <a:srgbClr val="45056E"/>
                </a:solidFill>
                <a:latin typeface="Poppins Bold Italics"/>
                <a:ea typeface="Poppins Bold Italics"/>
                <a:cs typeface="Poppins Bold Italics"/>
                <a:sym typeface="Poppins Bold Italics"/>
              </a:rPr>
              <a:t>(Colaborador esporte)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63</a:t>
            </a:r>
          </a:p>
        </p:txBody>
      </p:sp>
      <p:sp>
        <p:nvSpPr>
          <p:cNvPr id="6" name="TextBox 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234836" y="-445124"/>
            <a:ext cx="13916578" cy="10804325"/>
          </a:xfrm>
          <a:custGeom>
            <a:avLst/>
            <a:gdLst/>
            <a:ahLst/>
            <a:cxnLst/>
            <a:rect l="l" t="t" r="r" b="b"/>
            <a:pathLst>
              <a:path w="13916578" h="10804325">
                <a:moveTo>
                  <a:pt x="13916578" y="0"/>
                </a:moveTo>
                <a:lnTo>
                  <a:pt x="0" y="0"/>
                </a:lnTo>
                <a:lnTo>
                  <a:pt x="0" y="10804325"/>
                </a:lnTo>
                <a:lnTo>
                  <a:pt x="13916578" y="10804325"/>
                </a:lnTo>
                <a:lnTo>
                  <a:pt x="13916578"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
          <p:cNvSpPr/>
          <p:nvPr/>
        </p:nvSpPr>
        <p:spPr>
          <a:xfrm>
            <a:off x="5099539" y="2797713"/>
            <a:ext cx="8088922" cy="4691575"/>
          </a:xfrm>
          <a:custGeom>
            <a:avLst/>
            <a:gdLst/>
            <a:ahLst/>
            <a:cxnLst/>
            <a:rect l="l" t="t" r="r" b="b"/>
            <a:pathLst>
              <a:path w="8088922" h="4691575">
                <a:moveTo>
                  <a:pt x="0" y="0"/>
                </a:moveTo>
                <a:lnTo>
                  <a:pt x="8088922" y="0"/>
                </a:lnTo>
                <a:lnTo>
                  <a:pt x="8088922" y="4691574"/>
                </a:lnTo>
                <a:lnTo>
                  <a:pt x="0" y="4691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4" name="TextBox 4"/>
          <p:cNvSpPr txBox="1"/>
          <p:nvPr/>
        </p:nvSpPr>
        <p:spPr>
          <a:xfrm>
            <a:off x="5307151" y="3163266"/>
            <a:ext cx="7747538" cy="3853878"/>
          </a:xfrm>
          <a:prstGeom prst="rect">
            <a:avLst/>
          </a:prstGeom>
        </p:spPr>
        <p:txBody>
          <a:bodyPr lIns="0" tIns="0" rIns="0" bIns="0" rtlCol="0" anchor="t">
            <a:spAutoFit/>
          </a:bodyPr>
          <a:lstStyle/>
          <a:p>
            <a:pPr algn="l">
              <a:lnSpc>
                <a:spcPts val="4389"/>
              </a:lnSpc>
            </a:pPr>
            <a:r>
              <a:rPr lang="pt-BR" sz="3135" i="1" spc="12" dirty="0">
                <a:solidFill>
                  <a:srgbClr val="45056E"/>
                </a:solidFill>
                <a:latin typeface="Poppins Italics"/>
                <a:ea typeface="Poppins Italics"/>
                <a:cs typeface="Poppins Italics"/>
                <a:sym typeface="Poppins Italics"/>
              </a:rPr>
              <a:t>“Hoje nós estamos em reuniões. Tem o nosso coordenador, tem o gerente, tem todas as áreas que estão ali reunidas. (…) Dos dois anos melhorou muito esse alinhamento.”</a:t>
            </a:r>
          </a:p>
          <a:p>
            <a:pPr algn="l">
              <a:lnSpc>
                <a:spcPts val="4389"/>
              </a:lnSpc>
            </a:pPr>
            <a:endParaRPr lang="pt-BR" sz="3135" i="1" spc="12" dirty="0">
              <a:solidFill>
                <a:srgbClr val="45056E"/>
              </a:solidFill>
              <a:latin typeface="Poppins Italics"/>
              <a:ea typeface="Poppins Italics"/>
              <a:cs typeface="Poppins Italics"/>
              <a:sym typeface="Poppins Italics"/>
            </a:endParaRPr>
          </a:p>
          <a:p>
            <a:pPr algn="l">
              <a:lnSpc>
                <a:spcPts val="4389"/>
              </a:lnSpc>
            </a:pPr>
            <a:r>
              <a:rPr lang="pt-BR" sz="3135" b="1" i="1" spc="12" dirty="0">
                <a:solidFill>
                  <a:srgbClr val="45056E"/>
                </a:solidFill>
                <a:latin typeface="Poppins Bold Italics"/>
                <a:ea typeface="Poppins Bold Italics"/>
                <a:cs typeface="Poppins Bold Italics"/>
                <a:sym typeface="Poppins Bold Italics"/>
              </a:rPr>
              <a:t>(colaborador – saúde)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45056E"/>
                </a:solidFill>
                <a:latin typeface="Open Sans"/>
                <a:ea typeface="Open Sans"/>
                <a:cs typeface="Open Sans"/>
                <a:sym typeface="Open Sans"/>
              </a:rPr>
              <a:t>64</a:t>
            </a:r>
          </a:p>
        </p:txBody>
      </p:sp>
      <p:sp>
        <p:nvSpPr>
          <p:cNvPr id="6" name="TextBox 6"/>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3.5</a:t>
            </a:r>
          </a:p>
        </p:txBody>
      </p:sp>
      <p:sp>
        <p:nvSpPr>
          <p:cNvPr id="3" name="TextBox 3"/>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SOBRE A COMUNICAÇÃO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44083" y="2611852"/>
            <a:ext cx="2319033" cy="4614771"/>
            <a:chOff x="0" y="0"/>
            <a:chExt cx="547913" cy="1090323"/>
          </a:xfrm>
        </p:grpSpPr>
        <p:sp>
          <p:nvSpPr>
            <p:cNvPr id="3" name="Freeform 3"/>
            <p:cNvSpPr/>
            <p:nvPr/>
          </p:nvSpPr>
          <p:spPr>
            <a:xfrm>
              <a:off x="0" y="0"/>
              <a:ext cx="547913" cy="1090323"/>
            </a:xfrm>
            <a:custGeom>
              <a:avLst/>
              <a:gdLst/>
              <a:ahLst/>
              <a:cxnLst/>
              <a:rect l="l" t="t" r="r" b="b"/>
              <a:pathLst>
                <a:path w="547913" h="1090323">
                  <a:moveTo>
                    <a:pt x="65204" y="0"/>
                  </a:moveTo>
                  <a:lnTo>
                    <a:pt x="482710" y="0"/>
                  </a:lnTo>
                  <a:cubicBezTo>
                    <a:pt x="500003" y="0"/>
                    <a:pt x="516588" y="6870"/>
                    <a:pt x="528816" y="19098"/>
                  </a:cubicBezTo>
                  <a:cubicBezTo>
                    <a:pt x="541044" y="31326"/>
                    <a:pt x="547913" y="47911"/>
                    <a:pt x="547913" y="65204"/>
                  </a:cubicBezTo>
                  <a:lnTo>
                    <a:pt x="547913" y="1025119"/>
                  </a:lnTo>
                  <a:cubicBezTo>
                    <a:pt x="547913" y="1042413"/>
                    <a:pt x="541044" y="1058997"/>
                    <a:pt x="528816" y="1071225"/>
                  </a:cubicBezTo>
                  <a:cubicBezTo>
                    <a:pt x="516588" y="1083453"/>
                    <a:pt x="500003" y="1090323"/>
                    <a:pt x="482710" y="1090323"/>
                  </a:cubicBezTo>
                  <a:lnTo>
                    <a:pt x="65204" y="1090323"/>
                  </a:lnTo>
                  <a:cubicBezTo>
                    <a:pt x="47911" y="1090323"/>
                    <a:pt x="31326" y="1083453"/>
                    <a:pt x="19098" y="1071225"/>
                  </a:cubicBezTo>
                  <a:cubicBezTo>
                    <a:pt x="6870" y="1058997"/>
                    <a:pt x="0" y="1042413"/>
                    <a:pt x="0" y="1025119"/>
                  </a:cubicBezTo>
                  <a:lnTo>
                    <a:pt x="0" y="65204"/>
                  </a:lnTo>
                  <a:cubicBezTo>
                    <a:pt x="0" y="47911"/>
                    <a:pt x="6870" y="31326"/>
                    <a:pt x="19098" y="19098"/>
                  </a:cubicBezTo>
                  <a:cubicBezTo>
                    <a:pt x="31326" y="6870"/>
                    <a:pt x="47911" y="0"/>
                    <a:pt x="65204" y="0"/>
                  </a:cubicBezTo>
                  <a:close/>
                </a:path>
              </a:pathLst>
            </a:custGeom>
            <a:solidFill>
              <a:srgbClr val="7BB7C2"/>
            </a:solidFill>
          </p:spPr>
          <p:txBody>
            <a:bodyPr/>
            <a:lstStyle/>
            <a:p>
              <a:endParaRPr lang="pt-BR" dirty="0"/>
            </a:p>
          </p:txBody>
        </p:sp>
        <p:sp>
          <p:nvSpPr>
            <p:cNvPr id="4" name="TextBox 4"/>
            <p:cNvSpPr txBox="1"/>
            <p:nvPr/>
          </p:nvSpPr>
          <p:spPr>
            <a:xfrm>
              <a:off x="0" y="95250"/>
              <a:ext cx="547913" cy="995073"/>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4494466" y="3672226"/>
            <a:ext cx="231105" cy="1576889"/>
            <a:chOff x="0" y="0"/>
            <a:chExt cx="54603" cy="372569"/>
          </a:xfrm>
        </p:grpSpPr>
        <p:sp>
          <p:nvSpPr>
            <p:cNvPr id="6" name="Freeform 6"/>
            <p:cNvSpPr/>
            <p:nvPr/>
          </p:nvSpPr>
          <p:spPr>
            <a:xfrm>
              <a:off x="0" y="0"/>
              <a:ext cx="54603" cy="372569"/>
            </a:xfrm>
            <a:custGeom>
              <a:avLst/>
              <a:gdLst/>
              <a:ahLst/>
              <a:cxnLst/>
              <a:rect l="l" t="t" r="r" b="b"/>
              <a:pathLst>
                <a:path w="54603" h="372569">
                  <a:moveTo>
                    <a:pt x="27301" y="0"/>
                  </a:moveTo>
                  <a:lnTo>
                    <a:pt x="27301" y="0"/>
                  </a:lnTo>
                  <a:cubicBezTo>
                    <a:pt x="34542" y="0"/>
                    <a:pt x="41486" y="2876"/>
                    <a:pt x="46606" y="7996"/>
                  </a:cubicBezTo>
                  <a:cubicBezTo>
                    <a:pt x="51726" y="13116"/>
                    <a:pt x="54603" y="20061"/>
                    <a:pt x="54603" y="27301"/>
                  </a:cubicBezTo>
                  <a:lnTo>
                    <a:pt x="54603" y="345267"/>
                  </a:lnTo>
                  <a:cubicBezTo>
                    <a:pt x="54603" y="352508"/>
                    <a:pt x="51726" y="359452"/>
                    <a:pt x="46606" y="364572"/>
                  </a:cubicBezTo>
                  <a:cubicBezTo>
                    <a:pt x="41486" y="369692"/>
                    <a:pt x="34542" y="372569"/>
                    <a:pt x="27301" y="372569"/>
                  </a:cubicBezTo>
                  <a:lnTo>
                    <a:pt x="27301" y="372569"/>
                  </a:lnTo>
                  <a:cubicBezTo>
                    <a:pt x="20061" y="372569"/>
                    <a:pt x="13116" y="369692"/>
                    <a:pt x="7996" y="364572"/>
                  </a:cubicBezTo>
                  <a:cubicBezTo>
                    <a:pt x="2876" y="359452"/>
                    <a:pt x="0" y="352508"/>
                    <a:pt x="0" y="345267"/>
                  </a:cubicBezTo>
                  <a:lnTo>
                    <a:pt x="0" y="27301"/>
                  </a:lnTo>
                  <a:cubicBezTo>
                    <a:pt x="0" y="20061"/>
                    <a:pt x="2876" y="13116"/>
                    <a:pt x="7996" y="7996"/>
                  </a:cubicBezTo>
                  <a:cubicBezTo>
                    <a:pt x="13116" y="2876"/>
                    <a:pt x="20061" y="0"/>
                    <a:pt x="27301" y="0"/>
                  </a:cubicBezTo>
                  <a:close/>
                </a:path>
              </a:pathLst>
            </a:custGeom>
            <a:solidFill>
              <a:srgbClr val="7BB7C2"/>
            </a:solidFill>
          </p:spPr>
          <p:txBody>
            <a:bodyPr/>
            <a:lstStyle/>
            <a:p>
              <a:endParaRPr lang="pt-BR" dirty="0"/>
            </a:p>
          </p:txBody>
        </p:sp>
        <p:sp>
          <p:nvSpPr>
            <p:cNvPr id="7" name="TextBox 7"/>
            <p:cNvSpPr txBox="1"/>
            <p:nvPr/>
          </p:nvSpPr>
          <p:spPr>
            <a:xfrm>
              <a:off x="0" y="95250"/>
              <a:ext cx="54603" cy="277319"/>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4494466" y="4121268"/>
            <a:ext cx="231105" cy="1576889"/>
            <a:chOff x="0" y="0"/>
            <a:chExt cx="54603" cy="372569"/>
          </a:xfrm>
        </p:grpSpPr>
        <p:sp>
          <p:nvSpPr>
            <p:cNvPr id="9" name="Freeform 9"/>
            <p:cNvSpPr/>
            <p:nvPr/>
          </p:nvSpPr>
          <p:spPr>
            <a:xfrm>
              <a:off x="0" y="0"/>
              <a:ext cx="54603" cy="372569"/>
            </a:xfrm>
            <a:custGeom>
              <a:avLst/>
              <a:gdLst/>
              <a:ahLst/>
              <a:cxnLst/>
              <a:rect l="l" t="t" r="r" b="b"/>
              <a:pathLst>
                <a:path w="54603" h="372569">
                  <a:moveTo>
                    <a:pt x="27301" y="0"/>
                  </a:moveTo>
                  <a:lnTo>
                    <a:pt x="27301" y="0"/>
                  </a:lnTo>
                  <a:cubicBezTo>
                    <a:pt x="34542" y="0"/>
                    <a:pt x="41486" y="2876"/>
                    <a:pt x="46606" y="7996"/>
                  </a:cubicBezTo>
                  <a:cubicBezTo>
                    <a:pt x="51726" y="13116"/>
                    <a:pt x="54603" y="20061"/>
                    <a:pt x="54603" y="27301"/>
                  </a:cubicBezTo>
                  <a:lnTo>
                    <a:pt x="54603" y="345267"/>
                  </a:lnTo>
                  <a:cubicBezTo>
                    <a:pt x="54603" y="352508"/>
                    <a:pt x="51726" y="359452"/>
                    <a:pt x="46606" y="364572"/>
                  </a:cubicBezTo>
                  <a:cubicBezTo>
                    <a:pt x="41486" y="369692"/>
                    <a:pt x="34542" y="372569"/>
                    <a:pt x="27301" y="372569"/>
                  </a:cubicBezTo>
                  <a:lnTo>
                    <a:pt x="27301" y="372569"/>
                  </a:lnTo>
                  <a:cubicBezTo>
                    <a:pt x="20061" y="372569"/>
                    <a:pt x="13116" y="369692"/>
                    <a:pt x="7996" y="364572"/>
                  </a:cubicBezTo>
                  <a:cubicBezTo>
                    <a:pt x="2876" y="359452"/>
                    <a:pt x="0" y="352508"/>
                    <a:pt x="0" y="345267"/>
                  </a:cubicBezTo>
                  <a:lnTo>
                    <a:pt x="0" y="27301"/>
                  </a:lnTo>
                  <a:cubicBezTo>
                    <a:pt x="0" y="20061"/>
                    <a:pt x="2876" y="13116"/>
                    <a:pt x="7996" y="7996"/>
                  </a:cubicBezTo>
                  <a:cubicBezTo>
                    <a:pt x="13116" y="2876"/>
                    <a:pt x="20061" y="0"/>
                    <a:pt x="27301" y="0"/>
                  </a:cubicBezTo>
                  <a:close/>
                </a:path>
              </a:pathLst>
            </a:custGeom>
            <a:solidFill>
              <a:srgbClr val="7BB7C2"/>
            </a:solidFill>
          </p:spPr>
          <p:txBody>
            <a:bodyPr/>
            <a:lstStyle/>
            <a:p>
              <a:endParaRPr lang="pt-BR" dirty="0"/>
            </a:p>
          </p:txBody>
        </p:sp>
        <p:sp>
          <p:nvSpPr>
            <p:cNvPr id="10" name="TextBox 10"/>
            <p:cNvSpPr txBox="1"/>
            <p:nvPr/>
          </p:nvSpPr>
          <p:spPr>
            <a:xfrm>
              <a:off x="0" y="95250"/>
              <a:ext cx="54603" cy="277319"/>
            </a:xfrm>
            <a:prstGeom prst="rect">
              <a:avLst/>
            </a:prstGeom>
          </p:spPr>
          <p:txBody>
            <a:bodyPr lIns="50800" tIns="50800" rIns="50800" bIns="50800" rtlCol="0" anchor="ctr"/>
            <a:lstStyle/>
            <a:p>
              <a:pPr algn="ctr">
                <a:lnSpc>
                  <a:spcPts val="901"/>
                </a:lnSpc>
              </a:pPr>
              <a:endParaRPr lang="pt-BR" dirty="0"/>
            </a:p>
          </p:txBody>
        </p:sp>
      </p:grpSp>
      <p:grpSp>
        <p:nvGrpSpPr>
          <p:cNvPr id="11" name="Group 11"/>
          <p:cNvGrpSpPr/>
          <p:nvPr/>
        </p:nvGrpSpPr>
        <p:grpSpPr>
          <a:xfrm rot="5400000">
            <a:off x="4494466" y="4580973"/>
            <a:ext cx="231105" cy="1576889"/>
            <a:chOff x="0" y="0"/>
            <a:chExt cx="54603" cy="372569"/>
          </a:xfrm>
        </p:grpSpPr>
        <p:sp>
          <p:nvSpPr>
            <p:cNvPr id="12" name="Freeform 12"/>
            <p:cNvSpPr/>
            <p:nvPr/>
          </p:nvSpPr>
          <p:spPr>
            <a:xfrm>
              <a:off x="0" y="0"/>
              <a:ext cx="54603" cy="372569"/>
            </a:xfrm>
            <a:custGeom>
              <a:avLst/>
              <a:gdLst/>
              <a:ahLst/>
              <a:cxnLst/>
              <a:rect l="l" t="t" r="r" b="b"/>
              <a:pathLst>
                <a:path w="54603" h="372569">
                  <a:moveTo>
                    <a:pt x="27301" y="0"/>
                  </a:moveTo>
                  <a:lnTo>
                    <a:pt x="27301" y="0"/>
                  </a:lnTo>
                  <a:cubicBezTo>
                    <a:pt x="34542" y="0"/>
                    <a:pt x="41486" y="2876"/>
                    <a:pt x="46606" y="7996"/>
                  </a:cubicBezTo>
                  <a:cubicBezTo>
                    <a:pt x="51726" y="13116"/>
                    <a:pt x="54603" y="20061"/>
                    <a:pt x="54603" y="27301"/>
                  </a:cubicBezTo>
                  <a:lnTo>
                    <a:pt x="54603" y="345267"/>
                  </a:lnTo>
                  <a:cubicBezTo>
                    <a:pt x="54603" y="352508"/>
                    <a:pt x="51726" y="359452"/>
                    <a:pt x="46606" y="364572"/>
                  </a:cubicBezTo>
                  <a:cubicBezTo>
                    <a:pt x="41486" y="369692"/>
                    <a:pt x="34542" y="372569"/>
                    <a:pt x="27301" y="372569"/>
                  </a:cubicBezTo>
                  <a:lnTo>
                    <a:pt x="27301" y="372569"/>
                  </a:lnTo>
                  <a:cubicBezTo>
                    <a:pt x="20061" y="372569"/>
                    <a:pt x="13116" y="369692"/>
                    <a:pt x="7996" y="364572"/>
                  </a:cubicBezTo>
                  <a:cubicBezTo>
                    <a:pt x="2876" y="359452"/>
                    <a:pt x="0" y="352508"/>
                    <a:pt x="0" y="345267"/>
                  </a:cubicBezTo>
                  <a:lnTo>
                    <a:pt x="0" y="27301"/>
                  </a:lnTo>
                  <a:cubicBezTo>
                    <a:pt x="0" y="20061"/>
                    <a:pt x="2876" y="13116"/>
                    <a:pt x="7996" y="7996"/>
                  </a:cubicBezTo>
                  <a:cubicBezTo>
                    <a:pt x="13116" y="2876"/>
                    <a:pt x="20061" y="0"/>
                    <a:pt x="27301" y="0"/>
                  </a:cubicBezTo>
                  <a:close/>
                </a:path>
              </a:pathLst>
            </a:custGeom>
            <a:solidFill>
              <a:srgbClr val="7BB7C2"/>
            </a:solidFill>
          </p:spPr>
          <p:txBody>
            <a:bodyPr/>
            <a:lstStyle/>
            <a:p>
              <a:endParaRPr lang="pt-BR" dirty="0"/>
            </a:p>
          </p:txBody>
        </p:sp>
        <p:sp>
          <p:nvSpPr>
            <p:cNvPr id="13" name="TextBox 13"/>
            <p:cNvSpPr txBox="1"/>
            <p:nvPr/>
          </p:nvSpPr>
          <p:spPr>
            <a:xfrm>
              <a:off x="0" y="95250"/>
              <a:ext cx="54603" cy="277319"/>
            </a:xfrm>
            <a:prstGeom prst="rect">
              <a:avLst/>
            </a:prstGeom>
          </p:spPr>
          <p:txBody>
            <a:bodyPr lIns="50800" tIns="50800" rIns="50800" bIns="50800" rtlCol="0" anchor="ctr"/>
            <a:lstStyle/>
            <a:p>
              <a:pPr algn="ctr">
                <a:lnSpc>
                  <a:spcPts val="901"/>
                </a:lnSpc>
              </a:pPr>
              <a:endParaRPr lang="pt-BR" dirty="0"/>
            </a:p>
          </p:txBody>
        </p:sp>
      </p:grpSp>
      <p:sp>
        <p:nvSpPr>
          <p:cNvPr id="14" name="TextBox 14"/>
          <p:cNvSpPr txBox="1"/>
          <p:nvPr/>
        </p:nvSpPr>
        <p:spPr>
          <a:xfrm>
            <a:off x="1440808" y="1349896"/>
            <a:ext cx="14864010" cy="2190750"/>
          </a:xfrm>
          <a:prstGeom prst="rect">
            <a:avLst/>
          </a:prstGeom>
        </p:spPr>
        <p:txBody>
          <a:bodyPr lIns="0" tIns="0" rIns="0" bIns="0" rtlCol="0" anchor="t">
            <a:spAutoFit/>
          </a:bodyPr>
          <a:lstStyle/>
          <a:p>
            <a:pPr algn="l">
              <a:lnSpc>
                <a:spcPts val="2879"/>
              </a:lnSpc>
            </a:pPr>
            <a:r>
              <a:rPr lang="pt-BR" sz="2400" b="1" dirty="0">
                <a:solidFill>
                  <a:srgbClr val="094B92"/>
                </a:solidFill>
                <a:latin typeface="Poppins Bold"/>
                <a:ea typeface="Poppins Bold"/>
                <a:cs typeface="Poppins Bold"/>
                <a:sym typeface="Poppins Bold"/>
              </a:rPr>
              <a:t>Não há uma crítica à comunicação interna operacional</a:t>
            </a:r>
            <a:r>
              <a:rPr lang="pt-BR" sz="2400" dirty="0">
                <a:solidFill>
                  <a:srgbClr val="094B92"/>
                </a:solidFill>
                <a:latin typeface="Poppins"/>
                <a:ea typeface="Poppins"/>
                <a:cs typeface="Poppins"/>
                <a:sym typeface="Poppins"/>
              </a:rPr>
              <a:t>. Pelo contrário:</a:t>
            </a:r>
          </a:p>
          <a:p>
            <a:pPr algn="l">
              <a:lnSpc>
                <a:spcPts val="2879"/>
              </a:lnSpc>
            </a:pPr>
            <a:endParaRPr lang="pt-BR" sz="2400" dirty="0">
              <a:solidFill>
                <a:srgbClr val="094B92"/>
              </a:solidFill>
              <a:latin typeface="Poppins"/>
              <a:ea typeface="Poppins"/>
              <a:cs typeface="Poppins"/>
              <a:sym typeface="Poppins"/>
            </a:endParaRPr>
          </a:p>
          <a:p>
            <a:pPr marL="289560" lvl="1" indent="-144780" algn="l">
              <a:lnSpc>
                <a:spcPts val="2879"/>
              </a:lnSpc>
              <a:buFont typeface="Arial"/>
              <a:buChar char="•"/>
            </a:pPr>
            <a:r>
              <a:rPr lang="pt-BR" sz="2400" dirty="0">
                <a:solidFill>
                  <a:srgbClr val="094B92"/>
                </a:solidFill>
                <a:latin typeface="Poppins"/>
                <a:ea typeface="Poppins"/>
                <a:cs typeface="Poppins"/>
                <a:sym typeface="Poppins"/>
              </a:rPr>
              <a:t>Entre setores, </a:t>
            </a:r>
            <a:r>
              <a:rPr lang="pt-BR" sz="2400" b="1" dirty="0">
                <a:solidFill>
                  <a:srgbClr val="094B92"/>
                </a:solidFill>
                <a:latin typeface="Poppins Bold"/>
                <a:ea typeface="Poppins Bold"/>
                <a:cs typeface="Poppins Bold"/>
                <a:sym typeface="Poppins Bold"/>
              </a:rPr>
              <a:t>no que diz respeito ao dia a dia da própria área</a:t>
            </a:r>
            <a:r>
              <a:rPr lang="pt-BR" sz="2400" dirty="0">
                <a:solidFill>
                  <a:srgbClr val="094B92"/>
                </a:solidFill>
                <a:latin typeface="Poppins"/>
                <a:ea typeface="Poppins"/>
                <a:cs typeface="Poppins"/>
                <a:sym typeface="Poppins"/>
              </a:rPr>
              <a:t>, há diálogo, troca e alinhamento.</a:t>
            </a:r>
          </a:p>
          <a:p>
            <a:pPr marL="289560" lvl="1" indent="-144780" algn="l">
              <a:lnSpc>
                <a:spcPts val="2879"/>
              </a:lnSpc>
            </a:pPr>
            <a:endParaRPr lang="pt-BR" sz="2400" dirty="0">
              <a:solidFill>
                <a:srgbClr val="094B92"/>
              </a:solidFill>
              <a:latin typeface="Poppins"/>
              <a:ea typeface="Poppins"/>
              <a:cs typeface="Poppins"/>
              <a:sym typeface="Poppins"/>
            </a:endParaRPr>
          </a:p>
          <a:p>
            <a:pPr marL="289560" lvl="1" indent="-144780" algn="l">
              <a:lnSpc>
                <a:spcPts val="2879"/>
              </a:lnSpc>
              <a:buFont typeface="Arial"/>
              <a:buChar char="•"/>
            </a:pPr>
            <a:r>
              <a:rPr lang="pt-BR" sz="2400" dirty="0">
                <a:solidFill>
                  <a:srgbClr val="094B92"/>
                </a:solidFill>
                <a:latin typeface="Poppins"/>
                <a:ea typeface="Poppins"/>
                <a:cs typeface="Poppins"/>
                <a:sym typeface="Poppins"/>
              </a:rPr>
              <a:t>Não surgem queixas fortes sobre ruído, conflito ou desorganização interna entre equipes.</a:t>
            </a:r>
          </a:p>
          <a:p>
            <a:pPr marL="289560" lvl="1" indent="-144780" algn="l">
              <a:lnSpc>
                <a:spcPts val="2879"/>
              </a:lnSpc>
            </a:pPr>
            <a:endParaRPr lang="pt-BR" sz="2400" dirty="0">
              <a:solidFill>
                <a:srgbClr val="094B92"/>
              </a:solidFill>
              <a:latin typeface="Poppins"/>
              <a:ea typeface="Poppins"/>
              <a:cs typeface="Poppins"/>
              <a:sym typeface="Poppins"/>
            </a:endParaRPr>
          </a:p>
        </p:txBody>
      </p:sp>
      <p:sp>
        <p:nvSpPr>
          <p:cNvPr id="15" name="TextBox 15"/>
          <p:cNvSpPr txBox="1"/>
          <p:nvPr/>
        </p:nvSpPr>
        <p:spPr>
          <a:xfrm>
            <a:off x="1028700" y="4042938"/>
            <a:ext cx="3082285" cy="1704975"/>
          </a:xfrm>
          <a:prstGeom prst="rect">
            <a:avLst/>
          </a:prstGeom>
        </p:spPr>
        <p:txBody>
          <a:bodyPr lIns="0" tIns="0" rIns="0" bIns="0" rtlCol="0" anchor="t">
            <a:spAutoFit/>
          </a:bodyPr>
          <a:lstStyle/>
          <a:p>
            <a:pPr algn="l">
              <a:lnSpc>
                <a:spcPts val="3359"/>
              </a:lnSpc>
            </a:pPr>
            <a:r>
              <a:rPr lang="pt-BR" sz="2799" dirty="0">
                <a:solidFill>
                  <a:srgbClr val="FFFFFF"/>
                </a:solidFill>
                <a:latin typeface="Poppins"/>
                <a:ea typeface="Poppins"/>
                <a:cs typeface="Poppins"/>
                <a:sym typeface="Poppins"/>
              </a:rPr>
              <a:t>Mas há um problema que precisa ser considerado....</a:t>
            </a:r>
          </a:p>
        </p:txBody>
      </p:sp>
      <p:sp>
        <p:nvSpPr>
          <p:cNvPr id="16" name="TextBox 16"/>
          <p:cNvSpPr txBox="1"/>
          <p:nvPr/>
        </p:nvSpPr>
        <p:spPr>
          <a:xfrm>
            <a:off x="5173009" y="4157238"/>
            <a:ext cx="12086291" cy="1362075"/>
          </a:xfrm>
          <a:prstGeom prst="rect">
            <a:avLst/>
          </a:prstGeom>
        </p:spPr>
        <p:txBody>
          <a:bodyPr lIns="0" tIns="0" rIns="0" bIns="0" rtlCol="0" anchor="t">
            <a:spAutoFit/>
          </a:bodyPr>
          <a:lstStyle/>
          <a:p>
            <a:pPr marL="241300" lvl="1" indent="-120650" algn="l">
              <a:lnSpc>
                <a:spcPts val="3600"/>
              </a:lnSpc>
              <a:buFont typeface="Arial"/>
              <a:buChar char="•"/>
            </a:pPr>
            <a:r>
              <a:rPr lang="pt-BR" sz="2000" dirty="0">
                <a:solidFill>
                  <a:srgbClr val="094B92"/>
                </a:solidFill>
                <a:latin typeface="Poppins"/>
                <a:ea typeface="Poppins"/>
                <a:cs typeface="Poppins"/>
                <a:sym typeface="Poppins"/>
              </a:rPr>
              <a:t> Falas que revelam surpresa com ações de outras áreas</a:t>
            </a:r>
          </a:p>
          <a:p>
            <a:pPr marL="241300" lvl="1" indent="-120650" algn="l">
              <a:lnSpc>
                <a:spcPts val="3600"/>
              </a:lnSpc>
              <a:buFont typeface="Arial"/>
              <a:buChar char="•"/>
            </a:pPr>
            <a:r>
              <a:rPr lang="pt-BR" sz="2000" dirty="0">
                <a:solidFill>
                  <a:srgbClr val="094B92"/>
                </a:solidFill>
                <a:latin typeface="Poppins"/>
                <a:ea typeface="Poppins"/>
                <a:cs typeface="Poppins"/>
                <a:sym typeface="Poppins"/>
              </a:rPr>
              <a:t> Desconhecimento de programações culturais, esportivas ou de saúde fora do próprio eixo</a:t>
            </a:r>
          </a:p>
          <a:p>
            <a:pPr marL="241300" lvl="1" indent="-120650" algn="l">
              <a:lnSpc>
                <a:spcPts val="3600"/>
              </a:lnSpc>
              <a:buFont typeface="Arial"/>
              <a:buChar char="•"/>
            </a:pPr>
            <a:r>
              <a:rPr lang="pt-BR" sz="2000" dirty="0">
                <a:solidFill>
                  <a:srgbClr val="094B92"/>
                </a:solidFill>
                <a:latin typeface="Poppins"/>
                <a:ea typeface="Poppins"/>
                <a:cs typeface="Poppins"/>
                <a:sym typeface="Poppins"/>
              </a:rPr>
              <a:t> Dificuldade de falar do Sesc como um </a:t>
            </a:r>
            <a:r>
              <a:rPr lang="pt-BR" sz="2000" i="1" dirty="0">
                <a:solidFill>
                  <a:srgbClr val="094B92"/>
                </a:solidFill>
                <a:latin typeface="Poppins Italics"/>
                <a:ea typeface="Poppins Italics"/>
                <a:cs typeface="Poppins Italics"/>
                <a:sym typeface="Poppins Italics"/>
              </a:rPr>
              <a:t>conjunto integrado de ofertas</a:t>
            </a:r>
          </a:p>
        </p:txBody>
      </p:sp>
      <p:grpSp>
        <p:nvGrpSpPr>
          <p:cNvPr id="17" name="Group 17"/>
          <p:cNvGrpSpPr/>
          <p:nvPr/>
        </p:nvGrpSpPr>
        <p:grpSpPr>
          <a:xfrm rot="5400000">
            <a:off x="7905093" y="313140"/>
            <a:ext cx="2140630" cy="15069198"/>
            <a:chOff x="0" y="0"/>
            <a:chExt cx="505762" cy="3560371"/>
          </a:xfrm>
        </p:grpSpPr>
        <p:sp>
          <p:nvSpPr>
            <p:cNvPr id="18" name="Freeform 18"/>
            <p:cNvSpPr/>
            <p:nvPr/>
          </p:nvSpPr>
          <p:spPr>
            <a:xfrm>
              <a:off x="0" y="0"/>
              <a:ext cx="505762" cy="3560371"/>
            </a:xfrm>
            <a:custGeom>
              <a:avLst/>
              <a:gdLst/>
              <a:ahLst/>
              <a:cxnLst/>
              <a:rect l="l" t="t" r="r" b="b"/>
              <a:pathLst>
                <a:path w="505762" h="3560371">
                  <a:moveTo>
                    <a:pt x="70638" y="0"/>
                  </a:moveTo>
                  <a:lnTo>
                    <a:pt x="435125" y="0"/>
                  </a:lnTo>
                  <a:cubicBezTo>
                    <a:pt x="453859" y="0"/>
                    <a:pt x="471826" y="7442"/>
                    <a:pt x="485073" y="20689"/>
                  </a:cubicBezTo>
                  <a:cubicBezTo>
                    <a:pt x="498320" y="33936"/>
                    <a:pt x="505762" y="51903"/>
                    <a:pt x="505762" y="70638"/>
                  </a:cubicBezTo>
                  <a:lnTo>
                    <a:pt x="505762" y="3489733"/>
                  </a:lnTo>
                  <a:cubicBezTo>
                    <a:pt x="505762" y="3508467"/>
                    <a:pt x="498320" y="3526434"/>
                    <a:pt x="485073" y="3539681"/>
                  </a:cubicBezTo>
                  <a:cubicBezTo>
                    <a:pt x="471826" y="3552928"/>
                    <a:pt x="453859" y="3560371"/>
                    <a:pt x="435125" y="3560371"/>
                  </a:cubicBezTo>
                  <a:lnTo>
                    <a:pt x="70638" y="3560371"/>
                  </a:lnTo>
                  <a:cubicBezTo>
                    <a:pt x="51903" y="3560371"/>
                    <a:pt x="33936" y="3552928"/>
                    <a:pt x="20689" y="3539681"/>
                  </a:cubicBezTo>
                  <a:cubicBezTo>
                    <a:pt x="7442" y="3526434"/>
                    <a:pt x="0" y="3508467"/>
                    <a:pt x="0" y="3489733"/>
                  </a:cubicBezTo>
                  <a:lnTo>
                    <a:pt x="0" y="70638"/>
                  </a:lnTo>
                  <a:cubicBezTo>
                    <a:pt x="0" y="51903"/>
                    <a:pt x="7442" y="33936"/>
                    <a:pt x="20689" y="20689"/>
                  </a:cubicBezTo>
                  <a:cubicBezTo>
                    <a:pt x="33936" y="7442"/>
                    <a:pt x="51903" y="0"/>
                    <a:pt x="70638" y="0"/>
                  </a:cubicBezTo>
                  <a:close/>
                </a:path>
              </a:pathLst>
            </a:custGeom>
            <a:solidFill>
              <a:srgbClr val="56AA88"/>
            </a:solidFill>
          </p:spPr>
          <p:txBody>
            <a:bodyPr/>
            <a:lstStyle/>
            <a:p>
              <a:endParaRPr lang="pt-BR" dirty="0"/>
            </a:p>
          </p:txBody>
        </p:sp>
        <p:sp>
          <p:nvSpPr>
            <p:cNvPr id="19" name="TextBox 19"/>
            <p:cNvSpPr txBox="1"/>
            <p:nvPr/>
          </p:nvSpPr>
          <p:spPr>
            <a:xfrm>
              <a:off x="0" y="95250"/>
              <a:ext cx="505762" cy="3465121"/>
            </a:xfrm>
            <a:prstGeom prst="rect">
              <a:avLst/>
            </a:prstGeom>
          </p:spPr>
          <p:txBody>
            <a:bodyPr lIns="50800" tIns="50800" rIns="50800" bIns="50800" rtlCol="0" anchor="ctr"/>
            <a:lstStyle/>
            <a:p>
              <a:pPr algn="ctr">
                <a:lnSpc>
                  <a:spcPts val="901"/>
                </a:lnSpc>
              </a:pPr>
              <a:endParaRPr lang="pt-BR" dirty="0"/>
            </a:p>
          </p:txBody>
        </p:sp>
      </p:grpSp>
      <p:sp>
        <p:nvSpPr>
          <p:cNvPr id="20" name="TextBox 20"/>
          <p:cNvSpPr txBox="1"/>
          <p:nvPr/>
        </p:nvSpPr>
        <p:spPr>
          <a:xfrm>
            <a:off x="2058105" y="6980964"/>
            <a:ext cx="13834606" cy="1704975"/>
          </a:xfrm>
          <a:prstGeom prst="rect">
            <a:avLst/>
          </a:prstGeom>
        </p:spPr>
        <p:txBody>
          <a:bodyPr lIns="0" tIns="0" rIns="0" bIns="0" rtlCol="0" anchor="t">
            <a:spAutoFit/>
          </a:bodyPr>
          <a:lstStyle/>
          <a:p>
            <a:pPr algn="ctr">
              <a:lnSpc>
                <a:spcPts val="3359"/>
              </a:lnSpc>
            </a:pPr>
            <a:r>
              <a:rPr lang="pt-BR" sz="2799" dirty="0">
                <a:solidFill>
                  <a:srgbClr val="FFFFFF"/>
                </a:solidFill>
                <a:latin typeface="Poppins"/>
                <a:ea typeface="Poppins"/>
                <a:cs typeface="Poppins"/>
                <a:sym typeface="Poppins"/>
              </a:rPr>
              <a:t>Os colaboradores demonstram bom alinhamento dentro de seus próprios setores, mas revelam menor familiaridade com as ações, programações e serviços desenvolvidos por outras áreas, o que limita a percepção do Sesc como um sistema articulado e integrado de ofertas.</a:t>
            </a:r>
          </a:p>
        </p:txBody>
      </p:sp>
      <p:sp>
        <p:nvSpPr>
          <p:cNvPr id="21" name="Freeform 21"/>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22" name="Freeform 22"/>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66</a:t>
            </a:r>
          </a:p>
        </p:txBody>
      </p:sp>
      <p:sp>
        <p:nvSpPr>
          <p:cNvPr id="24" name="TextBox 24"/>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3.6</a:t>
            </a:r>
          </a:p>
        </p:txBody>
      </p:sp>
      <p:sp>
        <p:nvSpPr>
          <p:cNvPr id="3" name="TextBox 3"/>
          <p:cNvSpPr txBox="1"/>
          <p:nvPr/>
        </p:nvSpPr>
        <p:spPr>
          <a:xfrm>
            <a:off x="1028700" y="1152525"/>
            <a:ext cx="11902928" cy="318474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FERRAMENTAS, SISTEMAS E RECURSOS</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76652" y="-1888441"/>
            <a:ext cx="2527535" cy="10101870"/>
            <a:chOff x="0" y="0"/>
            <a:chExt cx="597176" cy="2386749"/>
          </a:xfrm>
        </p:grpSpPr>
        <p:sp>
          <p:nvSpPr>
            <p:cNvPr id="3" name="Freeform 3"/>
            <p:cNvSpPr/>
            <p:nvPr/>
          </p:nvSpPr>
          <p:spPr>
            <a:xfrm>
              <a:off x="0" y="0"/>
              <a:ext cx="597176" cy="2386749"/>
            </a:xfrm>
            <a:custGeom>
              <a:avLst/>
              <a:gdLst/>
              <a:ahLst/>
              <a:cxnLst/>
              <a:rect l="l" t="t" r="r" b="b"/>
              <a:pathLst>
                <a:path w="597176" h="2386749">
                  <a:moveTo>
                    <a:pt x="59825" y="0"/>
                  </a:moveTo>
                  <a:lnTo>
                    <a:pt x="537351" y="0"/>
                  </a:lnTo>
                  <a:cubicBezTo>
                    <a:pt x="570391" y="0"/>
                    <a:pt x="597176" y="26784"/>
                    <a:pt x="597176" y="59825"/>
                  </a:cubicBezTo>
                  <a:lnTo>
                    <a:pt x="597176" y="2326925"/>
                  </a:lnTo>
                  <a:cubicBezTo>
                    <a:pt x="597176" y="2359965"/>
                    <a:pt x="570391" y="2386749"/>
                    <a:pt x="537351" y="2386749"/>
                  </a:cubicBezTo>
                  <a:lnTo>
                    <a:pt x="59825" y="2386749"/>
                  </a:lnTo>
                  <a:cubicBezTo>
                    <a:pt x="26784" y="2386749"/>
                    <a:pt x="0" y="2359965"/>
                    <a:pt x="0" y="2326925"/>
                  </a:cubicBezTo>
                  <a:lnTo>
                    <a:pt x="0" y="59825"/>
                  </a:lnTo>
                  <a:cubicBezTo>
                    <a:pt x="0" y="26784"/>
                    <a:pt x="26784" y="0"/>
                    <a:pt x="59825" y="0"/>
                  </a:cubicBezTo>
                  <a:close/>
                </a:path>
              </a:pathLst>
            </a:custGeom>
            <a:solidFill>
              <a:srgbClr val="56AA88"/>
            </a:solidFill>
          </p:spPr>
          <p:txBody>
            <a:bodyPr/>
            <a:lstStyle/>
            <a:p>
              <a:endParaRPr lang="pt-BR" dirty="0"/>
            </a:p>
          </p:txBody>
        </p:sp>
        <p:sp>
          <p:nvSpPr>
            <p:cNvPr id="4" name="TextBox 4"/>
            <p:cNvSpPr txBox="1"/>
            <p:nvPr/>
          </p:nvSpPr>
          <p:spPr>
            <a:xfrm>
              <a:off x="0" y="95250"/>
              <a:ext cx="597176" cy="2291499"/>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rot="5400000">
            <a:off x="5572401" y="2029071"/>
            <a:ext cx="2955703" cy="10282204"/>
            <a:chOff x="0" y="0"/>
            <a:chExt cx="698338" cy="2429357"/>
          </a:xfrm>
        </p:grpSpPr>
        <p:sp>
          <p:nvSpPr>
            <p:cNvPr id="6" name="Freeform 6"/>
            <p:cNvSpPr/>
            <p:nvPr/>
          </p:nvSpPr>
          <p:spPr>
            <a:xfrm>
              <a:off x="0" y="0"/>
              <a:ext cx="698338" cy="2429357"/>
            </a:xfrm>
            <a:custGeom>
              <a:avLst/>
              <a:gdLst/>
              <a:ahLst/>
              <a:cxnLst/>
              <a:rect l="l" t="t" r="r" b="b"/>
              <a:pathLst>
                <a:path w="698338" h="2429357">
                  <a:moveTo>
                    <a:pt x="51159" y="0"/>
                  </a:moveTo>
                  <a:lnTo>
                    <a:pt x="647180" y="0"/>
                  </a:lnTo>
                  <a:cubicBezTo>
                    <a:pt x="675434" y="0"/>
                    <a:pt x="698338" y="22904"/>
                    <a:pt x="698338" y="51159"/>
                  </a:cubicBezTo>
                  <a:lnTo>
                    <a:pt x="698338" y="2378198"/>
                  </a:lnTo>
                  <a:cubicBezTo>
                    <a:pt x="698338" y="2391766"/>
                    <a:pt x="692948" y="2404779"/>
                    <a:pt x="683354" y="2414373"/>
                  </a:cubicBezTo>
                  <a:cubicBezTo>
                    <a:pt x="673760" y="2423967"/>
                    <a:pt x="660748" y="2429357"/>
                    <a:pt x="647180" y="2429357"/>
                  </a:cubicBezTo>
                  <a:lnTo>
                    <a:pt x="51159" y="2429357"/>
                  </a:lnTo>
                  <a:cubicBezTo>
                    <a:pt x="22904" y="2429357"/>
                    <a:pt x="0" y="2406452"/>
                    <a:pt x="0" y="2378198"/>
                  </a:cubicBezTo>
                  <a:lnTo>
                    <a:pt x="0" y="51159"/>
                  </a:lnTo>
                  <a:cubicBezTo>
                    <a:pt x="0" y="22904"/>
                    <a:pt x="22904" y="0"/>
                    <a:pt x="51159" y="0"/>
                  </a:cubicBezTo>
                  <a:close/>
                </a:path>
              </a:pathLst>
            </a:custGeom>
            <a:solidFill>
              <a:srgbClr val="56AA88"/>
            </a:solidFill>
          </p:spPr>
          <p:txBody>
            <a:bodyPr/>
            <a:lstStyle/>
            <a:p>
              <a:endParaRPr lang="pt-BR" dirty="0"/>
            </a:p>
          </p:txBody>
        </p:sp>
        <p:sp>
          <p:nvSpPr>
            <p:cNvPr id="7" name="TextBox 7"/>
            <p:cNvSpPr txBox="1"/>
            <p:nvPr/>
          </p:nvSpPr>
          <p:spPr>
            <a:xfrm>
              <a:off x="0" y="95250"/>
              <a:ext cx="698338" cy="2334107"/>
            </a:xfrm>
            <a:prstGeom prst="rect">
              <a:avLst/>
            </a:prstGeom>
          </p:spPr>
          <p:txBody>
            <a:bodyPr lIns="50800" tIns="50800" rIns="50800" bIns="50800" rtlCol="0" anchor="ctr"/>
            <a:lstStyle/>
            <a:p>
              <a:pPr algn="ctr">
                <a:lnSpc>
                  <a:spcPts val="901"/>
                </a:lnSpc>
              </a:pPr>
              <a:endParaRPr lang="pt-BR" dirty="0"/>
            </a:p>
          </p:txBody>
        </p:sp>
      </p:grpSp>
      <p:grpSp>
        <p:nvGrpSpPr>
          <p:cNvPr id="8" name="Group 8"/>
          <p:cNvGrpSpPr/>
          <p:nvPr/>
        </p:nvGrpSpPr>
        <p:grpSpPr>
          <a:xfrm rot="5400000">
            <a:off x="10022034" y="1844455"/>
            <a:ext cx="11355830" cy="6598089"/>
            <a:chOff x="0" y="0"/>
            <a:chExt cx="2683020" cy="1558918"/>
          </a:xfrm>
        </p:grpSpPr>
        <p:sp>
          <p:nvSpPr>
            <p:cNvPr id="9" name="Freeform 9"/>
            <p:cNvSpPr/>
            <p:nvPr/>
          </p:nvSpPr>
          <p:spPr>
            <a:xfrm>
              <a:off x="0" y="0"/>
              <a:ext cx="2683020" cy="1558918"/>
            </a:xfrm>
            <a:custGeom>
              <a:avLst/>
              <a:gdLst/>
              <a:ahLst/>
              <a:cxnLst/>
              <a:rect l="l" t="t" r="r" b="b"/>
              <a:pathLst>
                <a:path w="2683020" h="1558918">
                  <a:moveTo>
                    <a:pt x="13316" y="0"/>
                  </a:moveTo>
                  <a:lnTo>
                    <a:pt x="2669704" y="0"/>
                  </a:lnTo>
                  <a:cubicBezTo>
                    <a:pt x="2677058" y="0"/>
                    <a:pt x="2683020" y="5962"/>
                    <a:pt x="2683020" y="13316"/>
                  </a:cubicBezTo>
                  <a:lnTo>
                    <a:pt x="2683020" y="1545602"/>
                  </a:lnTo>
                  <a:cubicBezTo>
                    <a:pt x="2683020" y="1549134"/>
                    <a:pt x="2681617" y="1552521"/>
                    <a:pt x="2679120" y="1555018"/>
                  </a:cubicBezTo>
                  <a:cubicBezTo>
                    <a:pt x="2676623" y="1557515"/>
                    <a:pt x="2673236" y="1558918"/>
                    <a:pt x="2669704" y="1558918"/>
                  </a:cubicBezTo>
                  <a:lnTo>
                    <a:pt x="13316" y="1558918"/>
                  </a:lnTo>
                  <a:cubicBezTo>
                    <a:pt x="9784" y="1558918"/>
                    <a:pt x="6397" y="1557515"/>
                    <a:pt x="3900" y="1555018"/>
                  </a:cubicBezTo>
                  <a:cubicBezTo>
                    <a:pt x="1403" y="1552521"/>
                    <a:pt x="0" y="1549134"/>
                    <a:pt x="0" y="1545602"/>
                  </a:cubicBezTo>
                  <a:lnTo>
                    <a:pt x="0" y="13316"/>
                  </a:lnTo>
                  <a:cubicBezTo>
                    <a:pt x="0" y="9784"/>
                    <a:pt x="1403" y="6397"/>
                    <a:pt x="3900" y="3900"/>
                  </a:cubicBezTo>
                  <a:cubicBezTo>
                    <a:pt x="6397" y="1403"/>
                    <a:pt x="9784" y="0"/>
                    <a:pt x="13316" y="0"/>
                  </a:cubicBezTo>
                  <a:close/>
                </a:path>
              </a:pathLst>
            </a:custGeom>
            <a:solidFill>
              <a:srgbClr val="024C99"/>
            </a:solidFill>
          </p:spPr>
          <p:txBody>
            <a:bodyPr/>
            <a:lstStyle/>
            <a:p>
              <a:endParaRPr lang="pt-BR" dirty="0"/>
            </a:p>
          </p:txBody>
        </p:sp>
        <p:sp>
          <p:nvSpPr>
            <p:cNvPr id="10" name="TextBox 10"/>
            <p:cNvSpPr txBox="1"/>
            <p:nvPr/>
          </p:nvSpPr>
          <p:spPr>
            <a:xfrm>
              <a:off x="0" y="95250"/>
              <a:ext cx="2683020" cy="1463668"/>
            </a:xfrm>
            <a:prstGeom prst="rect">
              <a:avLst/>
            </a:prstGeom>
          </p:spPr>
          <p:txBody>
            <a:bodyPr lIns="50800" tIns="50800" rIns="50800" bIns="50800" rtlCol="0" anchor="ctr"/>
            <a:lstStyle/>
            <a:p>
              <a:pPr algn="ctr">
                <a:lnSpc>
                  <a:spcPts val="901"/>
                </a:lnSpc>
              </a:pPr>
              <a:endParaRPr lang="pt-BR" dirty="0"/>
            </a:p>
          </p:txBody>
        </p:sp>
      </p:grpSp>
      <p:sp>
        <p:nvSpPr>
          <p:cNvPr id="11" name="TextBox 11"/>
          <p:cNvSpPr txBox="1"/>
          <p:nvPr/>
        </p:nvSpPr>
        <p:spPr>
          <a:xfrm>
            <a:off x="12884589" y="1685925"/>
            <a:ext cx="4374711" cy="6896100"/>
          </a:xfrm>
          <a:prstGeom prst="rect">
            <a:avLst/>
          </a:prstGeom>
        </p:spPr>
        <p:txBody>
          <a:bodyPr lIns="0" tIns="0" rIns="0" bIns="0" rtlCol="0" anchor="t">
            <a:spAutoFit/>
          </a:bodyPr>
          <a:lstStyle/>
          <a:p>
            <a:pPr algn="r">
              <a:lnSpc>
                <a:spcPts val="2879"/>
              </a:lnSpc>
            </a:pPr>
            <a:r>
              <a:rPr lang="pt-BR" sz="2400" dirty="0">
                <a:solidFill>
                  <a:srgbClr val="FFFFFF"/>
                </a:solidFill>
                <a:latin typeface="Poppins"/>
                <a:ea typeface="Poppins"/>
                <a:cs typeface="Poppins"/>
                <a:sym typeface="Poppins"/>
              </a:rPr>
              <a:t>Este capítulo não avalia ferramentas do ponto de vista técnico, mas a partir da forma como sistemas e recursos são percebidos e vividos no cotidiano de colaboradores e usuários.</a:t>
            </a:r>
          </a:p>
          <a:p>
            <a:pPr algn="r">
              <a:lnSpc>
                <a:spcPts val="2879"/>
              </a:lnSpc>
            </a:pPr>
            <a:endParaRPr lang="pt-BR" sz="2400" dirty="0">
              <a:solidFill>
                <a:srgbClr val="FFFFFF"/>
              </a:solidFill>
              <a:latin typeface="Poppins"/>
              <a:ea typeface="Poppins"/>
              <a:cs typeface="Poppins"/>
              <a:sym typeface="Poppins"/>
            </a:endParaRPr>
          </a:p>
          <a:p>
            <a:pPr algn="r">
              <a:lnSpc>
                <a:spcPts val="2879"/>
              </a:lnSpc>
            </a:pPr>
            <a:r>
              <a:rPr lang="pt-BR" sz="2400" b="1" dirty="0">
                <a:solidFill>
                  <a:srgbClr val="FFFFFF"/>
                </a:solidFill>
                <a:latin typeface="Poppins Bold"/>
                <a:ea typeface="Poppins Bold"/>
                <a:cs typeface="Poppins Bold"/>
                <a:sym typeface="Poppins Bold"/>
              </a:rPr>
              <a:t>Não foram relatados problemas significativos que impactem diretamente a execução do trabalho dos profissionais de saúde e esportes. </a:t>
            </a:r>
            <a:r>
              <a:rPr lang="pt-BR" sz="2400" dirty="0">
                <a:solidFill>
                  <a:srgbClr val="FFFFFF"/>
                </a:solidFill>
                <a:latin typeface="Poppins"/>
                <a:ea typeface="Poppins"/>
                <a:cs typeface="Poppins"/>
                <a:sym typeface="Poppins"/>
              </a:rPr>
              <a:t>Na maioria dos casos, os sistemas e ferramentas são percebidos como </a:t>
            </a:r>
            <a:r>
              <a:rPr lang="pt-BR" sz="2400" b="1" dirty="0">
                <a:solidFill>
                  <a:srgbClr val="FFFFFF"/>
                </a:solidFill>
                <a:latin typeface="Poppins Bold"/>
                <a:ea typeface="Poppins Bold"/>
                <a:cs typeface="Poppins Bold"/>
                <a:sym typeface="Poppins Bold"/>
              </a:rPr>
              <a:t>funcionais e satisfatórios</a:t>
            </a:r>
            <a:r>
              <a:rPr lang="pt-BR" sz="2400" dirty="0">
                <a:solidFill>
                  <a:srgbClr val="FFFFFF"/>
                </a:solidFill>
                <a:latin typeface="Poppins"/>
                <a:ea typeface="Poppins"/>
                <a:cs typeface="Poppins"/>
                <a:sym typeface="Poppins"/>
              </a:rPr>
              <a:t> para o cotidiano operacional.</a:t>
            </a:r>
          </a:p>
        </p:txBody>
      </p:sp>
      <p:grpSp>
        <p:nvGrpSpPr>
          <p:cNvPr id="12" name="Group 12"/>
          <p:cNvGrpSpPr/>
          <p:nvPr/>
        </p:nvGrpSpPr>
        <p:grpSpPr>
          <a:xfrm>
            <a:off x="3007149" y="2197581"/>
            <a:ext cx="8731423" cy="2047057"/>
            <a:chOff x="0" y="0"/>
            <a:chExt cx="11641897" cy="2729410"/>
          </a:xfrm>
        </p:grpSpPr>
        <p:sp>
          <p:nvSpPr>
            <p:cNvPr id="13" name="Freeform 13"/>
            <p:cNvSpPr/>
            <p:nvPr/>
          </p:nvSpPr>
          <p:spPr>
            <a:xfrm>
              <a:off x="0" y="0"/>
              <a:ext cx="11641894" cy="2729414"/>
            </a:xfrm>
            <a:custGeom>
              <a:avLst/>
              <a:gdLst/>
              <a:ahLst/>
              <a:cxnLst/>
              <a:rect l="l" t="t" r="r" b="b"/>
              <a:pathLst>
                <a:path w="11641894" h="2729414">
                  <a:moveTo>
                    <a:pt x="0" y="0"/>
                  </a:moveTo>
                  <a:lnTo>
                    <a:pt x="11641894" y="0"/>
                  </a:lnTo>
                  <a:lnTo>
                    <a:pt x="11641894" y="2729414"/>
                  </a:lnTo>
                  <a:lnTo>
                    <a:pt x="0" y="2729414"/>
                  </a:lnTo>
                  <a:close/>
                </a:path>
              </a:pathLst>
            </a:custGeom>
            <a:solidFill>
              <a:srgbClr val="000000">
                <a:alpha val="0"/>
              </a:srgbClr>
            </a:solidFill>
            <a:ln w="12700">
              <a:solidFill>
                <a:srgbClr val="000000"/>
              </a:solidFill>
            </a:ln>
          </p:spPr>
          <p:txBody>
            <a:bodyPr/>
            <a:lstStyle/>
            <a:p>
              <a:endParaRPr lang="pt-BR" dirty="0"/>
            </a:p>
          </p:txBody>
        </p:sp>
        <p:sp>
          <p:nvSpPr>
            <p:cNvPr id="14" name="TextBox 14"/>
            <p:cNvSpPr txBox="1"/>
            <p:nvPr/>
          </p:nvSpPr>
          <p:spPr>
            <a:xfrm>
              <a:off x="0" y="9525"/>
              <a:ext cx="11641897" cy="2719885"/>
            </a:xfrm>
            <a:prstGeom prst="rect">
              <a:avLst/>
            </a:prstGeom>
          </p:spPr>
          <p:txBody>
            <a:bodyPr lIns="0" tIns="0" rIns="0" bIns="0" rtlCol="0" anchor="ctr"/>
            <a:lstStyle/>
            <a:p>
              <a:pPr algn="l">
                <a:lnSpc>
                  <a:spcPts val="2268"/>
                </a:lnSpc>
              </a:pPr>
              <a:r>
                <a:rPr lang="pt-BR" sz="2100" dirty="0">
                  <a:solidFill>
                    <a:srgbClr val="FFFFFF"/>
                  </a:solidFill>
                  <a:latin typeface="Poppins"/>
                  <a:ea typeface="Poppins"/>
                  <a:cs typeface="Poppins"/>
                  <a:sym typeface="Poppins"/>
                </a:rPr>
                <a:t>Os entraves identificados são pontuais. Destacam-se dificuldades relacionadas à biometria facial, especialmente para o público idoso ou em situações em que o sistema apresenta dados incorretos dos clientes. São relatadas com maior frequência da área de esportes. Pode gerar situação de constrangimento para o cliente. </a:t>
              </a:r>
            </a:p>
          </p:txBody>
        </p:sp>
      </p:grpSp>
      <p:grpSp>
        <p:nvGrpSpPr>
          <p:cNvPr id="15" name="Group 15"/>
          <p:cNvGrpSpPr/>
          <p:nvPr/>
        </p:nvGrpSpPr>
        <p:grpSpPr>
          <a:xfrm>
            <a:off x="3007149" y="5853819"/>
            <a:ext cx="8923923" cy="2613149"/>
            <a:chOff x="0" y="0"/>
            <a:chExt cx="11898564" cy="3484199"/>
          </a:xfrm>
        </p:grpSpPr>
        <p:sp>
          <p:nvSpPr>
            <p:cNvPr id="16" name="Freeform 16"/>
            <p:cNvSpPr/>
            <p:nvPr/>
          </p:nvSpPr>
          <p:spPr>
            <a:xfrm>
              <a:off x="0" y="0"/>
              <a:ext cx="11898561" cy="3484203"/>
            </a:xfrm>
            <a:custGeom>
              <a:avLst/>
              <a:gdLst/>
              <a:ahLst/>
              <a:cxnLst/>
              <a:rect l="l" t="t" r="r" b="b"/>
              <a:pathLst>
                <a:path w="11898561" h="3484203">
                  <a:moveTo>
                    <a:pt x="0" y="0"/>
                  </a:moveTo>
                  <a:lnTo>
                    <a:pt x="11898561" y="0"/>
                  </a:lnTo>
                  <a:lnTo>
                    <a:pt x="11898561" y="3484203"/>
                  </a:lnTo>
                  <a:lnTo>
                    <a:pt x="0" y="3484203"/>
                  </a:lnTo>
                  <a:close/>
                </a:path>
              </a:pathLst>
            </a:custGeom>
            <a:solidFill>
              <a:srgbClr val="000000">
                <a:alpha val="0"/>
              </a:srgbClr>
            </a:solidFill>
            <a:ln w="12700">
              <a:solidFill>
                <a:srgbClr val="000000"/>
              </a:solidFill>
            </a:ln>
          </p:spPr>
          <p:txBody>
            <a:bodyPr/>
            <a:lstStyle/>
            <a:p>
              <a:endParaRPr lang="pt-BR" dirty="0"/>
            </a:p>
          </p:txBody>
        </p:sp>
        <p:sp>
          <p:nvSpPr>
            <p:cNvPr id="17" name="TextBox 17"/>
            <p:cNvSpPr txBox="1"/>
            <p:nvPr/>
          </p:nvSpPr>
          <p:spPr>
            <a:xfrm>
              <a:off x="0" y="9525"/>
              <a:ext cx="11898564" cy="3474674"/>
            </a:xfrm>
            <a:prstGeom prst="rect">
              <a:avLst/>
            </a:prstGeom>
          </p:spPr>
          <p:txBody>
            <a:bodyPr lIns="0" tIns="0" rIns="0" bIns="0" rtlCol="0" anchor="ctr"/>
            <a:lstStyle/>
            <a:p>
              <a:pPr algn="l">
                <a:lnSpc>
                  <a:spcPts val="2268"/>
                </a:lnSpc>
              </a:pPr>
              <a:r>
                <a:rPr lang="pt-BR" sz="2100" dirty="0">
                  <a:solidFill>
                    <a:srgbClr val="FFFFFF"/>
                  </a:solidFill>
                  <a:latin typeface="Poppins"/>
                  <a:ea typeface="Poppins"/>
                  <a:cs typeface="Poppins"/>
                  <a:sym typeface="Poppins"/>
                </a:rPr>
                <a:t>No eixo da saúde, especificamente na odontologia, é citado o uso de planilhas paralelas para registro de informações, configurando o único caso de retrabalho mencionado nas entrevistas. </a:t>
              </a:r>
              <a:r>
                <a:rPr lang="pt-BR" sz="2100" b="1" i="1" dirty="0">
                  <a:solidFill>
                    <a:srgbClr val="FFFFFF"/>
                  </a:solidFill>
                  <a:latin typeface="Poppins Bold Italics"/>
                  <a:ea typeface="Poppins Bold Italics"/>
                  <a:cs typeface="Poppins Bold Italics"/>
                  <a:sym typeface="Poppins Bold Italics"/>
                </a:rPr>
                <a:t>“A gente acaba repetindo algumas informações em planilhas. Se isso fosse integrado ao sistema, facilitaria bastante o trabalho.”</a:t>
              </a:r>
            </a:p>
            <a:p>
              <a:pPr algn="l">
                <a:lnSpc>
                  <a:spcPts val="2268"/>
                </a:lnSpc>
              </a:pPr>
              <a:endParaRPr lang="pt-BR" sz="2100" b="1" i="1" dirty="0">
                <a:solidFill>
                  <a:srgbClr val="FFFFFF"/>
                </a:solidFill>
                <a:latin typeface="Poppins Bold Italics"/>
                <a:ea typeface="Poppins Bold Italics"/>
                <a:cs typeface="Poppins Bold Italics"/>
                <a:sym typeface="Poppins Bold Italics"/>
              </a:endParaRPr>
            </a:p>
            <a:p>
              <a:pPr algn="l">
                <a:lnSpc>
                  <a:spcPts val="2268"/>
                </a:lnSpc>
              </a:pPr>
              <a:r>
                <a:rPr lang="pt-BR" sz="2100" b="1" i="1" dirty="0">
                  <a:solidFill>
                    <a:srgbClr val="FFFFFF"/>
                  </a:solidFill>
                  <a:latin typeface="Poppins Bold Italics"/>
                  <a:ea typeface="Poppins Bold Italics"/>
                  <a:cs typeface="Poppins Bold Italics"/>
                  <a:sym typeface="Poppins Bold Italics"/>
                </a:rPr>
                <a:t>(Colaborador,  Saúde)</a:t>
              </a:r>
            </a:p>
          </p:txBody>
        </p:sp>
      </p:grpSp>
      <p:sp>
        <p:nvSpPr>
          <p:cNvPr id="18" name="Freeform 18"/>
          <p:cNvSpPr/>
          <p:nvPr/>
        </p:nvSpPr>
        <p:spPr>
          <a:xfrm>
            <a:off x="-1272947" y="1376211"/>
            <a:ext cx="4075200" cy="3572565"/>
          </a:xfrm>
          <a:custGeom>
            <a:avLst/>
            <a:gdLst/>
            <a:ahLst/>
            <a:cxnLst/>
            <a:rect l="l" t="t" r="r" b="b"/>
            <a:pathLst>
              <a:path w="4075200" h="3572565">
                <a:moveTo>
                  <a:pt x="0" y="0"/>
                </a:moveTo>
                <a:lnTo>
                  <a:pt x="4075200" y="0"/>
                </a:lnTo>
                <a:lnTo>
                  <a:pt x="4075200" y="3572565"/>
                </a:lnTo>
                <a:lnTo>
                  <a:pt x="0" y="3572565"/>
                </a:lnTo>
                <a:lnTo>
                  <a:pt x="0" y="0"/>
                </a:lnTo>
                <a:close/>
              </a:path>
            </a:pathLst>
          </a:custGeom>
          <a:blipFill>
            <a:blip r:embed="rId2"/>
            <a:stretch>
              <a:fillRect/>
            </a:stretch>
          </a:blipFill>
        </p:spPr>
        <p:txBody>
          <a:bodyPr/>
          <a:lstStyle/>
          <a:p>
            <a:endParaRPr lang="pt-BR" dirty="0"/>
          </a:p>
        </p:txBody>
      </p:sp>
      <p:sp>
        <p:nvSpPr>
          <p:cNvPr id="19" name="Freeform 19"/>
          <p:cNvSpPr/>
          <p:nvPr/>
        </p:nvSpPr>
        <p:spPr>
          <a:xfrm>
            <a:off x="-1272947" y="5429558"/>
            <a:ext cx="4075200" cy="3481230"/>
          </a:xfrm>
          <a:custGeom>
            <a:avLst/>
            <a:gdLst/>
            <a:ahLst/>
            <a:cxnLst/>
            <a:rect l="l" t="t" r="r" b="b"/>
            <a:pathLst>
              <a:path w="4075200" h="3481230">
                <a:moveTo>
                  <a:pt x="0" y="0"/>
                </a:moveTo>
                <a:lnTo>
                  <a:pt x="4075200" y="0"/>
                </a:lnTo>
                <a:lnTo>
                  <a:pt x="4075200" y="3481231"/>
                </a:lnTo>
                <a:lnTo>
                  <a:pt x="0" y="3481231"/>
                </a:lnTo>
                <a:lnTo>
                  <a:pt x="0" y="0"/>
                </a:lnTo>
                <a:close/>
              </a:path>
            </a:pathLst>
          </a:custGeom>
          <a:blipFill>
            <a:blip r:embed="rId3"/>
            <a:stretch>
              <a:fillRect t="-3865" b="-3865"/>
            </a:stretch>
          </a:blipFill>
        </p:spPr>
        <p:txBody>
          <a:bodyPr/>
          <a:lstStyle/>
          <a:p>
            <a:endParaRPr lang="pt-BR" dirty="0"/>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FFFFFF"/>
                </a:solidFill>
                <a:latin typeface="Open Sans"/>
                <a:ea typeface="Open Sans"/>
                <a:cs typeface="Open Sans"/>
                <a:sym typeface="Open Sans"/>
              </a:rPr>
              <a:t>68</a:t>
            </a:r>
          </a:p>
        </p:txBody>
      </p:sp>
      <p:sp>
        <p:nvSpPr>
          <p:cNvPr id="21" name="TextBox 21"/>
          <p:cNvSpPr txBox="1"/>
          <p:nvPr/>
        </p:nvSpPr>
        <p:spPr>
          <a:xfrm>
            <a:off x="15305973" y="9236472"/>
            <a:ext cx="1717923" cy="283845"/>
          </a:xfrm>
          <a:prstGeom prst="rect">
            <a:avLst/>
          </a:prstGeom>
        </p:spPr>
        <p:txBody>
          <a:bodyPr lIns="0" tIns="0" rIns="0" bIns="0" rtlCol="0" anchor="t">
            <a:spAutoFit/>
          </a:bodyPr>
          <a:lstStyle/>
          <a:p>
            <a:pPr algn="l">
              <a:lnSpc>
                <a:spcPts val="2204"/>
              </a:lnSpc>
            </a:pPr>
            <a:r>
              <a:rPr lang="pt-BR" sz="1575" spc="242" dirty="0">
                <a:solidFill>
                  <a:srgbClr val="FFFFFF"/>
                </a:solidFill>
                <a:latin typeface="Poppins"/>
                <a:ea typeface="Poppins"/>
                <a:cs typeface="Poppins"/>
                <a:sym typeface="Poppins"/>
              </a:rPr>
              <a:t>JANEIRO 2026</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225" y="1115143"/>
            <a:ext cx="12598504" cy="10424244"/>
          </a:xfrm>
          <a:prstGeom prst="rect">
            <a:avLst/>
          </a:prstGeom>
        </p:spPr>
        <p:txBody>
          <a:bodyPr lIns="0" tIns="0" rIns="0" bIns="0" rtlCol="0" anchor="t">
            <a:spAutoFit/>
          </a:bodyPr>
          <a:lstStyle/>
          <a:p>
            <a:pPr algn="l">
              <a:lnSpc>
                <a:spcPts val="65976"/>
              </a:lnSpc>
            </a:pPr>
            <a:r>
              <a:rPr lang="pt-BR" sz="70187" dirty="0">
                <a:solidFill>
                  <a:srgbClr val="094B92">
                    <a:alpha val="11765"/>
                  </a:srgbClr>
                </a:solidFill>
                <a:latin typeface="Calibri (MS)"/>
                <a:ea typeface="Calibri (MS)"/>
                <a:cs typeface="Calibri (MS)"/>
                <a:sym typeface="Calibri (MS)"/>
              </a:rPr>
              <a:t>3.7</a:t>
            </a:r>
          </a:p>
        </p:txBody>
      </p:sp>
      <p:sp>
        <p:nvSpPr>
          <p:cNvPr id="3" name="TextBox 3"/>
          <p:cNvSpPr txBox="1"/>
          <p:nvPr/>
        </p:nvSpPr>
        <p:spPr>
          <a:xfrm>
            <a:off x="1028700" y="1152525"/>
            <a:ext cx="11902928" cy="217509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TREINAMENTO E CAPACITAÇÃO</a:t>
            </a:r>
          </a:p>
        </p:txBody>
      </p:sp>
      <p:sp>
        <p:nvSpPr>
          <p:cNvPr id="4" name="Freeform 4"/>
          <p:cNvSpPr/>
          <p:nvPr/>
        </p:nvSpPr>
        <p:spPr>
          <a:xfrm>
            <a:off x="16250112"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p:cNvSpPr/>
          <p:nvPr/>
        </p:nvSpPr>
        <p:spPr>
          <a:xfrm>
            <a:off x="14838573"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03041" y="1362964"/>
            <a:ext cx="7663306" cy="6983188"/>
          </a:xfrm>
          <a:custGeom>
            <a:avLst/>
            <a:gdLst/>
            <a:ahLst/>
            <a:cxnLst/>
            <a:rect l="l" t="t" r="r" b="b"/>
            <a:pathLst>
              <a:path w="7663306" h="6983188">
                <a:moveTo>
                  <a:pt x="0" y="0"/>
                </a:moveTo>
                <a:lnTo>
                  <a:pt x="7663306" y="0"/>
                </a:lnTo>
                <a:lnTo>
                  <a:pt x="7663306" y="6983188"/>
                </a:lnTo>
                <a:lnTo>
                  <a:pt x="0" y="69831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TextBox 3"/>
          <p:cNvSpPr txBox="1"/>
          <p:nvPr/>
        </p:nvSpPr>
        <p:spPr>
          <a:xfrm>
            <a:off x="1028700" y="895350"/>
            <a:ext cx="5789233" cy="766748"/>
          </a:xfrm>
          <a:prstGeom prst="rect">
            <a:avLst/>
          </a:prstGeom>
        </p:spPr>
        <p:txBody>
          <a:bodyPr lIns="0" tIns="0" rIns="0" bIns="0" rtlCol="0" anchor="t">
            <a:spAutoFit/>
          </a:bodyPr>
          <a:lstStyle/>
          <a:p>
            <a:pPr marL="0" lvl="0" indent="0" algn="l">
              <a:lnSpc>
                <a:spcPts val="6202"/>
              </a:lnSpc>
              <a:spcBef>
                <a:spcPct val="0"/>
              </a:spcBef>
            </a:pPr>
            <a:r>
              <a:rPr lang="pt-BR" sz="4430" b="1" u="none" strike="noStrike" dirty="0">
                <a:solidFill>
                  <a:srgbClr val="1C4B92"/>
                </a:solidFill>
                <a:latin typeface="Poppins Bold"/>
                <a:ea typeface="Poppins Bold"/>
                <a:cs typeface="Poppins Bold"/>
                <a:sym typeface="Poppins Bold"/>
              </a:rPr>
              <a:t>Sobre a amostra</a:t>
            </a:r>
          </a:p>
        </p:txBody>
      </p:sp>
      <p:sp>
        <p:nvSpPr>
          <p:cNvPr id="4" name="TextBox 4"/>
          <p:cNvSpPr txBox="1"/>
          <p:nvPr/>
        </p:nvSpPr>
        <p:spPr>
          <a:xfrm>
            <a:off x="1029481" y="5392139"/>
            <a:ext cx="5788451" cy="507639"/>
          </a:xfrm>
          <a:prstGeom prst="rect">
            <a:avLst/>
          </a:prstGeom>
        </p:spPr>
        <p:txBody>
          <a:bodyPr wrap="square" lIns="0" tIns="0" rIns="0" bIns="0" rtlCol="0" anchor="t">
            <a:spAutoFit/>
          </a:bodyPr>
          <a:lstStyle/>
          <a:p>
            <a:pPr algn="l">
              <a:lnSpc>
                <a:spcPts val="4123"/>
              </a:lnSpc>
              <a:spcBef>
                <a:spcPct val="0"/>
              </a:spcBef>
            </a:pPr>
            <a:r>
              <a:rPr lang="pt-BR" sz="2945" b="1" u="none" strike="noStrike" dirty="0">
                <a:solidFill>
                  <a:srgbClr val="1C4B92"/>
                </a:solidFill>
                <a:latin typeface="Poppins Bold"/>
                <a:ea typeface="Poppins Bold"/>
                <a:cs typeface="Poppins Bold"/>
                <a:sym typeface="Poppins Bold"/>
              </a:rPr>
              <a:t>Dez (10) colaboradores</a:t>
            </a:r>
          </a:p>
        </p:txBody>
      </p:sp>
      <p:sp>
        <p:nvSpPr>
          <p:cNvPr id="5" name="TextBox 5"/>
          <p:cNvSpPr txBox="1"/>
          <p:nvPr/>
        </p:nvSpPr>
        <p:spPr>
          <a:xfrm>
            <a:off x="1028700" y="6086866"/>
            <a:ext cx="6639460" cy="1051570"/>
          </a:xfrm>
          <a:prstGeom prst="rect">
            <a:avLst/>
          </a:prstGeom>
        </p:spPr>
        <p:txBody>
          <a:bodyPr lIns="0" tIns="0" rIns="0" bIns="0" rtlCol="0" anchor="t">
            <a:spAutoFit/>
          </a:bodyPr>
          <a:lstStyle/>
          <a:p>
            <a:pPr marL="635874" lvl="1" indent="-317937" algn="l">
              <a:lnSpc>
                <a:spcPts val="4123"/>
              </a:lnSpc>
              <a:spcBef>
                <a:spcPct val="0"/>
              </a:spcBef>
              <a:buFont typeface="Arial"/>
              <a:buChar char="•"/>
            </a:pPr>
            <a:r>
              <a:rPr lang="pt-BR" sz="2945" u="none" strike="noStrike" dirty="0">
                <a:solidFill>
                  <a:srgbClr val="1C4B92"/>
                </a:solidFill>
                <a:latin typeface="Poppins"/>
                <a:ea typeface="Poppins"/>
                <a:cs typeface="Poppins"/>
                <a:sym typeface="Poppins"/>
              </a:rPr>
              <a:t>5 de esportes</a:t>
            </a:r>
          </a:p>
          <a:p>
            <a:pPr marL="635874" lvl="1" indent="-317937" algn="l">
              <a:lnSpc>
                <a:spcPts val="4123"/>
              </a:lnSpc>
              <a:spcBef>
                <a:spcPct val="0"/>
              </a:spcBef>
              <a:buFont typeface="Arial"/>
              <a:buChar char="•"/>
            </a:pPr>
            <a:r>
              <a:rPr lang="pt-BR" sz="2945" u="none" strike="noStrike" dirty="0">
                <a:solidFill>
                  <a:srgbClr val="1C4B92"/>
                </a:solidFill>
                <a:latin typeface="Poppins"/>
                <a:ea typeface="Poppins"/>
                <a:cs typeface="Poppins"/>
                <a:sym typeface="Poppins"/>
              </a:rPr>
              <a:t>5 de saúde</a:t>
            </a:r>
          </a:p>
        </p:txBody>
      </p:sp>
      <p:sp>
        <p:nvSpPr>
          <p:cNvPr id="6" name="TextBox 6"/>
          <p:cNvSpPr txBox="1"/>
          <p:nvPr/>
        </p:nvSpPr>
        <p:spPr>
          <a:xfrm>
            <a:off x="1029482" y="3075942"/>
            <a:ext cx="8187996" cy="507639"/>
          </a:xfrm>
          <a:prstGeom prst="rect">
            <a:avLst/>
          </a:prstGeom>
        </p:spPr>
        <p:txBody>
          <a:bodyPr wrap="square" lIns="0" tIns="0" rIns="0" bIns="0" rtlCol="0" anchor="t">
            <a:spAutoFit/>
          </a:bodyPr>
          <a:lstStyle/>
          <a:p>
            <a:pPr algn="l">
              <a:lnSpc>
                <a:spcPts val="4123"/>
              </a:lnSpc>
              <a:spcBef>
                <a:spcPct val="0"/>
              </a:spcBef>
            </a:pPr>
            <a:r>
              <a:rPr lang="pt-BR" sz="2945" b="1" u="none" strike="noStrike" dirty="0">
                <a:solidFill>
                  <a:srgbClr val="1C4B92"/>
                </a:solidFill>
                <a:latin typeface="Poppins Bold"/>
                <a:ea typeface="Poppins Bold"/>
                <a:cs typeface="Poppins Bold"/>
                <a:sym typeface="Poppins Bold"/>
              </a:rPr>
              <a:t>Doze (12) clientes da Unidade 504 sul</a:t>
            </a:r>
          </a:p>
        </p:txBody>
      </p:sp>
      <p:sp>
        <p:nvSpPr>
          <p:cNvPr id="7" name="TextBox 7"/>
          <p:cNvSpPr txBox="1"/>
          <p:nvPr/>
        </p:nvSpPr>
        <p:spPr>
          <a:xfrm>
            <a:off x="1028700" y="3816091"/>
            <a:ext cx="7353897" cy="1051570"/>
          </a:xfrm>
          <a:prstGeom prst="rect">
            <a:avLst/>
          </a:prstGeom>
        </p:spPr>
        <p:txBody>
          <a:bodyPr lIns="0" tIns="0" rIns="0" bIns="0" rtlCol="0" anchor="t">
            <a:spAutoFit/>
          </a:bodyPr>
          <a:lstStyle/>
          <a:p>
            <a:pPr marL="635874" lvl="1" indent="-317937" algn="l">
              <a:lnSpc>
                <a:spcPts val="4123"/>
              </a:lnSpc>
              <a:spcBef>
                <a:spcPct val="0"/>
              </a:spcBef>
              <a:buFont typeface="Arial"/>
              <a:buChar char="•"/>
            </a:pPr>
            <a:r>
              <a:rPr lang="pt-BR" sz="2945" u="none" strike="noStrike" dirty="0">
                <a:solidFill>
                  <a:srgbClr val="1C4B92"/>
                </a:solidFill>
                <a:latin typeface="Poppins"/>
                <a:ea typeface="Poppins"/>
                <a:cs typeface="Poppins"/>
                <a:sym typeface="Poppins"/>
              </a:rPr>
              <a:t>6 clientes da área de esportes</a:t>
            </a:r>
          </a:p>
          <a:p>
            <a:pPr marL="635874" lvl="1" indent="-317937" algn="l">
              <a:lnSpc>
                <a:spcPts val="4123"/>
              </a:lnSpc>
              <a:spcBef>
                <a:spcPct val="0"/>
              </a:spcBef>
              <a:buFont typeface="Arial"/>
              <a:buChar char="•"/>
            </a:pPr>
            <a:r>
              <a:rPr lang="pt-BR" sz="2945" u="none" strike="noStrike" dirty="0">
                <a:solidFill>
                  <a:srgbClr val="1C4B92"/>
                </a:solidFill>
                <a:latin typeface="Poppins"/>
                <a:ea typeface="Poppins"/>
                <a:cs typeface="Poppins"/>
                <a:sym typeface="Poppins"/>
              </a:rPr>
              <a:t>6 clientes da área de saúde</a:t>
            </a:r>
          </a:p>
        </p:txBody>
      </p:sp>
      <p:sp>
        <p:nvSpPr>
          <p:cNvPr id="8" name="Freeform 8"/>
          <p:cNvSpPr/>
          <p:nvPr/>
        </p:nvSpPr>
        <p:spPr>
          <a:xfrm>
            <a:off x="16425361" y="61235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9" name="Freeform 9"/>
          <p:cNvSpPr/>
          <p:nvPr/>
        </p:nvSpPr>
        <p:spPr>
          <a:xfrm>
            <a:off x="15013822" y="345658"/>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5"/>
            <a:stretch>
              <a:fillRect/>
            </a:stretch>
          </a:blipFill>
        </p:spPr>
        <p:txBody>
          <a:bodyPr/>
          <a:lstStyle/>
          <a:p>
            <a:endParaRPr lang="pt-BR" dirty="0"/>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7</a:t>
            </a:r>
          </a:p>
        </p:txBody>
      </p:sp>
      <p:sp>
        <p:nvSpPr>
          <p:cNvPr id="11" name="TextBox 11"/>
          <p:cNvSpPr txBox="1"/>
          <p:nvPr/>
        </p:nvSpPr>
        <p:spPr>
          <a:xfrm>
            <a:off x="7239722" y="9576038"/>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400" y="114300"/>
            <a:ext cx="1388183" cy="762000"/>
            <a:chOff x="0" y="0"/>
            <a:chExt cx="1850911" cy="1016000"/>
          </a:xfrm>
        </p:grpSpPr>
        <p:sp>
          <p:nvSpPr>
            <p:cNvPr id="3" name="Freeform 3"/>
            <p:cNvSpPr/>
            <p:nvPr/>
          </p:nvSpPr>
          <p:spPr>
            <a:xfrm>
              <a:off x="0" y="0"/>
              <a:ext cx="1850898" cy="1016000"/>
            </a:xfrm>
            <a:custGeom>
              <a:avLst/>
              <a:gdLst/>
              <a:ahLst/>
              <a:cxnLst/>
              <a:rect l="l" t="t" r="r" b="b"/>
              <a:pathLst>
                <a:path w="1850898" h="1016000">
                  <a:moveTo>
                    <a:pt x="0" y="0"/>
                  </a:moveTo>
                  <a:lnTo>
                    <a:pt x="1850898" y="0"/>
                  </a:lnTo>
                  <a:lnTo>
                    <a:pt x="1850898" y="1016000"/>
                  </a:lnTo>
                  <a:lnTo>
                    <a:pt x="0" y="1016000"/>
                  </a:lnTo>
                  <a:lnTo>
                    <a:pt x="0" y="0"/>
                  </a:lnTo>
                  <a:close/>
                </a:path>
              </a:pathLst>
            </a:custGeom>
            <a:blipFill>
              <a:blip r:embed="rId2"/>
              <a:stretch>
                <a:fillRect t="-5173" b="-5173"/>
              </a:stretch>
            </a:blipFill>
          </p:spPr>
          <p:txBody>
            <a:bodyPr/>
            <a:lstStyle/>
            <a:p>
              <a:endParaRPr lang="pt-BR" dirty="0"/>
            </a:p>
          </p:txBody>
        </p:sp>
      </p:grpSp>
      <p:sp>
        <p:nvSpPr>
          <p:cNvPr id="4" name="TextBox 4"/>
          <p:cNvSpPr txBox="1"/>
          <p:nvPr/>
        </p:nvSpPr>
        <p:spPr>
          <a:xfrm>
            <a:off x="1028700" y="3476625"/>
            <a:ext cx="8063292" cy="3295650"/>
          </a:xfrm>
          <a:prstGeom prst="rect">
            <a:avLst/>
          </a:prstGeom>
        </p:spPr>
        <p:txBody>
          <a:bodyPr lIns="0" tIns="0" rIns="0" bIns="0" rtlCol="0" anchor="t">
            <a:spAutoFit/>
          </a:bodyPr>
          <a:lstStyle/>
          <a:p>
            <a:pPr algn="l">
              <a:lnSpc>
                <a:spcPts val="4320"/>
              </a:lnSpc>
            </a:pPr>
            <a:r>
              <a:rPr lang="pt-BR" sz="3600" dirty="0">
                <a:solidFill>
                  <a:srgbClr val="094B92"/>
                </a:solidFill>
                <a:latin typeface="Poppins"/>
                <a:ea typeface="Poppins"/>
                <a:cs typeface="Poppins"/>
                <a:sym typeface="Poppins"/>
              </a:rPr>
              <a:t>O investimento em treinamento e desenvolvimento é percebido de forma unânime como adequado pelos colaboradores do Sesc, sendo um dos aspectos mais valorizados em suas narrativas.</a:t>
            </a:r>
          </a:p>
        </p:txBody>
      </p:sp>
      <p:sp>
        <p:nvSpPr>
          <p:cNvPr id="5" name="Freeform 5"/>
          <p:cNvSpPr/>
          <p:nvPr/>
        </p:nvSpPr>
        <p:spPr>
          <a:xfrm>
            <a:off x="11439954" y="0"/>
            <a:ext cx="6857571" cy="10287000"/>
          </a:xfrm>
          <a:custGeom>
            <a:avLst/>
            <a:gdLst/>
            <a:ahLst/>
            <a:cxnLst/>
            <a:rect l="l" t="t" r="r" b="b"/>
            <a:pathLst>
              <a:path w="6857571" h="10287000">
                <a:moveTo>
                  <a:pt x="0" y="0"/>
                </a:moveTo>
                <a:lnTo>
                  <a:pt x="6857571" y="0"/>
                </a:lnTo>
                <a:lnTo>
                  <a:pt x="6857571" y="10287000"/>
                </a:lnTo>
                <a:lnTo>
                  <a:pt x="0" y="10287000"/>
                </a:lnTo>
                <a:lnTo>
                  <a:pt x="0" y="0"/>
                </a:lnTo>
                <a:close/>
              </a:path>
            </a:pathLst>
          </a:custGeom>
          <a:blipFill>
            <a:blip r:embed="rId3"/>
            <a:stretch>
              <a:fillRect l="-3" r="-3"/>
            </a:stretch>
          </a:blipFill>
        </p:spPr>
        <p:txBody>
          <a:bodyPr/>
          <a:lstStyle/>
          <a:p>
            <a:endParaRPr lang="pt-BR" dirty="0"/>
          </a:p>
        </p:txBody>
      </p:sp>
      <p:sp>
        <p:nvSpPr>
          <p:cNvPr id="6" name="Freeform 6"/>
          <p:cNvSpPr/>
          <p:nvPr/>
        </p:nvSpPr>
        <p:spPr>
          <a:xfrm>
            <a:off x="185515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4"/>
            <a:stretch>
              <a:fillRect t="-3910" r="-1388" b="-3916"/>
            </a:stretch>
          </a:blipFill>
        </p:spPr>
        <p:txBody>
          <a:bodyPr/>
          <a:lstStyle/>
          <a:p>
            <a:endParaRPr lang="pt-BR" dirty="0"/>
          </a:p>
        </p:txBody>
      </p:sp>
      <p:sp>
        <p:nvSpPr>
          <p:cNvPr id="7" name="Freeform 7"/>
          <p:cNvSpPr/>
          <p:nvPr/>
        </p:nvSpPr>
        <p:spPr>
          <a:xfrm>
            <a:off x="44362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5"/>
            <a:stretch>
              <a:fillRect t="-10303"/>
            </a:stretch>
          </a:blipFill>
        </p:spPr>
        <p:txBody>
          <a:bodyPr/>
          <a:lstStyle/>
          <a:p>
            <a:endParaRPr lang="pt-BR" dirty="0"/>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70</a:t>
            </a:r>
          </a:p>
        </p:txBody>
      </p:sp>
      <p:sp>
        <p:nvSpPr>
          <p:cNvPr id="9" name="TextBox 9"/>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36305" y="4609355"/>
            <a:ext cx="17446895" cy="2541494"/>
            <a:chOff x="0" y="0"/>
            <a:chExt cx="3661694" cy="533400"/>
          </a:xfrm>
        </p:grpSpPr>
        <p:sp>
          <p:nvSpPr>
            <p:cNvPr id="3" name="Freeform 3"/>
            <p:cNvSpPr/>
            <p:nvPr/>
          </p:nvSpPr>
          <p:spPr>
            <a:xfrm>
              <a:off x="0" y="0"/>
              <a:ext cx="3661694" cy="533400"/>
            </a:xfrm>
            <a:custGeom>
              <a:avLst/>
              <a:gdLst/>
              <a:ahLst/>
              <a:cxnLst/>
              <a:rect l="l" t="t" r="r" b="b"/>
              <a:pathLst>
                <a:path w="3661694" h="533400">
                  <a:moveTo>
                    <a:pt x="239386" y="166418"/>
                  </a:moveTo>
                  <a:lnTo>
                    <a:pt x="3661694" y="166418"/>
                  </a:lnTo>
                  <a:lnTo>
                    <a:pt x="3661694" y="366942"/>
                  </a:lnTo>
                  <a:lnTo>
                    <a:pt x="239373" y="366942"/>
                  </a:lnTo>
                  <a:lnTo>
                    <a:pt x="302255" y="533400"/>
                  </a:lnTo>
                  <a:lnTo>
                    <a:pt x="0" y="266700"/>
                  </a:lnTo>
                  <a:lnTo>
                    <a:pt x="302255" y="0"/>
                  </a:lnTo>
                  <a:lnTo>
                    <a:pt x="239386" y="166418"/>
                  </a:lnTo>
                  <a:close/>
                </a:path>
              </a:pathLst>
            </a:custGeom>
            <a:solidFill>
              <a:srgbClr val="7AB7C2"/>
            </a:solidFill>
          </p:spPr>
          <p:txBody>
            <a:bodyPr/>
            <a:lstStyle/>
            <a:p>
              <a:endParaRPr lang="pt-BR" dirty="0"/>
            </a:p>
          </p:txBody>
        </p:sp>
        <p:sp>
          <p:nvSpPr>
            <p:cNvPr id="4" name="TextBox 4"/>
            <p:cNvSpPr txBox="1"/>
            <p:nvPr/>
          </p:nvSpPr>
          <p:spPr>
            <a:xfrm>
              <a:off x="120650" y="260350"/>
              <a:ext cx="3541044" cy="107950"/>
            </a:xfrm>
            <a:prstGeom prst="rect">
              <a:avLst/>
            </a:prstGeom>
          </p:spPr>
          <p:txBody>
            <a:bodyPr lIns="50800" tIns="50800" rIns="50800" bIns="50800" rtlCol="0" anchor="ctr"/>
            <a:lstStyle/>
            <a:p>
              <a:pPr algn="ctr">
                <a:lnSpc>
                  <a:spcPts val="901"/>
                </a:lnSpc>
              </a:pPr>
              <a:endParaRPr lang="pt-BR" dirty="0"/>
            </a:p>
          </p:txBody>
        </p:sp>
      </p:grpSp>
      <p:grpSp>
        <p:nvGrpSpPr>
          <p:cNvPr id="5" name="Group 5"/>
          <p:cNvGrpSpPr/>
          <p:nvPr/>
        </p:nvGrpSpPr>
        <p:grpSpPr>
          <a:xfrm>
            <a:off x="536305" y="3655149"/>
            <a:ext cx="6046569" cy="1564234"/>
            <a:chOff x="0" y="0"/>
            <a:chExt cx="8062092" cy="2085645"/>
          </a:xfrm>
        </p:grpSpPr>
        <p:sp>
          <p:nvSpPr>
            <p:cNvPr id="6" name="Freeform 6"/>
            <p:cNvSpPr/>
            <p:nvPr/>
          </p:nvSpPr>
          <p:spPr>
            <a:xfrm>
              <a:off x="0" y="0"/>
              <a:ext cx="8062099" cy="2085642"/>
            </a:xfrm>
            <a:custGeom>
              <a:avLst/>
              <a:gdLst/>
              <a:ahLst/>
              <a:cxnLst/>
              <a:rect l="l" t="t" r="r" b="b"/>
              <a:pathLst>
                <a:path w="8062099" h="2085642">
                  <a:moveTo>
                    <a:pt x="0" y="0"/>
                  </a:moveTo>
                  <a:lnTo>
                    <a:pt x="8062099" y="0"/>
                  </a:lnTo>
                  <a:lnTo>
                    <a:pt x="8062099" y="2085642"/>
                  </a:lnTo>
                  <a:lnTo>
                    <a:pt x="0" y="2085642"/>
                  </a:lnTo>
                  <a:close/>
                </a:path>
              </a:pathLst>
            </a:custGeom>
            <a:solidFill>
              <a:srgbClr val="000000">
                <a:alpha val="0"/>
              </a:srgbClr>
            </a:solidFill>
            <a:ln w="12700">
              <a:solidFill>
                <a:srgbClr val="000000"/>
              </a:solidFill>
            </a:ln>
          </p:spPr>
          <p:txBody>
            <a:bodyPr/>
            <a:lstStyle/>
            <a:p>
              <a:endParaRPr lang="pt-BR" dirty="0"/>
            </a:p>
          </p:txBody>
        </p:sp>
        <p:sp>
          <p:nvSpPr>
            <p:cNvPr id="7" name="TextBox 7"/>
            <p:cNvSpPr txBox="1"/>
            <p:nvPr/>
          </p:nvSpPr>
          <p:spPr>
            <a:xfrm>
              <a:off x="0" y="0"/>
              <a:ext cx="8062092" cy="2085645"/>
            </a:xfrm>
            <a:prstGeom prst="rect">
              <a:avLst/>
            </a:prstGeom>
          </p:spPr>
          <p:txBody>
            <a:bodyPr lIns="0" tIns="0" rIns="0" bIns="0" rtlCol="0" anchor="b"/>
            <a:lstStyle/>
            <a:p>
              <a:pPr algn="l">
                <a:lnSpc>
                  <a:spcPts val="2916"/>
                </a:lnSpc>
              </a:pPr>
              <a:r>
                <a:rPr lang="pt-BR" sz="2700" b="1" dirty="0">
                  <a:solidFill>
                    <a:srgbClr val="094B92"/>
                  </a:solidFill>
                  <a:latin typeface="Poppins Bold"/>
                  <a:ea typeface="Poppins Bold"/>
                  <a:cs typeface="Poppins Bold"/>
                  <a:sym typeface="Poppins Bold"/>
                </a:rPr>
                <a:t>Cuidado institucional</a:t>
              </a:r>
              <a:r>
                <a:rPr lang="pt-BR" sz="2700" dirty="0">
                  <a:solidFill>
                    <a:srgbClr val="094B92"/>
                  </a:solidFill>
                  <a:latin typeface="Poppins"/>
                  <a:ea typeface="Poppins"/>
                  <a:cs typeface="Poppins"/>
                  <a:sym typeface="Poppins"/>
                </a:rPr>
                <a:t>:</a:t>
              </a:r>
            </a:p>
            <a:p>
              <a:pPr algn="l">
                <a:lnSpc>
                  <a:spcPts val="2916"/>
                </a:lnSpc>
              </a:pPr>
              <a:endParaRPr lang="pt-BR" sz="2700" dirty="0">
                <a:solidFill>
                  <a:srgbClr val="094B92"/>
                </a:solidFill>
                <a:latin typeface="Poppins"/>
                <a:ea typeface="Poppins"/>
                <a:cs typeface="Poppins"/>
                <a:sym typeface="Poppins"/>
              </a:endParaRPr>
            </a:p>
            <a:p>
              <a:pPr algn="l">
                <a:lnSpc>
                  <a:spcPts val="2268"/>
                </a:lnSpc>
              </a:pPr>
              <a:r>
                <a:rPr lang="pt-BR" sz="2100" dirty="0">
                  <a:solidFill>
                    <a:srgbClr val="094B92"/>
                  </a:solidFill>
                  <a:latin typeface="Poppins"/>
                  <a:ea typeface="Poppins"/>
                  <a:cs typeface="Poppins"/>
                  <a:sym typeface="Poppins"/>
                </a:rPr>
                <a:t>preparo, orientação, proteção e atualização para o desempenho das funções.</a:t>
              </a:r>
            </a:p>
          </p:txBody>
        </p:sp>
      </p:grpSp>
      <p:grpSp>
        <p:nvGrpSpPr>
          <p:cNvPr id="8" name="Group 8"/>
          <p:cNvGrpSpPr/>
          <p:nvPr/>
        </p:nvGrpSpPr>
        <p:grpSpPr>
          <a:xfrm>
            <a:off x="2738895" y="5547360"/>
            <a:ext cx="665483" cy="665483"/>
            <a:chOff x="0" y="0"/>
            <a:chExt cx="887311" cy="887311"/>
          </a:xfrm>
        </p:grpSpPr>
        <p:sp>
          <p:nvSpPr>
            <p:cNvPr id="9" name="Freeform 9"/>
            <p:cNvSpPr/>
            <p:nvPr/>
          </p:nvSpPr>
          <p:spPr>
            <a:xfrm>
              <a:off x="0" y="0"/>
              <a:ext cx="887349" cy="887349"/>
            </a:xfrm>
            <a:custGeom>
              <a:avLst/>
              <a:gdLst/>
              <a:ahLst/>
              <a:cxnLst/>
              <a:rect l="l" t="t" r="r" b="b"/>
              <a:pathLst>
                <a:path w="887349" h="887349">
                  <a:moveTo>
                    <a:pt x="0" y="443611"/>
                  </a:moveTo>
                  <a:cubicBezTo>
                    <a:pt x="0" y="198628"/>
                    <a:pt x="198628" y="0"/>
                    <a:pt x="443611" y="0"/>
                  </a:cubicBezTo>
                  <a:cubicBezTo>
                    <a:pt x="688594" y="0"/>
                    <a:pt x="887349" y="198628"/>
                    <a:pt x="887349" y="443611"/>
                  </a:cubicBezTo>
                  <a:cubicBezTo>
                    <a:pt x="887349" y="688594"/>
                    <a:pt x="688721" y="887349"/>
                    <a:pt x="443611" y="887349"/>
                  </a:cubicBezTo>
                  <a:cubicBezTo>
                    <a:pt x="198501" y="887349"/>
                    <a:pt x="0" y="688721"/>
                    <a:pt x="0" y="443611"/>
                  </a:cubicBezTo>
                  <a:close/>
                </a:path>
              </a:pathLst>
            </a:custGeom>
            <a:solidFill>
              <a:srgbClr val="FFCE00"/>
            </a:solidFill>
            <a:ln w="12700">
              <a:solidFill>
                <a:srgbClr val="000000"/>
              </a:solidFill>
            </a:ln>
          </p:spPr>
          <p:txBody>
            <a:bodyPr/>
            <a:lstStyle/>
            <a:p>
              <a:endParaRPr lang="pt-BR" dirty="0"/>
            </a:p>
          </p:txBody>
        </p:sp>
      </p:grpSp>
      <p:grpSp>
        <p:nvGrpSpPr>
          <p:cNvPr id="10" name="Group 10"/>
          <p:cNvGrpSpPr/>
          <p:nvPr/>
        </p:nvGrpSpPr>
        <p:grpSpPr>
          <a:xfrm>
            <a:off x="8053073" y="5547360"/>
            <a:ext cx="665483" cy="665483"/>
            <a:chOff x="0" y="0"/>
            <a:chExt cx="887311" cy="887311"/>
          </a:xfrm>
        </p:grpSpPr>
        <p:sp>
          <p:nvSpPr>
            <p:cNvPr id="11" name="Freeform 11"/>
            <p:cNvSpPr/>
            <p:nvPr/>
          </p:nvSpPr>
          <p:spPr>
            <a:xfrm>
              <a:off x="0" y="0"/>
              <a:ext cx="887349" cy="887349"/>
            </a:xfrm>
            <a:custGeom>
              <a:avLst/>
              <a:gdLst/>
              <a:ahLst/>
              <a:cxnLst/>
              <a:rect l="l" t="t" r="r" b="b"/>
              <a:pathLst>
                <a:path w="887349" h="887349">
                  <a:moveTo>
                    <a:pt x="0" y="443611"/>
                  </a:moveTo>
                  <a:cubicBezTo>
                    <a:pt x="0" y="198628"/>
                    <a:pt x="198628" y="0"/>
                    <a:pt x="443611" y="0"/>
                  </a:cubicBezTo>
                  <a:cubicBezTo>
                    <a:pt x="688594" y="0"/>
                    <a:pt x="887349" y="198628"/>
                    <a:pt x="887349" y="443611"/>
                  </a:cubicBezTo>
                  <a:cubicBezTo>
                    <a:pt x="887349" y="688594"/>
                    <a:pt x="688721" y="887349"/>
                    <a:pt x="443611" y="887349"/>
                  </a:cubicBezTo>
                  <a:cubicBezTo>
                    <a:pt x="198501" y="887349"/>
                    <a:pt x="0" y="688721"/>
                    <a:pt x="0" y="443611"/>
                  </a:cubicBezTo>
                  <a:close/>
                </a:path>
              </a:pathLst>
            </a:custGeom>
            <a:solidFill>
              <a:srgbClr val="56AA88"/>
            </a:solidFill>
            <a:ln w="12700">
              <a:solidFill>
                <a:srgbClr val="000000"/>
              </a:solidFill>
            </a:ln>
          </p:spPr>
          <p:txBody>
            <a:bodyPr/>
            <a:lstStyle/>
            <a:p>
              <a:endParaRPr lang="pt-BR" dirty="0"/>
            </a:p>
          </p:txBody>
        </p:sp>
      </p:grpSp>
      <p:grpSp>
        <p:nvGrpSpPr>
          <p:cNvPr id="12" name="Group 12"/>
          <p:cNvGrpSpPr/>
          <p:nvPr/>
        </p:nvGrpSpPr>
        <p:grpSpPr>
          <a:xfrm>
            <a:off x="11016161" y="3655149"/>
            <a:ext cx="5367664" cy="1564234"/>
            <a:chOff x="0" y="0"/>
            <a:chExt cx="7156886" cy="2085645"/>
          </a:xfrm>
        </p:grpSpPr>
        <p:sp>
          <p:nvSpPr>
            <p:cNvPr id="13" name="Freeform 13"/>
            <p:cNvSpPr/>
            <p:nvPr/>
          </p:nvSpPr>
          <p:spPr>
            <a:xfrm>
              <a:off x="0" y="0"/>
              <a:ext cx="7156892" cy="2085642"/>
            </a:xfrm>
            <a:custGeom>
              <a:avLst/>
              <a:gdLst/>
              <a:ahLst/>
              <a:cxnLst/>
              <a:rect l="l" t="t" r="r" b="b"/>
              <a:pathLst>
                <a:path w="7156892" h="2085642">
                  <a:moveTo>
                    <a:pt x="0" y="0"/>
                  </a:moveTo>
                  <a:lnTo>
                    <a:pt x="7156892" y="0"/>
                  </a:lnTo>
                  <a:lnTo>
                    <a:pt x="7156892" y="2085642"/>
                  </a:lnTo>
                  <a:lnTo>
                    <a:pt x="0" y="2085642"/>
                  </a:lnTo>
                  <a:close/>
                </a:path>
              </a:pathLst>
            </a:custGeom>
            <a:solidFill>
              <a:srgbClr val="000000">
                <a:alpha val="0"/>
              </a:srgbClr>
            </a:solidFill>
            <a:ln w="12700">
              <a:solidFill>
                <a:srgbClr val="000000"/>
              </a:solidFill>
            </a:ln>
          </p:spPr>
          <p:txBody>
            <a:bodyPr/>
            <a:lstStyle/>
            <a:p>
              <a:endParaRPr lang="pt-BR" dirty="0"/>
            </a:p>
          </p:txBody>
        </p:sp>
        <p:sp>
          <p:nvSpPr>
            <p:cNvPr id="14" name="TextBox 14"/>
            <p:cNvSpPr txBox="1"/>
            <p:nvPr/>
          </p:nvSpPr>
          <p:spPr>
            <a:xfrm>
              <a:off x="0" y="0"/>
              <a:ext cx="7156886" cy="2085645"/>
            </a:xfrm>
            <a:prstGeom prst="rect">
              <a:avLst/>
            </a:prstGeom>
          </p:spPr>
          <p:txBody>
            <a:bodyPr lIns="0" tIns="0" rIns="0" bIns="0" rtlCol="0" anchor="b"/>
            <a:lstStyle/>
            <a:p>
              <a:pPr algn="l">
                <a:lnSpc>
                  <a:spcPts val="2916"/>
                </a:lnSpc>
              </a:pPr>
              <a:r>
                <a:rPr lang="pt-BR" sz="2700" b="1" dirty="0">
                  <a:solidFill>
                    <a:srgbClr val="094B92"/>
                  </a:solidFill>
                  <a:latin typeface="Poppins Bold"/>
                  <a:ea typeface="Poppins Bold"/>
                  <a:cs typeface="Poppins Bold"/>
                  <a:sym typeface="Poppins Bold"/>
                </a:rPr>
                <a:t>Confiança e pertencimento</a:t>
              </a:r>
              <a:r>
                <a:rPr lang="pt-BR" sz="2700" dirty="0">
                  <a:solidFill>
                    <a:srgbClr val="094B92"/>
                  </a:solidFill>
                  <a:latin typeface="Poppins"/>
                  <a:ea typeface="Poppins"/>
                  <a:cs typeface="Poppins"/>
                  <a:sym typeface="Poppins"/>
                </a:rPr>
                <a:t>:</a:t>
              </a:r>
            </a:p>
            <a:p>
              <a:pPr algn="l">
                <a:lnSpc>
                  <a:spcPts val="2916"/>
                </a:lnSpc>
              </a:pPr>
              <a:endParaRPr lang="pt-BR" sz="2700" dirty="0">
                <a:solidFill>
                  <a:srgbClr val="094B92"/>
                </a:solidFill>
                <a:latin typeface="Poppins"/>
                <a:ea typeface="Poppins"/>
                <a:cs typeface="Poppins"/>
                <a:sym typeface="Poppins"/>
              </a:endParaRPr>
            </a:p>
            <a:p>
              <a:pPr algn="l">
                <a:lnSpc>
                  <a:spcPts val="2268"/>
                </a:lnSpc>
              </a:pPr>
              <a:r>
                <a:rPr lang="pt-BR" sz="2100" dirty="0">
                  <a:solidFill>
                    <a:srgbClr val="094B92"/>
                  </a:solidFill>
                  <a:latin typeface="Poppins"/>
                  <a:ea typeface="Poppins"/>
                  <a:cs typeface="Poppins"/>
                  <a:sym typeface="Poppins"/>
                </a:rPr>
                <a:t>inclusão, alinhamento e fortalecimento do vínculo institucional.</a:t>
              </a:r>
            </a:p>
          </p:txBody>
        </p:sp>
      </p:grpSp>
      <p:grpSp>
        <p:nvGrpSpPr>
          <p:cNvPr id="15" name="Group 15"/>
          <p:cNvGrpSpPr/>
          <p:nvPr/>
        </p:nvGrpSpPr>
        <p:grpSpPr>
          <a:xfrm>
            <a:off x="13367252" y="5547360"/>
            <a:ext cx="665483" cy="665483"/>
            <a:chOff x="0" y="0"/>
            <a:chExt cx="887311" cy="887311"/>
          </a:xfrm>
        </p:grpSpPr>
        <p:sp>
          <p:nvSpPr>
            <p:cNvPr id="16" name="Freeform 16"/>
            <p:cNvSpPr/>
            <p:nvPr/>
          </p:nvSpPr>
          <p:spPr>
            <a:xfrm>
              <a:off x="0" y="0"/>
              <a:ext cx="887349" cy="887349"/>
            </a:xfrm>
            <a:custGeom>
              <a:avLst/>
              <a:gdLst/>
              <a:ahLst/>
              <a:cxnLst/>
              <a:rect l="l" t="t" r="r" b="b"/>
              <a:pathLst>
                <a:path w="887349" h="887349">
                  <a:moveTo>
                    <a:pt x="0" y="443611"/>
                  </a:moveTo>
                  <a:cubicBezTo>
                    <a:pt x="0" y="198628"/>
                    <a:pt x="198628" y="0"/>
                    <a:pt x="443611" y="0"/>
                  </a:cubicBezTo>
                  <a:cubicBezTo>
                    <a:pt x="688594" y="0"/>
                    <a:pt x="887349" y="198628"/>
                    <a:pt x="887349" y="443611"/>
                  </a:cubicBezTo>
                  <a:cubicBezTo>
                    <a:pt x="887349" y="688594"/>
                    <a:pt x="688721" y="887349"/>
                    <a:pt x="443611" y="887349"/>
                  </a:cubicBezTo>
                  <a:cubicBezTo>
                    <a:pt x="198501" y="887349"/>
                    <a:pt x="0" y="688721"/>
                    <a:pt x="0" y="443611"/>
                  </a:cubicBezTo>
                  <a:close/>
                </a:path>
              </a:pathLst>
            </a:custGeom>
            <a:solidFill>
              <a:srgbClr val="024C99"/>
            </a:solidFill>
            <a:ln w="12700">
              <a:solidFill>
                <a:srgbClr val="000000"/>
              </a:solidFill>
            </a:ln>
          </p:spPr>
          <p:txBody>
            <a:bodyPr/>
            <a:lstStyle/>
            <a:p>
              <a:endParaRPr lang="pt-BR" dirty="0"/>
            </a:p>
          </p:txBody>
        </p:sp>
      </p:grpSp>
      <p:sp>
        <p:nvSpPr>
          <p:cNvPr id="17" name="TextBox 17"/>
          <p:cNvSpPr txBox="1"/>
          <p:nvPr/>
        </p:nvSpPr>
        <p:spPr>
          <a:xfrm>
            <a:off x="624840" y="1064895"/>
            <a:ext cx="13075153" cy="1241679"/>
          </a:xfrm>
          <a:prstGeom prst="rect">
            <a:avLst/>
          </a:prstGeom>
        </p:spPr>
        <p:txBody>
          <a:bodyPr lIns="0" tIns="0" rIns="0" bIns="0" rtlCol="0" anchor="t">
            <a:spAutoFit/>
          </a:bodyPr>
          <a:lstStyle/>
          <a:p>
            <a:pPr marL="0" lvl="0" indent="0" algn="l">
              <a:lnSpc>
                <a:spcPts val="4788"/>
              </a:lnSpc>
              <a:spcBef>
                <a:spcPct val="0"/>
              </a:spcBef>
            </a:pPr>
            <a:r>
              <a:rPr lang="pt-BR" sz="4200" b="1" u="none" strike="noStrike" dirty="0">
                <a:solidFill>
                  <a:srgbClr val="024C99"/>
                </a:solidFill>
                <a:latin typeface="Poppins Bold"/>
                <a:ea typeface="Poppins Bold"/>
                <a:cs typeface="Poppins Bold"/>
                <a:sym typeface="Poppins Bold"/>
              </a:rPr>
              <a:t>E como os treinamentos / capacitações são interpretados pelos colaboradores? </a:t>
            </a:r>
          </a:p>
        </p:txBody>
      </p:sp>
      <p:sp>
        <p:nvSpPr>
          <p:cNvPr id="18" name="TextBox 18"/>
          <p:cNvSpPr txBox="1"/>
          <p:nvPr/>
        </p:nvSpPr>
        <p:spPr>
          <a:xfrm>
            <a:off x="5830359" y="6732842"/>
            <a:ext cx="5110911" cy="1534858"/>
          </a:xfrm>
          <a:prstGeom prst="rect">
            <a:avLst/>
          </a:prstGeom>
          <a:ln>
            <a:solidFill>
              <a:schemeClr val="tx1"/>
            </a:solidFill>
          </a:ln>
        </p:spPr>
        <p:txBody>
          <a:bodyPr lIns="0" tIns="0" rIns="0" bIns="0" rtlCol="0" anchor="ctr" anchorCtr="0">
            <a:noAutofit/>
          </a:bodyPr>
          <a:lstStyle/>
          <a:p>
            <a:pPr algn="l">
              <a:lnSpc>
                <a:spcPts val="2916"/>
              </a:lnSpc>
            </a:pPr>
            <a:r>
              <a:rPr lang="pt-BR" sz="2700" b="1" dirty="0">
                <a:solidFill>
                  <a:srgbClr val="094B92"/>
                </a:solidFill>
                <a:latin typeface="Poppins Bold"/>
                <a:ea typeface="Poppins Bold"/>
                <a:cs typeface="Poppins Bold"/>
                <a:sym typeface="Poppins Bold"/>
              </a:rPr>
              <a:t>Valorização do trabalhador:</a:t>
            </a:r>
          </a:p>
          <a:p>
            <a:pPr algn="l">
              <a:lnSpc>
                <a:spcPts val="2268"/>
              </a:lnSpc>
            </a:pPr>
            <a:endParaRPr lang="pt-BR" sz="2700" b="1" dirty="0">
              <a:solidFill>
                <a:srgbClr val="094B92"/>
              </a:solidFill>
              <a:latin typeface="Poppins Bold"/>
              <a:ea typeface="Poppins Bold"/>
              <a:cs typeface="Poppins Bold"/>
              <a:sym typeface="Poppins Bold"/>
            </a:endParaRPr>
          </a:p>
          <a:p>
            <a:pPr algn="l">
              <a:lnSpc>
                <a:spcPts val="2268"/>
              </a:lnSpc>
            </a:pPr>
            <a:r>
              <a:rPr lang="pt-BR" sz="2100" dirty="0">
                <a:solidFill>
                  <a:srgbClr val="094B92"/>
                </a:solidFill>
                <a:latin typeface="Poppins"/>
                <a:ea typeface="Poppins"/>
                <a:cs typeface="Poppins"/>
                <a:sym typeface="Poppins"/>
              </a:rPr>
              <a:t>reconhecimento da importância do profissional e da pessoa.</a:t>
            </a:r>
          </a:p>
        </p:txBody>
      </p:sp>
      <p:sp>
        <p:nvSpPr>
          <p:cNvPr id="19" name="Freeform 19"/>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20" name="Freeform 20"/>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3"/>
            <a:stretch>
              <a:fillRect t="-10303"/>
            </a:stretch>
          </a:blipFill>
        </p:spPr>
        <p:txBody>
          <a:bodyPr/>
          <a:lstStyle/>
          <a:p>
            <a:endParaRPr lang="pt-BR" dirty="0"/>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00000"/>
                </a:solidFill>
                <a:latin typeface="Open Sans"/>
                <a:ea typeface="Open Sans"/>
                <a:cs typeface="Open Sans"/>
                <a:sym typeface="Open Sans"/>
              </a:rPr>
              <a:t>71</a:t>
            </a:r>
          </a:p>
        </p:txBody>
      </p:sp>
      <p:sp>
        <p:nvSpPr>
          <p:cNvPr id="22" name="TextBox 22"/>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1B2B-7460-E7F6-ECF7-061527E30B2F}"/>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AFF7D3E-A6D1-D94D-4035-2B108DA7F528}"/>
              </a:ext>
            </a:extLst>
          </p:cNvPr>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2"/>
            <a:stretch>
              <a:fillRect t="-3910" r="-1388" b="-3916"/>
            </a:stretch>
          </a:blipFill>
        </p:spPr>
        <p:txBody>
          <a:bodyPr/>
          <a:lstStyle/>
          <a:p>
            <a:endParaRPr lang="pt-BR" dirty="0"/>
          </a:p>
        </p:txBody>
      </p:sp>
      <p:sp>
        <p:nvSpPr>
          <p:cNvPr id="5" name="Freeform 5">
            <a:extLst>
              <a:ext uri="{FF2B5EF4-FFF2-40B4-BE49-F238E27FC236}">
                <a16:creationId xmlns:a16="http://schemas.microsoft.com/office/drawing/2014/main" id="{289ED7D5-49C6-CE67-24BA-8608428BCAE4}"/>
              </a:ext>
            </a:extLst>
          </p:cNvPr>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3"/>
            <a:stretch>
              <a:fillRect t="-10303"/>
            </a:stretch>
          </a:blipFill>
        </p:spPr>
        <p:txBody>
          <a:bodyPr/>
          <a:lstStyle/>
          <a:p>
            <a:endParaRPr lang="pt-BR" dirty="0"/>
          </a:p>
        </p:txBody>
      </p:sp>
      <p:sp>
        <p:nvSpPr>
          <p:cNvPr id="6" name="TextBox 6">
            <a:extLst>
              <a:ext uri="{FF2B5EF4-FFF2-40B4-BE49-F238E27FC236}">
                <a16:creationId xmlns:a16="http://schemas.microsoft.com/office/drawing/2014/main" id="{2172AC3F-E99D-A255-67C6-B43ECE44EA06}"/>
              </a:ext>
            </a:extLst>
          </p:cNvPr>
          <p:cNvSpPr txBox="1"/>
          <p:nvPr/>
        </p:nvSpPr>
        <p:spPr>
          <a:xfrm>
            <a:off x="1028700" y="1128712"/>
            <a:ext cx="9649029" cy="1095172"/>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4. CONCLUSÕES</a:t>
            </a:r>
          </a:p>
        </p:txBody>
      </p:sp>
    </p:spTree>
    <p:extLst>
      <p:ext uri="{BB962C8B-B14F-4D97-AF65-F5344CB8AC3E}">
        <p14:creationId xmlns:p14="http://schemas.microsoft.com/office/powerpoint/2010/main" val="40990734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60681" y="1719624"/>
            <a:ext cx="9998619" cy="6819176"/>
          </a:xfrm>
          <a:prstGeom prst="rect">
            <a:avLst/>
          </a:prstGeom>
        </p:spPr>
        <p:txBody>
          <a:bodyPr lIns="0" tIns="0" rIns="0" bIns="0" rtlCol="0" anchor="t">
            <a:spAutoFit/>
          </a:bodyPr>
          <a:lstStyle/>
          <a:p>
            <a:pPr algn="l">
              <a:lnSpc>
                <a:spcPts val="3859"/>
              </a:lnSpc>
            </a:pPr>
            <a:r>
              <a:rPr lang="pt-BR" sz="3216" dirty="0">
                <a:solidFill>
                  <a:srgbClr val="094B92"/>
                </a:solidFill>
                <a:latin typeface="Poppins"/>
                <a:ea typeface="Poppins"/>
                <a:cs typeface="Poppins"/>
                <a:sym typeface="Poppins"/>
              </a:rPr>
              <a:t>O Sesc se apresenta como uma instituição de </a:t>
            </a:r>
            <a:r>
              <a:rPr lang="pt-BR" sz="3216" b="1" dirty="0">
                <a:solidFill>
                  <a:srgbClr val="094B92"/>
                </a:solidFill>
                <a:latin typeface="Poppins Bold"/>
                <a:ea typeface="Poppins Bold"/>
                <a:cs typeface="Poppins Bold"/>
                <a:sym typeface="Poppins Bold"/>
              </a:rPr>
              <a:t>imagem amplamente positiva</a:t>
            </a:r>
            <a:r>
              <a:rPr lang="pt-BR" sz="3216" dirty="0">
                <a:solidFill>
                  <a:srgbClr val="094B92"/>
                </a:solidFill>
                <a:latin typeface="Poppins"/>
                <a:ea typeface="Poppins"/>
                <a:cs typeface="Poppins"/>
                <a:sym typeface="Poppins"/>
              </a:rPr>
              <a:t>, tanto na perspectiva dos clientes quanto dos colaboradores. </a:t>
            </a:r>
          </a:p>
          <a:p>
            <a:pPr algn="l">
              <a:lnSpc>
                <a:spcPts val="3859"/>
              </a:lnSpc>
            </a:pPr>
            <a:endParaRPr lang="pt-BR" sz="3216" dirty="0">
              <a:solidFill>
                <a:srgbClr val="094B92"/>
              </a:solidFill>
              <a:latin typeface="Poppins"/>
              <a:ea typeface="Poppins"/>
              <a:cs typeface="Poppins"/>
              <a:sym typeface="Poppins"/>
            </a:endParaRPr>
          </a:p>
          <a:p>
            <a:pPr algn="l">
              <a:lnSpc>
                <a:spcPts val="3859"/>
              </a:lnSpc>
            </a:pPr>
            <a:r>
              <a:rPr lang="pt-BR" sz="3216" dirty="0">
                <a:solidFill>
                  <a:srgbClr val="094B92"/>
                </a:solidFill>
                <a:latin typeface="Poppins"/>
                <a:ea typeface="Poppins"/>
                <a:cs typeface="Poppins"/>
                <a:sym typeface="Poppins"/>
              </a:rPr>
              <a:t>Observa-se solidez na imagem construída e, simultaneamente, a percepção de uma organização em </a:t>
            </a:r>
            <a:r>
              <a:rPr lang="pt-BR" sz="3216" b="1" dirty="0">
                <a:solidFill>
                  <a:srgbClr val="094B92"/>
                </a:solidFill>
                <a:latin typeface="Poppins Bold"/>
                <a:ea typeface="Poppins Bold"/>
                <a:cs typeface="Poppins Bold"/>
                <a:sym typeface="Poppins Bold"/>
              </a:rPr>
              <a:t>processo de modernização e inovação</a:t>
            </a:r>
            <a:r>
              <a:rPr lang="pt-BR" sz="3216" dirty="0">
                <a:solidFill>
                  <a:srgbClr val="094B92"/>
                </a:solidFill>
                <a:latin typeface="Poppins"/>
                <a:ea typeface="Poppins"/>
                <a:cs typeface="Poppins"/>
                <a:sym typeface="Poppins"/>
              </a:rPr>
              <a:t>, não apenas em sua estrutura física, mas também em suas diretrizes internas. </a:t>
            </a:r>
          </a:p>
          <a:p>
            <a:pPr algn="l">
              <a:lnSpc>
                <a:spcPts val="3859"/>
              </a:lnSpc>
            </a:pPr>
            <a:endParaRPr lang="pt-BR" sz="3216" dirty="0">
              <a:solidFill>
                <a:srgbClr val="094B92"/>
              </a:solidFill>
              <a:latin typeface="Poppins"/>
              <a:ea typeface="Poppins"/>
              <a:cs typeface="Poppins"/>
              <a:sym typeface="Poppins"/>
            </a:endParaRPr>
          </a:p>
          <a:p>
            <a:pPr algn="l">
              <a:lnSpc>
                <a:spcPts val="3859"/>
              </a:lnSpc>
            </a:pPr>
            <a:r>
              <a:rPr lang="pt-BR" sz="3216" b="1" dirty="0">
                <a:solidFill>
                  <a:srgbClr val="094B92"/>
                </a:solidFill>
                <a:latin typeface="Poppins Bold"/>
                <a:ea typeface="Poppins Bold"/>
                <a:cs typeface="Poppins Bold"/>
                <a:sym typeface="Poppins Bold"/>
              </a:rPr>
              <a:t>Ainda assim, sua base permanece ancorada nas relações humanas e no sentido de coletividade.</a:t>
            </a:r>
          </a:p>
        </p:txBody>
      </p:sp>
      <p:sp>
        <p:nvSpPr>
          <p:cNvPr id="3" name="Freeform 3" descr="Unidades - Sesc DF"/>
          <p:cNvSpPr/>
          <p:nvPr/>
        </p:nvSpPr>
        <p:spPr>
          <a:xfrm>
            <a:off x="0" y="0"/>
            <a:ext cx="6209774" cy="11968683"/>
          </a:xfrm>
          <a:custGeom>
            <a:avLst/>
            <a:gdLst/>
            <a:ahLst/>
            <a:cxnLst/>
            <a:rect l="l" t="t" r="r" b="b"/>
            <a:pathLst>
              <a:path w="6209774" h="11968683">
                <a:moveTo>
                  <a:pt x="0" y="0"/>
                </a:moveTo>
                <a:lnTo>
                  <a:pt x="6209774" y="0"/>
                </a:lnTo>
                <a:lnTo>
                  <a:pt x="6209774" y="11968683"/>
                </a:lnTo>
                <a:lnTo>
                  <a:pt x="0" y="11968683"/>
                </a:lnTo>
                <a:lnTo>
                  <a:pt x="0" y="0"/>
                </a:lnTo>
                <a:close/>
              </a:path>
            </a:pathLst>
          </a:custGeom>
          <a:blipFill>
            <a:blip r:embed="rId2"/>
            <a:stretch>
              <a:fillRect t="-9927" b="-9927"/>
            </a:stretch>
          </a:blipFill>
        </p:spPr>
        <p:txBody>
          <a:bodyPr/>
          <a:lstStyle/>
          <a:p>
            <a:endParaRPr lang="pt-BR" dirty="0"/>
          </a:p>
        </p:txBody>
      </p:sp>
      <p:sp>
        <p:nvSpPr>
          <p:cNvPr id="4" name="Freeform 4"/>
          <p:cNvSpPr/>
          <p:nvPr/>
        </p:nvSpPr>
        <p:spPr>
          <a:xfrm>
            <a:off x="16727419" y="441211"/>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5" name="Freeform 5"/>
          <p:cNvSpPr/>
          <p:nvPr/>
        </p:nvSpPr>
        <p:spPr>
          <a:xfrm>
            <a:off x="15315880" y="282169"/>
            <a:ext cx="1152525" cy="1044867"/>
          </a:xfrm>
          <a:custGeom>
            <a:avLst/>
            <a:gdLst/>
            <a:ahLst/>
            <a:cxnLst/>
            <a:rect l="l" t="t" r="r" b="b"/>
            <a:pathLst>
              <a:path w="1152525" h="1044867">
                <a:moveTo>
                  <a:pt x="0" y="0"/>
                </a:moveTo>
                <a:lnTo>
                  <a:pt x="1152525" y="0"/>
                </a:lnTo>
                <a:lnTo>
                  <a:pt x="1152525" y="1044867"/>
                </a:lnTo>
                <a:lnTo>
                  <a:pt x="0" y="1044867"/>
                </a:lnTo>
                <a:lnTo>
                  <a:pt x="0" y="0"/>
                </a:lnTo>
                <a:close/>
              </a:path>
            </a:pathLst>
          </a:custGeom>
          <a:blipFill>
            <a:blip r:embed="rId4"/>
            <a:stretch>
              <a:fillRect t="-10303"/>
            </a:stretch>
          </a:blipFill>
        </p:spPr>
        <p:txBody>
          <a:bodyPr/>
          <a:lstStyle/>
          <a:p>
            <a:endParaRPr lang="pt-BR" dirty="0"/>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94B92"/>
                </a:solidFill>
                <a:latin typeface="Open Sans"/>
                <a:ea typeface="Open Sans"/>
                <a:cs typeface="Open Sans"/>
                <a:sym typeface="Open Sans"/>
              </a:rPr>
              <a:t>72</a:t>
            </a:r>
          </a:p>
        </p:txBody>
      </p:sp>
      <p:sp>
        <p:nvSpPr>
          <p:cNvPr id="7" name="TextBox 7"/>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2719" y="795688"/>
            <a:ext cx="12422562" cy="1241679"/>
          </a:xfrm>
          <a:prstGeom prst="rect">
            <a:avLst/>
          </a:prstGeom>
        </p:spPr>
        <p:txBody>
          <a:bodyPr lIns="0" tIns="0" rIns="0" bIns="0" rtlCol="0" anchor="t">
            <a:spAutoFit/>
          </a:bodyPr>
          <a:lstStyle/>
          <a:p>
            <a:pPr marL="0" lvl="0" indent="0" algn="ctr">
              <a:lnSpc>
                <a:spcPts val="4788"/>
              </a:lnSpc>
              <a:spcBef>
                <a:spcPct val="0"/>
              </a:spcBef>
            </a:pPr>
            <a:r>
              <a:rPr lang="pt-BR" sz="4200" b="1" dirty="0">
                <a:solidFill>
                  <a:srgbClr val="024C99"/>
                </a:solidFill>
                <a:latin typeface="Poppins Bold"/>
                <a:ea typeface="Poppins Bold"/>
                <a:cs typeface="Poppins Bold"/>
                <a:sym typeface="Poppins Bold"/>
              </a:rPr>
              <a:t>O</a:t>
            </a:r>
            <a:r>
              <a:rPr lang="pt-BR" sz="4200" b="1" u="none" strike="noStrike" dirty="0">
                <a:solidFill>
                  <a:srgbClr val="024C99"/>
                </a:solidFill>
                <a:latin typeface="Poppins Bold"/>
                <a:ea typeface="Poppins Bold"/>
                <a:cs typeface="Poppins Bold"/>
                <a:sym typeface="Poppins Bold"/>
              </a:rPr>
              <a:t>portunidades identificadas: possíveis caminhos de fortalecimento</a:t>
            </a:r>
          </a:p>
        </p:txBody>
      </p:sp>
      <p:grpSp>
        <p:nvGrpSpPr>
          <p:cNvPr id="3" name="Group 3"/>
          <p:cNvGrpSpPr/>
          <p:nvPr/>
        </p:nvGrpSpPr>
        <p:grpSpPr>
          <a:xfrm>
            <a:off x="-249426" y="2361217"/>
            <a:ext cx="16539446" cy="1587741"/>
            <a:chOff x="0" y="0"/>
            <a:chExt cx="3290828" cy="315910"/>
          </a:xfrm>
        </p:grpSpPr>
        <p:sp>
          <p:nvSpPr>
            <p:cNvPr id="4" name="Freeform 4"/>
            <p:cNvSpPr/>
            <p:nvPr/>
          </p:nvSpPr>
          <p:spPr>
            <a:xfrm>
              <a:off x="0" y="0"/>
              <a:ext cx="3290828" cy="315910"/>
            </a:xfrm>
            <a:custGeom>
              <a:avLst/>
              <a:gdLst/>
              <a:ahLst/>
              <a:cxnLst/>
              <a:rect l="l" t="t" r="r" b="b"/>
              <a:pathLst>
                <a:path w="3290828" h="315910">
                  <a:moveTo>
                    <a:pt x="36569" y="0"/>
                  </a:moveTo>
                  <a:lnTo>
                    <a:pt x="3254258" y="0"/>
                  </a:lnTo>
                  <a:cubicBezTo>
                    <a:pt x="3263957" y="0"/>
                    <a:pt x="3273259" y="3853"/>
                    <a:pt x="3280117" y="10711"/>
                  </a:cubicBezTo>
                  <a:cubicBezTo>
                    <a:pt x="3286975" y="17569"/>
                    <a:pt x="3290828" y="26871"/>
                    <a:pt x="3290828" y="36569"/>
                  </a:cubicBezTo>
                  <a:lnTo>
                    <a:pt x="3290828" y="279341"/>
                  </a:lnTo>
                  <a:cubicBezTo>
                    <a:pt x="3290828" y="289040"/>
                    <a:pt x="3286975" y="298341"/>
                    <a:pt x="3280117" y="305199"/>
                  </a:cubicBezTo>
                  <a:cubicBezTo>
                    <a:pt x="3273259" y="312058"/>
                    <a:pt x="3263957" y="315910"/>
                    <a:pt x="3254258" y="315910"/>
                  </a:cubicBezTo>
                  <a:lnTo>
                    <a:pt x="36569" y="315910"/>
                  </a:lnTo>
                  <a:cubicBezTo>
                    <a:pt x="26871" y="315910"/>
                    <a:pt x="17569" y="312058"/>
                    <a:pt x="10711" y="305199"/>
                  </a:cubicBezTo>
                  <a:cubicBezTo>
                    <a:pt x="3853" y="298341"/>
                    <a:pt x="0" y="289040"/>
                    <a:pt x="0" y="279341"/>
                  </a:cubicBezTo>
                  <a:lnTo>
                    <a:pt x="0" y="36569"/>
                  </a:lnTo>
                  <a:cubicBezTo>
                    <a:pt x="0" y="26871"/>
                    <a:pt x="3853" y="17569"/>
                    <a:pt x="10711" y="10711"/>
                  </a:cubicBezTo>
                  <a:cubicBezTo>
                    <a:pt x="17569" y="3853"/>
                    <a:pt x="26871" y="0"/>
                    <a:pt x="36569" y="0"/>
                  </a:cubicBezTo>
                  <a:close/>
                </a:path>
              </a:pathLst>
            </a:custGeom>
            <a:solidFill>
              <a:srgbClr val="56AA88"/>
            </a:solidFill>
          </p:spPr>
          <p:txBody>
            <a:bodyPr/>
            <a:lstStyle/>
            <a:p>
              <a:endParaRPr lang="pt-BR" dirty="0"/>
            </a:p>
          </p:txBody>
        </p:sp>
        <p:sp>
          <p:nvSpPr>
            <p:cNvPr id="5" name="TextBox 5"/>
            <p:cNvSpPr txBox="1"/>
            <p:nvPr/>
          </p:nvSpPr>
          <p:spPr>
            <a:xfrm>
              <a:off x="0" y="0"/>
              <a:ext cx="3290828" cy="315910"/>
            </a:xfrm>
            <a:prstGeom prst="rect">
              <a:avLst/>
            </a:prstGeom>
          </p:spPr>
          <p:txBody>
            <a:bodyPr lIns="50800" tIns="50800" rIns="50800" bIns="50800" rtlCol="0" anchor="ctr"/>
            <a:lstStyle/>
            <a:p>
              <a:pPr algn="ctr">
                <a:lnSpc>
                  <a:spcPts val="1944"/>
                </a:lnSpc>
              </a:pPr>
              <a:endParaRPr lang="pt-BR" dirty="0"/>
            </a:p>
          </p:txBody>
        </p:sp>
      </p:grpSp>
      <p:grpSp>
        <p:nvGrpSpPr>
          <p:cNvPr id="6" name="Group 6"/>
          <p:cNvGrpSpPr/>
          <p:nvPr/>
        </p:nvGrpSpPr>
        <p:grpSpPr>
          <a:xfrm>
            <a:off x="260169" y="4121651"/>
            <a:ext cx="17875431" cy="1587741"/>
            <a:chOff x="0" y="0"/>
            <a:chExt cx="3556647" cy="315910"/>
          </a:xfrm>
        </p:grpSpPr>
        <p:sp>
          <p:nvSpPr>
            <p:cNvPr id="7" name="Freeform 7"/>
            <p:cNvSpPr/>
            <p:nvPr/>
          </p:nvSpPr>
          <p:spPr>
            <a:xfrm>
              <a:off x="0" y="0"/>
              <a:ext cx="3556647" cy="315910"/>
            </a:xfrm>
            <a:custGeom>
              <a:avLst/>
              <a:gdLst/>
              <a:ahLst/>
              <a:cxnLst/>
              <a:rect l="l" t="t" r="r" b="b"/>
              <a:pathLst>
                <a:path w="3556647" h="315910">
                  <a:moveTo>
                    <a:pt x="33836" y="0"/>
                  </a:moveTo>
                  <a:lnTo>
                    <a:pt x="3522811" y="0"/>
                  </a:lnTo>
                  <a:cubicBezTo>
                    <a:pt x="3531784" y="0"/>
                    <a:pt x="3540391" y="3565"/>
                    <a:pt x="3546737" y="9910"/>
                  </a:cubicBezTo>
                  <a:cubicBezTo>
                    <a:pt x="3553082" y="16256"/>
                    <a:pt x="3556647" y="24862"/>
                    <a:pt x="3556647" y="33836"/>
                  </a:cubicBezTo>
                  <a:lnTo>
                    <a:pt x="3556647" y="282074"/>
                  </a:lnTo>
                  <a:cubicBezTo>
                    <a:pt x="3556647" y="291048"/>
                    <a:pt x="3553082" y="299654"/>
                    <a:pt x="3546737" y="306000"/>
                  </a:cubicBezTo>
                  <a:cubicBezTo>
                    <a:pt x="3540391" y="312345"/>
                    <a:pt x="3531784" y="315910"/>
                    <a:pt x="3522811" y="315910"/>
                  </a:cubicBezTo>
                  <a:lnTo>
                    <a:pt x="33836" y="315910"/>
                  </a:lnTo>
                  <a:cubicBezTo>
                    <a:pt x="24862" y="315910"/>
                    <a:pt x="16256" y="312345"/>
                    <a:pt x="9910" y="306000"/>
                  </a:cubicBezTo>
                  <a:cubicBezTo>
                    <a:pt x="3565" y="299654"/>
                    <a:pt x="0" y="291048"/>
                    <a:pt x="0" y="282074"/>
                  </a:cubicBezTo>
                  <a:lnTo>
                    <a:pt x="0" y="33836"/>
                  </a:lnTo>
                  <a:cubicBezTo>
                    <a:pt x="0" y="24862"/>
                    <a:pt x="3565" y="16256"/>
                    <a:pt x="9910" y="9910"/>
                  </a:cubicBezTo>
                  <a:cubicBezTo>
                    <a:pt x="16256" y="3565"/>
                    <a:pt x="24862" y="0"/>
                    <a:pt x="33836" y="0"/>
                  </a:cubicBezTo>
                  <a:close/>
                </a:path>
              </a:pathLst>
            </a:custGeom>
            <a:solidFill>
              <a:srgbClr val="56AA88"/>
            </a:solidFill>
          </p:spPr>
          <p:txBody>
            <a:bodyPr/>
            <a:lstStyle/>
            <a:p>
              <a:endParaRPr lang="pt-BR" dirty="0"/>
            </a:p>
          </p:txBody>
        </p:sp>
        <p:sp>
          <p:nvSpPr>
            <p:cNvPr id="8" name="TextBox 8"/>
            <p:cNvSpPr txBox="1"/>
            <p:nvPr/>
          </p:nvSpPr>
          <p:spPr>
            <a:xfrm>
              <a:off x="0" y="0"/>
              <a:ext cx="3556647" cy="315910"/>
            </a:xfrm>
            <a:prstGeom prst="rect">
              <a:avLst/>
            </a:prstGeom>
          </p:spPr>
          <p:txBody>
            <a:bodyPr lIns="50800" tIns="50800" rIns="50800" bIns="50800" rtlCol="0" anchor="ctr"/>
            <a:lstStyle/>
            <a:p>
              <a:pPr algn="ctr">
                <a:lnSpc>
                  <a:spcPts val="1944"/>
                </a:lnSpc>
              </a:pPr>
              <a:endParaRPr lang="pt-BR" dirty="0"/>
            </a:p>
          </p:txBody>
        </p:sp>
      </p:grpSp>
      <p:grpSp>
        <p:nvGrpSpPr>
          <p:cNvPr id="9" name="Group 9"/>
          <p:cNvGrpSpPr/>
          <p:nvPr/>
        </p:nvGrpSpPr>
        <p:grpSpPr>
          <a:xfrm>
            <a:off x="260169" y="5882084"/>
            <a:ext cx="17875431" cy="1587741"/>
            <a:chOff x="0" y="0"/>
            <a:chExt cx="3556647" cy="315910"/>
          </a:xfrm>
        </p:grpSpPr>
        <p:sp>
          <p:nvSpPr>
            <p:cNvPr id="10" name="Freeform 10"/>
            <p:cNvSpPr/>
            <p:nvPr/>
          </p:nvSpPr>
          <p:spPr>
            <a:xfrm>
              <a:off x="0" y="0"/>
              <a:ext cx="3556647" cy="315910"/>
            </a:xfrm>
            <a:custGeom>
              <a:avLst/>
              <a:gdLst/>
              <a:ahLst/>
              <a:cxnLst/>
              <a:rect l="l" t="t" r="r" b="b"/>
              <a:pathLst>
                <a:path w="3556647" h="315910">
                  <a:moveTo>
                    <a:pt x="33836" y="0"/>
                  </a:moveTo>
                  <a:lnTo>
                    <a:pt x="3522811" y="0"/>
                  </a:lnTo>
                  <a:cubicBezTo>
                    <a:pt x="3531784" y="0"/>
                    <a:pt x="3540391" y="3565"/>
                    <a:pt x="3546737" y="9910"/>
                  </a:cubicBezTo>
                  <a:cubicBezTo>
                    <a:pt x="3553082" y="16256"/>
                    <a:pt x="3556647" y="24862"/>
                    <a:pt x="3556647" y="33836"/>
                  </a:cubicBezTo>
                  <a:lnTo>
                    <a:pt x="3556647" y="282074"/>
                  </a:lnTo>
                  <a:cubicBezTo>
                    <a:pt x="3556647" y="291048"/>
                    <a:pt x="3553082" y="299654"/>
                    <a:pt x="3546737" y="306000"/>
                  </a:cubicBezTo>
                  <a:cubicBezTo>
                    <a:pt x="3540391" y="312345"/>
                    <a:pt x="3531784" y="315910"/>
                    <a:pt x="3522811" y="315910"/>
                  </a:cubicBezTo>
                  <a:lnTo>
                    <a:pt x="33836" y="315910"/>
                  </a:lnTo>
                  <a:cubicBezTo>
                    <a:pt x="24862" y="315910"/>
                    <a:pt x="16256" y="312345"/>
                    <a:pt x="9910" y="306000"/>
                  </a:cubicBezTo>
                  <a:cubicBezTo>
                    <a:pt x="3565" y="299654"/>
                    <a:pt x="0" y="291048"/>
                    <a:pt x="0" y="282074"/>
                  </a:cubicBezTo>
                  <a:lnTo>
                    <a:pt x="0" y="33836"/>
                  </a:lnTo>
                  <a:cubicBezTo>
                    <a:pt x="0" y="24862"/>
                    <a:pt x="3565" y="16256"/>
                    <a:pt x="9910" y="9910"/>
                  </a:cubicBezTo>
                  <a:cubicBezTo>
                    <a:pt x="16256" y="3565"/>
                    <a:pt x="24862" y="0"/>
                    <a:pt x="33836" y="0"/>
                  </a:cubicBezTo>
                  <a:close/>
                </a:path>
              </a:pathLst>
            </a:custGeom>
            <a:solidFill>
              <a:srgbClr val="56AA88"/>
            </a:solidFill>
          </p:spPr>
          <p:txBody>
            <a:bodyPr/>
            <a:lstStyle/>
            <a:p>
              <a:endParaRPr lang="pt-BR" dirty="0"/>
            </a:p>
          </p:txBody>
        </p:sp>
        <p:sp>
          <p:nvSpPr>
            <p:cNvPr id="11" name="TextBox 11"/>
            <p:cNvSpPr txBox="1"/>
            <p:nvPr/>
          </p:nvSpPr>
          <p:spPr>
            <a:xfrm>
              <a:off x="0" y="0"/>
              <a:ext cx="3556647" cy="315910"/>
            </a:xfrm>
            <a:prstGeom prst="rect">
              <a:avLst/>
            </a:prstGeom>
          </p:spPr>
          <p:txBody>
            <a:bodyPr lIns="50800" tIns="50800" rIns="50800" bIns="50800" rtlCol="0" anchor="ctr"/>
            <a:lstStyle/>
            <a:p>
              <a:pPr algn="ctr">
                <a:lnSpc>
                  <a:spcPts val="1944"/>
                </a:lnSpc>
              </a:pPr>
              <a:endParaRPr lang="pt-BR" dirty="0"/>
            </a:p>
          </p:txBody>
        </p:sp>
      </p:grpSp>
      <p:grpSp>
        <p:nvGrpSpPr>
          <p:cNvPr id="12" name="Group 12"/>
          <p:cNvGrpSpPr/>
          <p:nvPr/>
        </p:nvGrpSpPr>
        <p:grpSpPr>
          <a:xfrm>
            <a:off x="-258295" y="7639813"/>
            <a:ext cx="16539446" cy="1587741"/>
            <a:chOff x="0" y="0"/>
            <a:chExt cx="3290828" cy="315910"/>
          </a:xfrm>
        </p:grpSpPr>
        <p:sp>
          <p:nvSpPr>
            <p:cNvPr id="13" name="Freeform 13"/>
            <p:cNvSpPr/>
            <p:nvPr/>
          </p:nvSpPr>
          <p:spPr>
            <a:xfrm>
              <a:off x="0" y="0"/>
              <a:ext cx="3290828" cy="315910"/>
            </a:xfrm>
            <a:custGeom>
              <a:avLst/>
              <a:gdLst/>
              <a:ahLst/>
              <a:cxnLst/>
              <a:rect l="l" t="t" r="r" b="b"/>
              <a:pathLst>
                <a:path w="3290828" h="315910">
                  <a:moveTo>
                    <a:pt x="36569" y="0"/>
                  </a:moveTo>
                  <a:lnTo>
                    <a:pt x="3254258" y="0"/>
                  </a:lnTo>
                  <a:cubicBezTo>
                    <a:pt x="3263957" y="0"/>
                    <a:pt x="3273259" y="3853"/>
                    <a:pt x="3280117" y="10711"/>
                  </a:cubicBezTo>
                  <a:cubicBezTo>
                    <a:pt x="3286975" y="17569"/>
                    <a:pt x="3290828" y="26871"/>
                    <a:pt x="3290828" y="36569"/>
                  </a:cubicBezTo>
                  <a:lnTo>
                    <a:pt x="3290828" y="279341"/>
                  </a:lnTo>
                  <a:cubicBezTo>
                    <a:pt x="3290828" y="289040"/>
                    <a:pt x="3286975" y="298341"/>
                    <a:pt x="3280117" y="305199"/>
                  </a:cubicBezTo>
                  <a:cubicBezTo>
                    <a:pt x="3273259" y="312058"/>
                    <a:pt x="3263957" y="315910"/>
                    <a:pt x="3254258" y="315910"/>
                  </a:cubicBezTo>
                  <a:lnTo>
                    <a:pt x="36569" y="315910"/>
                  </a:lnTo>
                  <a:cubicBezTo>
                    <a:pt x="26871" y="315910"/>
                    <a:pt x="17569" y="312058"/>
                    <a:pt x="10711" y="305199"/>
                  </a:cubicBezTo>
                  <a:cubicBezTo>
                    <a:pt x="3853" y="298341"/>
                    <a:pt x="0" y="289040"/>
                    <a:pt x="0" y="279341"/>
                  </a:cubicBezTo>
                  <a:lnTo>
                    <a:pt x="0" y="36569"/>
                  </a:lnTo>
                  <a:cubicBezTo>
                    <a:pt x="0" y="26871"/>
                    <a:pt x="3853" y="17569"/>
                    <a:pt x="10711" y="10711"/>
                  </a:cubicBezTo>
                  <a:cubicBezTo>
                    <a:pt x="17569" y="3853"/>
                    <a:pt x="26871" y="0"/>
                    <a:pt x="36569" y="0"/>
                  </a:cubicBezTo>
                  <a:close/>
                </a:path>
              </a:pathLst>
            </a:custGeom>
            <a:solidFill>
              <a:srgbClr val="56AA88"/>
            </a:solidFill>
          </p:spPr>
          <p:txBody>
            <a:bodyPr/>
            <a:lstStyle/>
            <a:p>
              <a:endParaRPr lang="pt-BR" dirty="0"/>
            </a:p>
          </p:txBody>
        </p:sp>
        <p:sp>
          <p:nvSpPr>
            <p:cNvPr id="14" name="TextBox 14"/>
            <p:cNvSpPr txBox="1"/>
            <p:nvPr/>
          </p:nvSpPr>
          <p:spPr>
            <a:xfrm>
              <a:off x="0" y="0"/>
              <a:ext cx="3290828" cy="315910"/>
            </a:xfrm>
            <a:prstGeom prst="rect">
              <a:avLst/>
            </a:prstGeom>
          </p:spPr>
          <p:txBody>
            <a:bodyPr lIns="50800" tIns="50800" rIns="50800" bIns="50800" rtlCol="0" anchor="ctr"/>
            <a:lstStyle/>
            <a:p>
              <a:pPr algn="ctr">
                <a:lnSpc>
                  <a:spcPts val="1944"/>
                </a:lnSpc>
              </a:pPr>
              <a:endParaRPr lang="pt-BR" dirty="0"/>
            </a:p>
          </p:txBody>
        </p:sp>
      </p:grpSp>
      <p:grpSp>
        <p:nvGrpSpPr>
          <p:cNvPr id="15" name="Group 15"/>
          <p:cNvGrpSpPr/>
          <p:nvPr/>
        </p:nvGrpSpPr>
        <p:grpSpPr>
          <a:xfrm>
            <a:off x="-3004251" y="1788716"/>
            <a:ext cx="5151543" cy="7841352"/>
            <a:chOff x="0" y="0"/>
            <a:chExt cx="773237" cy="1176973"/>
          </a:xfrm>
        </p:grpSpPr>
        <p:sp>
          <p:nvSpPr>
            <p:cNvPr id="16" name="Freeform 16"/>
            <p:cNvSpPr/>
            <p:nvPr/>
          </p:nvSpPr>
          <p:spPr>
            <a:xfrm>
              <a:off x="0" y="0"/>
              <a:ext cx="773237" cy="1176973"/>
            </a:xfrm>
            <a:custGeom>
              <a:avLst/>
              <a:gdLst/>
              <a:ahLst/>
              <a:cxnLst/>
              <a:rect l="l" t="t" r="r" b="b"/>
              <a:pathLst>
                <a:path w="773237" h="1176973">
                  <a:moveTo>
                    <a:pt x="386619" y="0"/>
                  </a:moveTo>
                  <a:cubicBezTo>
                    <a:pt x="173095" y="0"/>
                    <a:pt x="0" y="263474"/>
                    <a:pt x="0" y="588486"/>
                  </a:cubicBezTo>
                  <a:cubicBezTo>
                    <a:pt x="0" y="913498"/>
                    <a:pt x="173095" y="1176973"/>
                    <a:pt x="386619" y="1176973"/>
                  </a:cubicBezTo>
                  <a:cubicBezTo>
                    <a:pt x="600142" y="1176973"/>
                    <a:pt x="773237" y="913498"/>
                    <a:pt x="773237" y="588486"/>
                  </a:cubicBezTo>
                  <a:cubicBezTo>
                    <a:pt x="773237" y="263474"/>
                    <a:pt x="600142" y="0"/>
                    <a:pt x="386619" y="0"/>
                  </a:cubicBezTo>
                  <a:close/>
                </a:path>
              </a:pathLst>
            </a:custGeom>
            <a:solidFill>
              <a:srgbClr val="56AA88"/>
            </a:solidFill>
          </p:spPr>
          <p:txBody>
            <a:bodyPr/>
            <a:lstStyle/>
            <a:p>
              <a:endParaRPr lang="pt-BR" dirty="0"/>
            </a:p>
          </p:txBody>
        </p:sp>
        <p:sp>
          <p:nvSpPr>
            <p:cNvPr id="17" name="TextBox 17"/>
            <p:cNvSpPr txBox="1"/>
            <p:nvPr/>
          </p:nvSpPr>
          <p:spPr>
            <a:xfrm>
              <a:off x="72491" y="110341"/>
              <a:ext cx="628255" cy="956290"/>
            </a:xfrm>
            <a:prstGeom prst="rect">
              <a:avLst/>
            </a:prstGeom>
          </p:spPr>
          <p:txBody>
            <a:bodyPr lIns="50800" tIns="50800" rIns="50800" bIns="50800" rtlCol="0" anchor="ctr"/>
            <a:lstStyle/>
            <a:p>
              <a:pPr algn="ctr">
                <a:lnSpc>
                  <a:spcPts val="1944"/>
                </a:lnSpc>
              </a:pPr>
              <a:endParaRPr lang="pt-BR" dirty="0"/>
            </a:p>
          </p:txBody>
        </p:sp>
      </p:grpSp>
      <p:grpSp>
        <p:nvGrpSpPr>
          <p:cNvPr id="18" name="Group 18"/>
          <p:cNvGrpSpPr/>
          <p:nvPr/>
        </p:nvGrpSpPr>
        <p:grpSpPr>
          <a:xfrm>
            <a:off x="1676625" y="2554784"/>
            <a:ext cx="13743781" cy="1240384"/>
            <a:chOff x="0" y="0"/>
            <a:chExt cx="18325042" cy="1653845"/>
          </a:xfrm>
        </p:grpSpPr>
        <p:sp>
          <p:nvSpPr>
            <p:cNvPr id="19" name="Freeform 19"/>
            <p:cNvSpPr/>
            <p:nvPr/>
          </p:nvSpPr>
          <p:spPr>
            <a:xfrm>
              <a:off x="0" y="0"/>
              <a:ext cx="18325047" cy="1653840"/>
            </a:xfrm>
            <a:custGeom>
              <a:avLst/>
              <a:gdLst/>
              <a:ahLst/>
              <a:cxnLst/>
              <a:rect l="l" t="t" r="r" b="b"/>
              <a:pathLst>
                <a:path w="18325047" h="1653840">
                  <a:moveTo>
                    <a:pt x="0" y="0"/>
                  </a:moveTo>
                  <a:lnTo>
                    <a:pt x="18325047" y="0"/>
                  </a:lnTo>
                  <a:lnTo>
                    <a:pt x="18325047" y="1653840"/>
                  </a:lnTo>
                  <a:lnTo>
                    <a:pt x="0" y="1653840"/>
                  </a:lnTo>
                  <a:close/>
                </a:path>
              </a:pathLst>
            </a:custGeom>
            <a:solidFill>
              <a:srgbClr val="000000">
                <a:alpha val="0"/>
              </a:srgbClr>
            </a:solidFill>
            <a:ln w="12700">
              <a:solidFill>
                <a:srgbClr val="000000"/>
              </a:solidFill>
            </a:ln>
          </p:spPr>
          <p:txBody>
            <a:bodyPr/>
            <a:lstStyle/>
            <a:p>
              <a:endParaRPr lang="pt-BR" dirty="0"/>
            </a:p>
          </p:txBody>
        </p:sp>
        <p:sp>
          <p:nvSpPr>
            <p:cNvPr id="20" name="TextBox 20"/>
            <p:cNvSpPr txBox="1"/>
            <p:nvPr/>
          </p:nvSpPr>
          <p:spPr>
            <a:xfrm>
              <a:off x="0" y="9525"/>
              <a:ext cx="18325042" cy="1644320"/>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Fortalecer a comunicação institucional integrada</a:t>
              </a:r>
              <a:r>
                <a:rPr lang="pt-BR" sz="2400" dirty="0">
                  <a:solidFill>
                    <a:srgbClr val="FFFFFF"/>
                  </a:solidFill>
                  <a:latin typeface="Poppins"/>
                  <a:ea typeface="Poppins"/>
                  <a:cs typeface="Poppins"/>
                  <a:sym typeface="Poppins"/>
                </a:rPr>
                <a:t>, ampliando a visibilidade da programação e dos serviços oferecidos pelo Sesc como um todo, tanto para colaboradores quanto para clientes.</a:t>
              </a:r>
            </a:p>
          </p:txBody>
        </p:sp>
      </p:grpSp>
      <p:grpSp>
        <p:nvGrpSpPr>
          <p:cNvPr id="21" name="Group 21"/>
          <p:cNvGrpSpPr/>
          <p:nvPr/>
        </p:nvGrpSpPr>
        <p:grpSpPr>
          <a:xfrm>
            <a:off x="2572266" y="4373350"/>
            <a:ext cx="14859026" cy="1084342"/>
            <a:chOff x="0" y="0"/>
            <a:chExt cx="19812034" cy="1445789"/>
          </a:xfrm>
        </p:grpSpPr>
        <p:sp>
          <p:nvSpPr>
            <p:cNvPr id="22" name="Freeform 22"/>
            <p:cNvSpPr/>
            <p:nvPr/>
          </p:nvSpPr>
          <p:spPr>
            <a:xfrm>
              <a:off x="0" y="0"/>
              <a:ext cx="19812039" cy="1445785"/>
            </a:xfrm>
            <a:custGeom>
              <a:avLst/>
              <a:gdLst/>
              <a:ahLst/>
              <a:cxnLst/>
              <a:rect l="l" t="t" r="r" b="b"/>
              <a:pathLst>
                <a:path w="19812039" h="1445785">
                  <a:moveTo>
                    <a:pt x="0" y="0"/>
                  </a:moveTo>
                  <a:lnTo>
                    <a:pt x="19812039" y="0"/>
                  </a:lnTo>
                  <a:lnTo>
                    <a:pt x="19812039" y="1445785"/>
                  </a:lnTo>
                  <a:lnTo>
                    <a:pt x="0" y="1445785"/>
                  </a:lnTo>
                  <a:close/>
                </a:path>
              </a:pathLst>
            </a:custGeom>
            <a:solidFill>
              <a:srgbClr val="000000">
                <a:alpha val="0"/>
              </a:srgbClr>
            </a:solidFill>
            <a:ln w="12700">
              <a:solidFill>
                <a:srgbClr val="000000"/>
              </a:solidFill>
            </a:ln>
          </p:spPr>
          <p:txBody>
            <a:bodyPr/>
            <a:lstStyle/>
            <a:p>
              <a:endParaRPr lang="pt-BR" dirty="0"/>
            </a:p>
          </p:txBody>
        </p:sp>
        <p:sp>
          <p:nvSpPr>
            <p:cNvPr id="23" name="TextBox 23"/>
            <p:cNvSpPr txBox="1"/>
            <p:nvPr/>
          </p:nvSpPr>
          <p:spPr>
            <a:xfrm>
              <a:off x="0" y="9525"/>
              <a:ext cx="19812034" cy="1436264"/>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Aprimorar a integração entre sistemas e ferramentas</a:t>
              </a:r>
              <a:r>
                <a:rPr lang="pt-BR" sz="2400" dirty="0">
                  <a:solidFill>
                    <a:srgbClr val="FFFFFF"/>
                  </a:solidFill>
                  <a:latin typeface="Poppins"/>
                  <a:ea typeface="Poppins"/>
                  <a:cs typeface="Poppins"/>
                  <a:sym typeface="Poppins"/>
                </a:rPr>
                <a:t>, especialmente na área da saúde, reduzindo a necessidade de registros paralelos e retrabalho pontual.</a:t>
              </a:r>
            </a:p>
          </p:txBody>
        </p:sp>
      </p:grpSp>
      <p:grpSp>
        <p:nvGrpSpPr>
          <p:cNvPr id="24" name="Group 24"/>
          <p:cNvGrpSpPr/>
          <p:nvPr/>
        </p:nvGrpSpPr>
        <p:grpSpPr>
          <a:xfrm>
            <a:off x="2572266" y="6132432"/>
            <a:ext cx="14859026" cy="1084342"/>
            <a:chOff x="0" y="0"/>
            <a:chExt cx="19812034" cy="1445789"/>
          </a:xfrm>
        </p:grpSpPr>
        <p:sp>
          <p:nvSpPr>
            <p:cNvPr id="25" name="Freeform 25"/>
            <p:cNvSpPr/>
            <p:nvPr/>
          </p:nvSpPr>
          <p:spPr>
            <a:xfrm>
              <a:off x="0" y="0"/>
              <a:ext cx="19812039" cy="1445785"/>
            </a:xfrm>
            <a:custGeom>
              <a:avLst/>
              <a:gdLst/>
              <a:ahLst/>
              <a:cxnLst/>
              <a:rect l="l" t="t" r="r" b="b"/>
              <a:pathLst>
                <a:path w="19812039" h="1445785">
                  <a:moveTo>
                    <a:pt x="0" y="0"/>
                  </a:moveTo>
                  <a:lnTo>
                    <a:pt x="19812039" y="0"/>
                  </a:lnTo>
                  <a:lnTo>
                    <a:pt x="19812039" y="1445785"/>
                  </a:lnTo>
                  <a:lnTo>
                    <a:pt x="0" y="1445785"/>
                  </a:lnTo>
                  <a:close/>
                </a:path>
              </a:pathLst>
            </a:custGeom>
            <a:solidFill>
              <a:srgbClr val="000000">
                <a:alpha val="0"/>
              </a:srgbClr>
            </a:solidFill>
            <a:ln w="12700">
              <a:solidFill>
                <a:srgbClr val="000000"/>
              </a:solidFill>
            </a:ln>
          </p:spPr>
          <p:txBody>
            <a:bodyPr/>
            <a:lstStyle/>
            <a:p>
              <a:endParaRPr lang="pt-BR" dirty="0"/>
            </a:p>
          </p:txBody>
        </p:sp>
        <p:sp>
          <p:nvSpPr>
            <p:cNvPr id="26" name="TextBox 26"/>
            <p:cNvSpPr txBox="1"/>
            <p:nvPr/>
          </p:nvSpPr>
          <p:spPr>
            <a:xfrm>
              <a:off x="0" y="9525"/>
              <a:ext cx="19812034" cy="1436264"/>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Ajustar processos operacionais específicos</a:t>
              </a:r>
              <a:r>
                <a:rPr lang="pt-BR" sz="2400" dirty="0">
                  <a:solidFill>
                    <a:srgbClr val="FFFFFF"/>
                  </a:solidFill>
                  <a:latin typeface="Poppins"/>
                  <a:ea typeface="Poppins"/>
                  <a:cs typeface="Poppins"/>
                  <a:sym typeface="Poppins"/>
                </a:rPr>
                <a:t>, como a biometria facial, considerando perfis mais sensíveis, em especial o público idoso.</a:t>
              </a:r>
            </a:p>
          </p:txBody>
        </p:sp>
      </p:grpSp>
      <p:grpSp>
        <p:nvGrpSpPr>
          <p:cNvPr id="27" name="Group 27"/>
          <p:cNvGrpSpPr/>
          <p:nvPr/>
        </p:nvGrpSpPr>
        <p:grpSpPr>
          <a:xfrm>
            <a:off x="1676625" y="7825829"/>
            <a:ext cx="13932099" cy="1240384"/>
            <a:chOff x="0" y="0"/>
            <a:chExt cx="18576132" cy="1653845"/>
          </a:xfrm>
        </p:grpSpPr>
        <p:sp>
          <p:nvSpPr>
            <p:cNvPr id="28" name="Freeform 28"/>
            <p:cNvSpPr/>
            <p:nvPr/>
          </p:nvSpPr>
          <p:spPr>
            <a:xfrm>
              <a:off x="0" y="0"/>
              <a:ext cx="18576139" cy="1653840"/>
            </a:xfrm>
            <a:custGeom>
              <a:avLst/>
              <a:gdLst/>
              <a:ahLst/>
              <a:cxnLst/>
              <a:rect l="l" t="t" r="r" b="b"/>
              <a:pathLst>
                <a:path w="18576139" h="1653840">
                  <a:moveTo>
                    <a:pt x="0" y="0"/>
                  </a:moveTo>
                  <a:lnTo>
                    <a:pt x="18576139" y="0"/>
                  </a:lnTo>
                  <a:lnTo>
                    <a:pt x="18576139" y="1653840"/>
                  </a:lnTo>
                  <a:lnTo>
                    <a:pt x="0" y="1653840"/>
                  </a:lnTo>
                  <a:close/>
                </a:path>
              </a:pathLst>
            </a:custGeom>
            <a:solidFill>
              <a:srgbClr val="000000">
                <a:alpha val="0"/>
              </a:srgbClr>
            </a:solidFill>
            <a:ln w="12700">
              <a:solidFill>
                <a:srgbClr val="000000"/>
              </a:solidFill>
            </a:ln>
          </p:spPr>
          <p:txBody>
            <a:bodyPr/>
            <a:lstStyle/>
            <a:p>
              <a:endParaRPr lang="pt-BR" dirty="0"/>
            </a:p>
          </p:txBody>
        </p:sp>
        <p:sp>
          <p:nvSpPr>
            <p:cNvPr id="29" name="TextBox 29"/>
            <p:cNvSpPr txBox="1"/>
            <p:nvPr/>
          </p:nvSpPr>
          <p:spPr>
            <a:xfrm>
              <a:off x="0" y="9525"/>
              <a:ext cx="18576132" cy="1644320"/>
            </a:xfrm>
            <a:prstGeom prst="rect">
              <a:avLst/>
            </a:prstGeom>
          </p:spPr>
          <p:txBody>
            <a:bodyPr lIns="0" tIns="0" rIns="0" bIns="0" rtlCol="0" anchor="ctr"/>
            <a:lstStyle/>
            <a:p>
              <a:pPr algn="l">
                <a:lnSpc>
                  <a:spcPts val="2592"/>
                </a:lnSpc>
              </a:pPr>
              <a:r>
                <a:rPr lang="pt-BR" sz="2400" b="1" dirty="0">
                  <a:solidFill>
                    <a:srgbClr val="FFFFFF"/>
                  </a:solidFill>
                  <a:latin typeface="Poppins Bold"/>
                  <a:ea typeface="Poppins Bold"/>
                  <a:cs typeface="Poppins Bold"/>
                  <a:sym typeface="Poppins Bold"/>
                </a:rPr>
                <a:t>Desenvolver campanhas educativas de incentivo e orientação ao uso dos sistemas digitais</a:t>
              </a:r>
              <a:r>
                <a:rPr lang="pt-BR" sz="2400" dirty="0">
                  <a:solidFill>
                    <a:srgbClr val="FFFFFF"/>
                  </a:solidFill>
                  <a:latin typeface="Poppins"/>
                  <a:ea typeface="Poppins"/>
                  <a:cs typeface="Poppins"/>
                  <a:sym typeface="Poppins"/>
                </a:rPr>
                <a:t>, sem abrir mão do atendimento humanizado, já reconhecido como parte essencial da identidade institucional.</a:t>
              </a:r>
            </a:p>
          </p:txBody>
        </p:sp>
      </p:gr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pt-BR" sz="2000" dirty="0">
                <a:solidFill>
                  <a:srgbClr val="024C99"/>
                </a:solidFill>
                <a:latin typeface="Open Sans"/>
                <a:ea typeface="Open Sans"/>
                <a:cs typeface="Open Sans"/>
                <a:sym typeface="Open Sans"/>
              </a:rPr>
              <a:t>73</a:t>
            </a:r>
          </a:p>
        </p:txBody>
      </p:sp>
      <p:sp>
        <p:nvSpPr>
          <p:cNvPr id="31" name="TextBox 31"/>
          <p:cNvSpPr txBox="1"/>
          <p:nvPr/>
        </p:nvSpPr>
        <p:spPr>
          <a:xfrm>
            <a:off x="15305973" y="9236472"/>
            <a:ext cx="1720748" cy="297656"/>
          </a:xfrm>
          <a:prstGeom prst="rect">
            <a:avLst/>
          </a:prstGeom>
        </p:spPr>
        <p:txBody>
          <a:bodyPr lIns="0" tIns="0" rIns="0" bIns="0" rtlCol="0" anchor="t">
            <a:spAutoFit/>
          </a:bodyPr>
          <a:lstStyle/>
          <a:p>
            <a:pPr algn="l">
              <a:lnSpc>
                <a:spcPts val="2204"/>
              </a:lnSpc>
            </a:pPr>
            <a:r>
              <a:rPr lang="pt-BR" sz="1575" spc="242" dirty="0">
                <a:solidFill>
                  <a:srgbClr val="1F1F1F"/>
                </a:solidFill>
                <a:latin typeface="Poppins"/>
                <a:ea typeface="Poppins"/>
                <a:cs typeface="Poppins"/>
                <a:sym typeface="Poppins"/>
              </a:rPr>
              <a:t>JANEIRO 2026</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48350" y="3292202"/>
            <a:ext cx="6591300" cy="3702558"/>
            <a:chOff x="0" y="0"/>
            <a:chExt cx="8788400" cy="4936744"/>
          </a:xfrm>
        </p:grpSpPr>
        <p:sp>
          <p:nvSpPr>
            <p:cNvPr id="3" name="Freeform 3"/>
            <p:cNvSpPr/>
            <p:nvPr/>
          </p:nvSpPr>
          <p:spPr>
            <a:xfrm>
              <a:off x="0" y="0"/>
              <a:ext cx="8788400" cy="4936744"/>
            </a:xfrm>
            <a:custGeom>
              <a:avLst/>
              <a:gdLst/>
              <a:ahLst/>
              <a:cxnLst/>
              <a:rect l="l" t="t" r="r" b="b"/>
              <a:pathLst>
                <a:path w="8788400" h="4936744">
                  <a:moveTo>
                    <a:pt x="0" y="0"/>
                  </a:moveTo>
                  <a:lnTo>
                    <a:pt x="8788400" y="0"/>
                  </a:lnTo>
                  <a:lnTo>
                    <a:pt x="8788400" y="4936744"/>
                  </a:lnTo>
                  <a:lnTo>
                    <a:pt x="0" y="4936744"/>
                  </a:lnTo>
                  <a:lnTo>
                    <a:pt x="0" y="0"/>
                  </a:lnTo>
                  <a:close/>
                </a:path>
              </a:pathLst>
            </a:custGeom>
            <a:blipFill>
              <a:blip r:embed="rId2"/>
              <a:stretch>
                <a:fillRect t="-3914" b="-3914"/>
              </a:stretch>
            </a:blipFill>
          </p:spPr>
          <p:txBody>
            <a:bodyPr/>
            <a:lstStyle/>
            <a:p>
              <a:endParaRPr lang="pt-B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39350" y="2038350"/>
            <a:ext cx="8248650" cy="8248650"/>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33682" r="-33682"/>
              </a:stretch>
            </a:blipFill>
          </p:spPr>
          <p:txBody>
            <a:bodyPr/>
            <a:lstStyle/>
            <a:p>
              <a:endParaRPr lang="pt-BR" dirty="0"/>
            </a:p>
          </p:txBody>
        </p:sp>
      </p:grpSp>
      <p:sp>
        <p:nvSpPr>
          <p:cNvPr id="4" name="AutoShape 4"/>
          <p:cNvSpPr/>
          <p:nvPr/>
        </p:nvSpPr>
        <p:spPr>
          <a:xfrm>
            <a:off x="11969016" y="1000125"/>
            <a:ext cx="6318984" cy="0"/>
          </a:xfrm>
          <a:prstGeom prst="line">
            <a:avLst/>
          </a:prstGeom>
          <a:ln w="9525" cap="flat">
            <a:solidFill>
              <a:srgbClr val="7BB7C2"/>
            </a:solidFill>
            <a:prstDash val="solid"/>
            <a:headEnd type="none" w="sm" len="sm"/>
            <a:tailEnd type="none" w="sm" len="sm"/>
          </a:ln>
        </p:spPr>
        <p:txBody>
          <a:bodyPr/>
          <a:lstStyle/>
          <a:p>
            <a:endParaRPr lang="pt-BR" dirty="0"/>
          </a:p>
        </p:txBody>
      </p:sp>
      <p:grpSp>
        <p:nvGrpSpPr>
          <p:cNvPr id="5" name="Group 5"/>
          <p:cNvGrpSpPr/>
          <p:nvPr/>
        </p:nvGrpSpPr>
        <p:grpSpPr>
          <a:xfrm rot="-10800000">
            <a:off x="0" y="0"/>
            <a:ext cx="8310239" cy="8310239"/>
            <a:chOff x="0" y="0"/>
            <a:chExt cx="6350000" cy="6350000"/>
          </a:xfrm>
        </p:grpSpPr>
        <p:sp>
          <p:nvSpPr>
            <p:cNvPr id="6" name="Freeform 6"/>
            <p:cNvSpPr/>
            <p:nvPr/>
          </p:nvSpPr>
          <p:spPr>
            <a:xfrm flipV="1">
              <a:off x="-95377" y="-95377"/>
              <a:ext cx="6540754" cy="6540754"/>
            </a:xfrm>
            <a:custGeom>
              <a:avLst/>
              <a:gdLst/>
              <a:ahLst/>
              <a:cxnLst/>
              <a:rect l="l" t="t" r="r" b="b"/>
              <a:pathLst>
                <a:path w="6540754" h="6540754">
                  <a:moveTo>
                    <a:pt x="6540754" y="6540754"/>
                  </a:moveTo>
                  <a:lnTo>
                    <a:pt x="0" y="0"/>
                  </a:lnTo>
                  <a:lnTo>
                    <a:pt x="6540754" y="0"/>
                  </a:lnTo>
                  <a:close/>
                </a:path>
              </a:pathLst>
            </a:custGeom>
            <a:blipFill>
              <a:blip r:embed="rId3"/>
              <a:stretch>
                <a:fillRect r="-50684"/>
              </a:stretch>
            </a:blipFill>
          </p:spPr>
          <p:txBody>
            <a:bodyPr/>
            <a:lstStyle/>
            <a:p>
              <a:endParaRPr lang="pt-BR" dirty="0"/>
            </a:p>
          </p:txBody>
        </p:sp>
      </p:grpSp>
      <p:sp>
        <p:nvSpPr>
          <p:cNvPr id="7" name="AutoShape 7"/>
          <p:cNvSpPr/>
          <p:nvPr/>
        </p:nvSpPr>
        <p:spPr>
          <a:xfrm rot="2461">
            <a:off x="-1" y="9260681"/>
            <a:ext cx="6651713" cy="0"/>
          </a:xfrm>
          <a:prstGeom prst="line">
            <a:avLst/>
          </a:prstGeom>
          <a:ln w="9525" cap="flat">
            <a:solidFill>
              <a:srgbClr val="7BB7C2"/>
            </a:solidFill>
            <a:prstDash val="solid"/>
            <a:headEnd type="none" w="sm" len="sm"/>
            <a:tailEnd type="none" w="sm" len="sm"/>
          </a:ln>
        </p:spPr>
        <p:txBody>
          <a:bodyPr/>
          <a:lstStyle/>
          <a:p>
            <a:endParaRPr lang="pt-BR" dirty="0"/>
          </a:p>
        </p:txBody>
      </p:sp>
      <p:sp>
        <p:nvSpPr>
          <p:cNvPr id="8" name="TextBox 8"/>
          <p:cNvSpPr txBox="1"/>
          <p:nvPr/>
        </p:nvSpPr>
        <p:spPr>
          <a:xfrm>
            <a:off x="5318729" y="8597047"/>
            <a:ext cx="1324115" cy="525266"/>
          </a:xfrm>
          <a:prstGeom prst="rect">
            <a:avLst/>
          </a:prstGeom>
        </p:spPr>
        <p:txBody>
          <a:bodyPr lIns="0" tIns="0" rIns="0" bIns="0" rtlCol="0" anchor="t">
            <a:spAutoFit/>
          </a:bodyPr>
          <a:lstStyle/>
          <a:p>
            <a:pPr marL="0" lvl="0" indent="0" algn="r">
              <a:lnSpc>
                <a:spcPts val="4123"/>
              </a:lnSpc>
              <a:spcBef>
                <a:spcPct val="0"/>
              </a:spcBef>
            </a:pPr>
            <a:r>
              <a:rPr lang="pt-BR" sz="2945" b="1" u="none" strike="noStrike" dirty="0">
                <a:solidFill>
                  <a:srgbClr val="56AA88"/>
                </a:solidFill>
                <a:latin typeface="Poppins Bold"/>
                <a:ea typeface="Poppins Bold"/>
                <a:cs typeface="Poppins Bold"/>
                <a:sym typeface="Poppins Bold"/>
              </a:rPr>
              <a:t>Sesc</a:t>
            </a:r>
          </a:p>
        </p:txBody>
      </p:sp>
      <p:sp>
        <p:nvSpPr>
          <p:cNvPr id="9" name="TextBox 9"/>
          <p:cNvSpPr txBox="1"/>
          <p:nvPr/>
        </p:nvSpPr>
        <p:spPr>
          <a:xfrm>
            <a:off x="11969016" y="1105112"/>
            <a:ext cx="2856072" cy="525266"/>
          </a:xfrm>
          <a:prstGeom prst="rect">
            <a:avLst/>
          </a:prstGeom>
        </p:spPr>
        <p:txBody>
          <a:bodyPr lIns="0" tIns="0" rIns="0" bIns="0" rtlCol="0" anchor="t">
            <a:spAutoFit/>
          </a:bodyPr>
          <a:lstStyle/>
          <a:p>
            <a:pPr marL="0" lvl="0" indent="0" algn="l">
              <a:lnSpc>
                <a:spcPts val="4123"/>
              </a:lnSpc>
              <a:spcBef>
                <a:spcPct val="0"/>
              </a:spcBef>
            </a:pPr>
            <a:r>
              <a:rPr lang="pt-BR" sz="2945" b="1" u="none" strike="noStrike" dirty="0">
                <a:solidFill>
                  <a:srgbClr val="56AA88"/>
                </a:solidFill>
                <a:latin typeface="Poppins Bold"/>
                <a:ea typeface="Poppins Bold"/>
                <a:cs typeface="Poppins Bold"/>
                <a:sym typeface="Poppins Bold"/>
              </a:rPr>
              <a:t>Opinião</a:t>
            </a:r>
          </a:p>
        </p:txBody>
      </p:sp>
      <p:sp>
        <p:nvSpPr>
          <p:cNvPr id="10" name="TextBox 10"/>
          <p:cNvSpPr txBox="1"/>
          <p:nvPr/>
        </p:nvSpPr>
        <p:spPr>
          <a:xfrm>
            <a:off x="4917581" y="3961990"/>
            <a:ext cx="8452837" cy="2515419"/>
          </a:xfrm>
          <a:prstGeom prst="rect">
            <a:avLst/>
          </a:prstGeom>
        </p:spPr>
        <p:txBody>
          <a:bodyPr lIns="0" tIns="0" rIns="0" bIns="0" rtlCol="0" anchor="t">
            <a:spAutoFit/>
          </a:bodyPr>
          <a:lstStyle/>
          <a:p>
            <a:pPr algn="ctr">
              <a:lnSpc>
                <a:spcPts val="9242"/>
              </a:lnSpc>
            </a:pPr>
            <a:r>
              <a:rPr lang="pt-BR" sz="9832" b="1" dirty="0">
                <a:solidFill>
                  <a:srgbClr val="094B92"/>
                </a:solidFill>
                <a:latin typeface="Poppins Bold"/>
                <a:ea typeface="Poppins Bold"/>
                <a:cs typeface="Poppins Bold"/>
                <a:sym typeface="Poppins Bold"/>
              </a:rPr>
              <a:t>RESULTADOS GERAIS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76564" y="-924436"/>
            <a:ext cx="11211436" cy="11211436"/>
            <a:chOff x="0" y="0"/>
            <a:chExt cx="6350000" cy="6350000"/>
          </a:xfrm>
        </p:grpSpPr>
        <p:sp>
          <p:nvSpPr>
            <p:cNvPr id="3" name="Freeform 3"/>
            <p:cNvSpPr/>
            <p:nvPr/>
          </p:nvSpPr>
          <p:spPr>
            <a:xfrm flipH="1">
              <a:off x="-95377" y="-95377"/>
              <a:ext cx="6540754" cy="6540754"/>
            </a:xfrm>
            <a:custGeom>
              <a:avLst/>
              <a:gdLst/>
              <a:ahLst/>
              <a:cxnLst/>
              <a:rect l="l" t="t" r="r" b="b"/>
              <a:pathLst>
                <a:path w="6540754" h="6540754">
                  <a:moveTo>
                    <a:pt x="0" y="0"/>
                  </a:moveTo>
                  <a:lnTo>
                    <a:pt x="6540754" y="6540754"/>
                  </a:lnTo>
                  <a:lnTo>
                    <a:pt x="0" y="6540754"/>
                  </a:lnTo>
                  <a:close/>
                </a:path>
              </a:pathLst>
            </a:custGeom>
            <a:blipFill>
              <a:blip r:embed="rId2"/>
              <a:stretch>
                <a:fillRect l="-50093"/>
              </a:stretch>
            </a:blipFill>
          </p:spPr>
          <p:txBody>
            <a:bodyPr/>
            <a:lstStyle/>
            <a:p>
              <a:endParaRPr lang="pt-BR" dirty="0"/>
            </a:p>
          </p:txBody>
        </p:sp>
      </p:grpSp>
      <p:sp>
        <p:nvSpPr>
          <p:cNvPr id="4" name="TextBox 4"/>
          <p:cNvSpPr txBox="1"/>
          <p:nvPr/>
        </p:nvSpPr>
        <p:spPr>
          <a:xfrm>
            <a:off x="1028700" y="1128712"/>
            <a:ext cx="7077275" cy="2173849"/>
          </a:xfrm>
          <a:prstGeom prst="rect">
            <a:avLst/>
          </a:prstGeom>
        </p:spPr>
        <p:txBody>
          <a:bodyPr lIns="0" tIns="0" rIns="0" bIns="0" rtlCol="0" anchor="t">
            <a:spAutoFit/>
          </a:bodyPr>
          <a:lstStyle/>
          <a:p>
            <a:pPr algn="l">
              <a:lnSpc>
                <a:spcPts val="7960"/>
              </a:lnSpc>
            </a:pPr>
            <a:r>
              <a:rPr lang="pt-BR" sz="8468" b="1" dirty="0">
                <a:solidFill>
                  <a:srgbClr val="094B92"/>
                </a:solidFill>
                <a:latin typeface="Poppins Bold"/>
                <a:ea typeface="Poppins Bold"/>
                <a:cs typeface="Poppins Bold"/>
                <a:sym typeface="Poppins Bold"/>
              </a:rPr>
              <a:t>1. A visão dos clientes</a:t>
            </a:r>
          </a:p>
        </p:txBody>
      </p:sp>
      <p:sp>
        <p:nvSpPr>
          <p:cNvPr id="5" name="Freeform 5"/>
          <p:cNvSpPr/>
          <p:nvPr/>
        </p:nvSpPr>
        <p:spPr>
          <a:xfrm>
            <a:off x="2440239" y="8948738"/>
            <a:ext cx="1371600" cy="762000"/>
          </a:xfrm>
          <a:custGeom>
            <a:avLst/>
            <a:gdLst/>
            <a:ahLst/>
            <a:cxnLst/>
            <a:rect l="l" t="t" r="r" b="b"/>
            <a:pathLst>
              <a:path w="1371600" h="762000">
                <a:moveTo>
                  <a:pt x="0" y="0"/>
                </a:moveTo>
                <a:lnTo>
                  <a:pt x="1371600" y="0"/>
                </a:lnTo>
                <a:lnTo>
                  <a:pt x="1371600" y="762000"/>
                </a:lnTo>
                <a:lnTo>
                  <a:pt x="0" y="762000"/>
                </a:lnTo>
                <a:lnTo>
                  <a:pt x="0" y="0"/>
                </a:lnTo>
                <a:close/>
              </a:path>
            </a:pathLst>
          </a:custGeom>
          <a:blipFill>
            <a:blip r:embed="rId3"/>
            <a:stretch>
              <a:fillRect t="-3910" r="-1388" b="-3916"/>
            </a:stretch>
          </a:blipFill>
        </p:spPr>
        <p:txBody>
          <a:bodyPr/>
          <a:lstStyle/>
          <a:p>
            <a:endParaRPr lang="pt-BR" dirty="0"/>
          </a:p>
        </p:txBody>
      </p:sp>
      <p:sp>
        <p:nvSpPr>
          <p:cNvPr id="6" name="Freeform 6"/>
          <p:cNvSpPr/>
          <p:nvPr/>
        </p:nvSpPr>
        <p:spPr>
          <a:xfrm>
            <a:off x="1028700" y="8789696"/>
            <a:ext cx="1152525" cy="1044867"/>
          </a:xfrm>
          <a:custGeom>
            <a:avLst/>
            <a:gdLst/>
            <a:ahLst/>
            <a:cxnLst/>
            <a:rect l="l" t="t" r="r" b="b"/>
            <a:pathLst>
              <a:path w="1152525" h="1044867">
                <a:moveTo>
                  <a:pt x="0" y="0"/>
                </a:moveTo>
                <a:lnTo>
                  <a:pt x="1152525" y="0"/>
                </a:lnTo>
                <a:lnTo>
                  <a:pt x="1152525" y="1044866"/>
                </a:lnTo>
                <a:lnTo>
                  <a:pt x="0" y="1044866"/>
                </a:lnTo>
                <a:lnTo>
                  <a:pt x="0" y="0"/>
                </a:lnTo>
                <a:close/>
              </a:path>
            </a:pathLst>
          </a:custGeom>
          <a:blipFill>
            <a:blip r:embed="rId4"/>
            <a:stretch>
              <a:fillRect t="-10303"/>
            </a:stretch>
          </a:blipFill>
        </p:spPr>
        <p:txBody>
          <a:bodyPr/>
          <a:lstStyle/>
          <a:p>
            <a:endParaRPr lang="pt-B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6476</Words>
  <Application>Microsoft Macintosh PowerPoint</Application>
  <PresentationFormat>Personalizar</PresentationFormat>
  <Paragraphs>670</Paragraphs>
  <Slides>75</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75</vt:i4>
      </vt:variant>
    </vt:vector>
  </HeadingPairs>
  <TitlesOfParts>
    <vt:vector size="84" baseType="lpstr">
      <vt:lpstr>Arial</vt:lpstr>
      <vt:lpstr>Poppins Bold Italics</vt:lpstr>
      <vt:lpstr>Open Sans</vt:lpstr>
      <vt:lpstr>Calibri</vt:lpstr>
      <vt:lpstr>Poppins Bold</vt:lpstr>
      <vt:lpstr>Poppins Italics</vt:lpstr>
      <vt:lpstr>Poppins</vt:lpstr>
      <vt:lpstr>Calibri (MS)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2025 12 Sesc Relatorio (1).pptx</dc:title>
  <cp:lastModifiedBy>Alexandre Garcia</cp:lastModifiedBy>
  <cp:revision>10</cp:revision>
  <dcterms:created xsi:type="dcterms:W3CDTF">2006-08-16T00:00:00Z</dcterms:created>
  <dcterms:modified xsi:type="dcterms:W3CDTF">2026-01-20T19:47:15Z</dcterms:modified>
  <dc:identifier>DAG-0Nz-Ee0</dc:identifier>
</cp:coreProperties>
</file>